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png" ContentType="image/png"/>
  <Default Extension="emf" ContentType="image/x-emf"/>
  <Default Extension="wdp" ContentType="image/vnd.ms-photo"/>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colors5.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drawing5.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layout5.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diagrams/quickStyle5.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428" r:id="rId3"/>
    <p:sldId id="429" r:id="rId5"/>
    <p:sldId id="430" r:id="rId6"/>
    <p:sldId id="398" r:id="rId7"/>
    <p:sldId id="399" r:id="rId8"/>
    <p:sldId id="338" r:id="rId9"/>
    <p:sldId id="261" r:id="rId10"/>
    <p:sldId id="438" r:id="rId11"/>
    <p:sldId id="439" r:id="rId12"/>
    <p:sldId id="440" r:id="rId13"/>
    <p:sldId id="441" r:id="rId14"/>
    <p:sldId id="448" r:id="rId15"/>
    <p:sldId id="450" r:id="rId16"/>
    <p:sldId id="431" r:id="rId17"/>
    <p:sldId id="432" r:id="rId18"/>
    <p:sldId id="433" r:id="rId19"/>
    <p:sldId id="454" r:id="rId20"/>
    <p:sldId id="458" r:id="rId21"/>
    <p:sldId id="456" r:id="rId22"/>
    <p:sldId id="457" r:id="rId23"/>
    <p:sldId id="459" r:id="rId24"/>
    <p:sldId id="460" r:id="rId25"/>
    <p:sldId id="461" r:id="rId26"/>
    <p:sldId id="462" r:id="rId27"/>
    <p:sldId id="443" r:id="rId28"/>
    <p:sldId id="539" r:id="rId29"/>
    <p:sldId id="540" r:id="rId30"/>
    <p:sldId id="541" r:id="rId31"/>
    <p:sldId id="542" r:id="rId32"/>
    <p:sldId id="544" r:id="rId33"/>
    <p:sldId id="543" r:id="rId34"/>
    <p:sldId id="545" r:id="rId35"/>
    <p:sldId id="546" r:id="rId36"/>
    <p:sldId id="547" r:id="rId37"/>
    <p:sldId id="444" r:id="rId38"/>
    <p:sldId id="525" r:id="rId39"/>
    <p:sldId id="526" r:id="rId40"/>
    <p:sldId id="464" r:id="rId41"/>
    <p:sldId id="550" r:id="rId42"/>
    <p:sldId id="527" r:id="rId43"/>
    <p:sldId id="529" r:id="rId44"/>
    <p:sldId id="530" r:id="rId45"/>
    <p:sldId id="531" r:id="rId46"/>
    <p:sldId id="532" r:id="rId47"/>
    <p:sldId id="533" r:id="rId48"/>
    <p:sldId id="534" r:id="rId49"/>
    <p:sldId id="484" r:id="rId50"/>
    <p:sldId id="535" r:id="rId51"/>
    <p:sldId id="495" r:id="rId52"/>
    <p:sldId id="500" r:id="rId53"/>
    <p:sldId id="537" r:id="rId54"/>
    <p:sldId id="551" r:id="rId55"/>
    <p:sldId id="552" r:id="rId56"/>
    <p:sldId id="506" r:id="rId57"/>
    <p:sldId id="508" r:id="rId58"/>
    <p:sldId id="445" r:id="rId59"/>
    <p:sldId id="554" r:id="rId60"/>
    <p:sldId id="555" r:id="rId61"/>
    <p:sldId id="556" r:id="rId62"/>
    <p:sldId id="557" r:id="rId63"/>
    <p:sldId id="558" r:id="rId64"/>
    <p:sldId id="559" r:id="rId65"/>
    <p:sldId id="560" r:id="rId66"/>
    <p:sldId id="561" r:id="rId67"/>
    <p:sldId id="562" r:id="rId68"/>
    <p:sldId id="563" r:id="rId69"/>
    <p:sldId id="564" r:id="rId70"/>
    <p:sldId id="565" r:id="rId71"/>
    <p:sldId id="566" r:id="rId72"/>
    <p:sldId id="598" r:id="rId73"/>
    <p:sldId id="599" r:id="rId74"/>
    <p:sldId id="600" r:id="rId75"/>
    <p:sldId id="601" r:id="rId76"/>
    <p:sldId id="602" r:id="rId77"/>
    <p:sldId id="603" r:id="rId78"/>
    <p:sldId id="604" r:id="rId79"/>
    <p:sldId id="605" r:id="rId80"/>
    <p:sldId id="606" r:id="rId81"/>
    <p:sldId id="607" r:id="rId82"/>
    <p:sldId id="608" r:id="rId83"/>
    <p:sldId id="609" r:id="rId84"/>
    <p:sldId id="610" r:id="rId85"/>
    <p:sldId id="611" r:id="rId86"/>
    <p:sldId id="612" r:id="rId87"/>
    <p:sldId id="613" r:id="rId88"/>
    <p:sldId id="614" r:id="rId89"/>
    <p:sldId id="615" r:id="rId90"/>
    <p:sldId id="616" r:id="rId91"/>
    <p:sldId id="617" r:id="rId92"/>
    <p:sldId id="446" r:id="rId93"/>
    <p:sldId id="567" r:id="rId94"/>
    <p:sldId id="568" r:id="rId95"/>
    <p:sldId id="569" r:id="rId96"/>
    <p:sldId id="570" r:id="rId97"/>
    <p:sldId id="571" r:id="rId98"/>
    <p:sldId id="572" r:id="rId99"/>
    <p:sldId id="573" r:id="rId100"/>
    <p:sldId id="574" r:id="rId101"/>
    <p:sldId id="575" r:id="rId102"/>
    <p:sldId id="576" r:id="rId103"/>
    <p:sldId id="577" r:id="rId104"/>
    <p:sldId id="578" r:id="rId105"/>
    <p:sldId id="579" r:id="rId106"/>
    <p:sldId id="580" r:id="rId107"/>
    <p:sldId id="581" r:id="rId108"/>
    <p:sldId id="582" r:id="rId109"/>
    <p:sldId id="583" r:id="rId110"/>
    <p:sldId id="584" r:id="rId111"/>
    <p:sldId id="585" r:id="rId112"/>
    <p:sldId id="586" r:id="rId113"/>
    <p:sldId id="587" r:id="rId114"/>
    <p:sldId id="588" r:id="rId115"/>
    <p:sldId id="589" r:id="rId116"/>
    <p:sldId id="590" r:id="rId117"/>
    <p:sldId id="591" r:id="rId118"/>
    <p:sldId id="592" r:id="rId119"/>
    <p:sldId id="593" r:id="rId120"/>
    <p:sldId id="594" r:id="rId121"/>
    <p:sldId id="595" r:id="rId122"/>
    <p:sldId id="596" r:id="rId123"/>
    <p:sldId id="548" r:id="rId124"/>
    <p:sldId id="437" r:id="rId125"/>
    <p:sldId id="549" r:id="rId126"/>
    <p:sldId id="553" r:id="rId12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EBEBE"/>
    <a:srgbClr val="56CA95"/>
    <a:srgbClr val="FFFFFF"/>
    <a:srgbClr val="DCDCDC"/>
    <a:srgbClr val="F0F0F0"/>
    <a:srgbClr val="E6E6E6"/>
    <a:srgbClr val="C8C8C8"/>
    <a:srgbClr val="FAFA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ä¸­åº¦æ ·å¼ 2 - å¼ºè°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088" autoAdjust="0"/>
    <p:restoredTop sz="78352" autoAdjust="0"/>
  </p:normalViewPr>
  <p:slideViewPr>
    <p:cSldViewPr snapToGrid="0">
      <p:cViewPr varScale="1">
        <p:scale>
          <a:sx n="54" d="100"/>
          <a:sy n="54" d="100"/>
        </p:scale>
        <p:origin x="686" y="58"/>
      </p:cViewPr>
      <p:guideLst>
        <p:guide orient="horz" pos="2137"/>
        <p:guide pos="3840"/>
      </p:guideLst>
    </p:cSldViewPr>
  </p:slideViewPr>
  <p:notesTextViewPr>
    <p:cViewPr>
      <p:scale>
        <a:sx n="125" d="100"/>
        <a:sy n="125" d="100"/>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9" Type="http://schemas.openxmlformats.org/officeDocument/2006/relationships/slide" Target="slides/slide96.xml"/><Relationship Id="rId98" Type="http://schemas.openxmlformats.org/officeDocument/2006/relationships/slide" Target="slides/slide95.xml"/><Relationship Id="rId97" Type="http://schemas.openxmlformats.org/officeDocument/2006/relationships/slide" Target="slides/slide94.xml"/><Relationship Id="rId96" Type="http://schemas.openxmlformats.org/officeDocument/2006/relationships/slide" Target="slides/slide93.xml"/><Relationship Id="rId95" Type="http://schemas.openxmlformats.org/officeDocument/2006/relationships/slide" Target="slides/slide92.xml"/><Relationship Id="rId94" Type="http://schemas.openxmlformats.org/officeDocument/2006/relationships/slide" Target="slides/slide91.xml"/><Relationship Id="rId93" Type="http://schemas.openxmlformats.org/officeDocument/2006/relationships/slide" Target="slides/slide90.xml"/><Relationship Id="rId92" Type="http://schemas.openxmlformats.org/officeDocument/2006/relationships/slide" Target="slides/slide89.xml"/><Relationship Id="rId91" Type="http://schemas.openxmlformats.org/officeDocument/2006/relationships/slide" Target="slides/slide88.xml"/><Relationship Id="rId90" Type="http://schemas.openxmlformats.org/officeDocument/2006/relationships/slide" Target="slides/slide87.xml"/><Relationship Id="rId9" Type="http://schemas.openxmlformats.org/officeDocument/2006/relationships/slide" Target="slides/slide6.xml"/><Relationship Id="rId89" Type="http://schemas.openxmlformats.org/officeDocument/2006/relationships/slide" Target="slides/slide86.xml"/><Relationship Id="rId88" Type="http://schemas.openxmlformats.org/officeDocument/2006/relationships/slide" Target="slides/slide85.xml"/><Relationship Id="rId87" Type="http://schemas.openxmlformats.org/officeDocument/2006/relationships/slide" Target="slides/slide84.xml"/><Relationship Id="rId86" Type="http://schemas.openxmlformats.org/officeDocument/2006/relationships/slide" Target="slides/slide83.xml"/><Relationship Id="rId85" Type="http://schemas.openxmlformats.org/officeDocument/2006/relationships/slide" Target="slides/slide82.xml"/><Relationship Id="rId84" Type="http://schemas.openxmlformats.org/officeDocument/2006/relationships/slide" Target="slides/slide81.xml"/><Relationship Id="rId83" Type="http://schemas.openxmlformats.org/officeDocument/2006/relationships/slide" Target="slides/slide80.xml"/><Relationship Id="rId82" Type="http://schemas.openxmlformats.org/officeDocument/2006/relationships/slide" Target="slides/slide79.xml"/><Relationship Id="rId81" Type="http://schemas.openxmlformats.org/officeDocument/2006/relationships/slide" Target="slides/slide78.xml"/><Relationship Id="rId80" Type="http://schemas.openxmlformats.org/officeDocument/2006/relationships/slide" Target="slides/slide77.xml"/><Relationship Id="rId8" Type="http://schemas.openxmlformats.org/officeDocument/2006/relationships/slide" Target="slides/slide5.xml"/><Relationship Id="rId79" Type="http://schemas.openxmlformats.org/officeDocument/2006/relationships/slide" Target="slides/slide76.xml"/><Relationship Id="rId78" Type="http://schemas.openxmlformats.org/officeDocument/2006/relationships/slide" Target="slides/slide75.xml"/><Relationship Id="rId77" Type="http://schemas.openxmlformats.org/officeDocument/2006/relationships/slide" Target="slides/slide74.xml"/><Relationship Id="rId76" Type="http://schemas.openxmlformats.org/officeDocument/2006/relationships/slide" Target="slides/slide73.xml"/><Relationship Id="rId75" Type="http://schemas.openxmlformats.org/officeDocument/2006/relationships/slide" Target="slides/slide72.xml"/><Relationship Id="rId74" Type="http://schemas.openxmlformats.org/officeDocument/2006/relationships/slide" Target="slides/slide71.xml"/><Relationship Id="rId73" Type="http://schemas.openxmlformats.org/officeDocument/2006/relationships/slide" Target="slides/slide70.xml"/><Relationship Id="rId72" Type="http://schemas.openxmlformats.org/officeDocument/2006/relationships/slide" Target="slides/slide69.xml"/><Relationship Id="rId71" Type="http://schemas.openxmlformats.org/officeDocument/2006/relationships/slide" Target="slides/slide68.xml"/><Relationship Id="rId70" Type="http://schemas.openxmlformats.org/officeDocument/2006/relationships/slide" Target="slides/slide67.xml"/><Relationship Id="rId7" Type="http://schemas.openxmlformats.org/officeDocument/2006/relationships/slide" Target="slides/slide4.xml"/><Relationship Id="rId69" Type="http://schemas.openxmlformats.org/officeDocument/2006/relationships/slide" Target="slides/slide66.xml"/><Relationship Id="rId68" Type="http://schemas.openxmlformats.org/officeDocument/2006/relationships/slide" Target="slides/slide65.xml"/><Relationship Id="rId67" Type="http://schemas.openxmlformats.org/officeDocument/2006/relationships/slide" Target="slides/slide64.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0" Type="http://schemas.openxmlformats.org/officeDocument/2006/relationships/tableStyles" Target="tableStyles.xml"/><Relationship Id="rId13" Type="http://schemas.openxmlformats.org/officeDocument/2006/relationships/slide" Target="slides/slide10.xml"/><Relationship Id="rId129" Type="http://schemas.openxmlformats.org/officeDocument/2006/relationships/viewProps" Target="viewProps.xml"/><Relationship Id="rId128" Type="http://schemas.openxmlformats.org/officeDocument/2006/relationships/presProps" Target="presProps.xml"/><Relationship Id="rId127" Type="http://schemas.openxmlformats.org/officeDocument/2006/relationships/slide" Target="slides/slide124.xml"/><Relationship Id="rId126" Type="http://schemas.openxmlformats.org/officeDocument/2006/relationships/slide" Target="slides/slide123.xml"/><Relationship Id="rId125" Type="http://schemas.openxmlformats.org/officeDocument/2006/relationships/slide" Target="slides/slide122.xml"/><Relationship Id="rId124" Type="http://schemas.openxmlformats.org/officeDocument/2006/relationships/slide" Target="slides/slide121.xml"/><Relationship Id="rId123" Type="http://schemas.openxmlformats.org/officeDocument/2006/relationships/slide" Target="slides/slide120.xml"/><Relationship Id="rId122" Type="http://schemas.openxmlformats.org/officeDocument/2006/relationships/slide" Target="slides/slide119.xml"/><Relationship Id="rId121" Type="http://schemas.openxmlformats.org/officeDocument/2006/relationships/slide" Target="slides/slide118.xml"/><Relationship Id="rId120" Type="http://schemas.openxmlformats.org/officeDocument/2006/relationships/slide" Target="slides/slide117.xml"/><Relationship Id="rId12" Type="http://schemas.openxmlformats.org/officeDocument/2006/relationships/slide" Target="slides/slide9.xml"/><Relationship Id="rId119" Type="http://schemas.openxmlformats.org/officeDocument/2006/relationships/slide" Target="slides/slide116.xml"/><Relationship Id="rId118" Type="http://schemas.openxmlformats.org/officeDocument/2006/relationships/slide" Target="slides/slide115.xml"/><Relationship Id="rId117" Type="http://schemas.openxmlformats.org/officeDocument/2006/relationships/slide" Target="slides/slide114.xml"/><Relationship Id="rId116" Type="http://schemas.openxmlformats.org/officeDocument/2006/relationships/slide" Target="slides/slide113.xml"/><Relationship Id="rId115" Type="http://schemas.openxmlformats.org/officeDocument/2006/relationships/slide" Target="slides/slide112.xml"/><Relationship Id="rId114" Type="http://schemas.openxmlformats.org/officeDocument/2006/relationships/slide" Target="slides/slide111.xml"/><Relationship Id="rId113" Type="http://schemas.openxmlformats.org/officeDocument/2006/relationships/slide" Target="slides/slide110.xml"/><Relationship Id="rId112" Type="http://schemas.openxmlformats.org/officeDocument/2006/relationships/slide" Target="slides/slide109.xml"/><Relationship Id="rId111" Type="http://schemas.openxmlformats.org/officeDocument/2006/relationships/slide" Target="slides/slide108.xml"/><Relationship Id="rId110" Type="http://schemas.openxmlformats.org/officeDocument/2006/relationships/slide" Target="slides/slide107.xml"/><Relationship Id="rId11" Type="http://schemas.openxmlformats.org/officeDocument/2006/relationships/slide" Target="slides/slide8.xml"/><Relationship Id="rId109" Type="http://schemas.openxmlformats.org/officeDocument/2006/relationships/slide" Target="slides/slide106.xml"/><Relationship Id="rId108" Type="http://schemas.openxmlformats.org/officeDocument/2006/relationships/slide" Target="slides/slide105.xml"/><Relationship Id="rId107" Type="http://schemas.openxmlformats.org/officeDocument/2006/relationships/slide" Target="slides/slide104.xml"/><Relationship Id="rId106" Type="http://schemas.openxmlformats.org/officeDocument/2006/relationships/slide" Target="slides/slide103.xml"/><Relationship Id="rId105" Type="http://schemas.openxmlformats.org/officeDocument/2006/relationships/slide" Target="slides/slide102.xml"/><Relationship Id="rId104" Type="http://schemas.openxmlformats.org/officeDocument/2006/relationships/slide" Target="slides/slide101.xml"/><Relationship Id="rId103" Type="http://schemas.openxmlformats.org/officeDocument/2006/relationships/slide" Target="slides/slide100.xml"/><Relationship Id="rId102" Type="http://schemas.openxmlformats.org/officeDocument/2006/relationships/slide" Target="slides/slide99.xml"/><Relationship Id="rId101" Type="http://schemas.openxmlformats.org/officeDocument/2006/relationships/slide" Target="slides/slide98.xml"/><Relationship Id="rId100" Type="http://schemas.openxmlformats.org/officeDocument/2006/relationships/slide" Target="slides/slide97.xml"/><Relationship Id="rId10" Type="http://schemas.openxmlformats.org/officeDocument/2006/relationships/slide" Target="slides/slide7.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B70979CD-BECF-4057-8E0B-057DF2B797B4}" type="doc">
      <dgm:prSet loTypeId="urn:microsoft.com/office/officeart/2005/8/layout/hierarchy4" loCatId="hierarchy" qsTypeId="urn:microsoft.com/office/officeart/2005/8/quickstyle/simple1" qsCatId="simple" csTypeId="urn:microsoft.com/office/officeart/2005/8/colors/accent1_2" csCatId="accent1" phldr="true"/>
      <dgm:spPr/>
      <dgm:t>
        <a:bodyPr/>
        <a:lstStyle/>
        <a:p>
          <a:endParaRPr lang="zh-CN" altLang="en-US"/>
        </a:p>
      </dgm:t>
    </dgm:pt>
    <dgm:pt modelId="{2F9C87AC-DBC4-45CB-8C14-FE56753D8132}">
      <dgm:prSet phldrT="[文本]" custT="true"/>
      <dgm:spPr>
        <a:solidFill>
          <a:schemeClr val="accent3">
            <a:lumMod val="75000"/>
          </a:schemeClr>
        </a:solidFill>
        <a:scene3d>
          <a:camera prst="orthographicFront"/>
          <a:lightRig rig="threePt" dir="t"/>
        </a:scene3d>
        <a:sp3d>
          <a:bevelT prst="relaxedInset"/>
        </a:sp3d>
      </dgm:spPr>
      <dgm:t>
        <a:bodyPr/>
        <a:lstStyle/>
        <a:p>
          <a:r>
            <a:rPr lang="zh-CN" altLang="en-US" sz="2400" b="1" dirty="0" smtClean="0">
              <a:effectLst/>
              <a:latin typeface="+mj-ea"/>
              <a:ea typeface="+mj-ea"/>
            </a:rPr>
            <a:t>装配式建筑</a:t>
          </a:r>
          <a:endParaRPr lang="zh-CN" altLang="en-US" sz="2400" b="1" dirty="0">
            <a:effectLst/>
            <a:latin typeface="+mj-ea"/>
            <a:ea typeface="+mj-ea"/>
          </a:endParaRPr>
        </a:p>
      </dgm:t>
    </dgm:pt>
    <dgm:pt modelId="{0E0F9A5A-EA9C-4371-A9B2-2371A2D4BB3A}" cxnId="{0CA14F03-BCA8-477C-8AA5-B478935CAA03}" type="parTrans">
      <dgm:prSet/>
      <dgm:spPr/>
      <dgm:t>
        <a:bodyPr/>
        <a:lstStyle/>
        <a:p>
          <a:endParaRPr lang="zh-CN" altLang="en-US" b="1">
            <a:effectLst/>
            <a:latin typeface="+mj-ea"/>
            <a:ea typeface="+mj-ea"/>
          </a:endParaRPr>
        </a:p>
      </dgm:t>
    </dgm:pt>
    <dgm:pt modelId="{2D9D1CE4-B361-4E9A-A8A5-7D88378F801C}" cxnId="{0CA14F03-BCA8-477C-8AA5-B478935CAA03}" type="sibTrans">
      <dgm:prSet/>
      <dgm:spPr/>
      <dgm:t>
        <a:bodyPr/>
        <a:lstStyle/>
        <a:p>
          <a:endParaRPr lang="zh-CN" altLang="en-US" b="1">
            <a:effectLst/>
            <a:latin typeface="+mj-ea"/>
            <a:ea typeface="+mj-ea"/>
          </a:endParaRPr>
        </a:p>
      </dgm:t>
    </dgm:pt>
    <dgm:pt modelId="{75CF38E1-ED96-4316-9A64-9D33DFFEF71B}">
      <dgm:prSet custT="true"/>
      <dgm:spPr>
        <a:solidFill>
          <a:schemeClr val="tx2">
            <a:lumMod val="25000"/>
            <a:lumOff val="75000"/>
          </a:schemeClr>
        </a:solidFill>
        <a:scene3d>
          <a:camera prst="orthographicFront"/>
          <a:lightRig rig="threePt" dir="t"/>
        </a:scene3d>
        <a:sp3d>
          <a:bevelT prst="relaxedInset"/>
        </a:sp3d>
      </dgm:spPr>
      <dgm:t>
        <a:bodyPr tIns="180000"/>
        <a:lstStyle/>
        <a:p>
          <a:pPr>
            <a:lnSpc>
              <a:spcPct val="50000"/>
            </a:lnSpc>
            <a:spcAft>
              <a:spcPct val="35000"/>
            </a:spcAft>
          </a:pPr>
          <a:r>
            <a:rPr lang="zh-CN" altLang="en-US" sz="1800" b="1" baseline="0" dirty="0" smtClean="0">
              <a:solidFill>
                <a:schemeClr val="tx1"/>
              </a:solidFill>
              <a:effectLst/>
              <a:latin typeface="+mj-ea"/>
              <a:ea typeface="+mj-ea"/>
            </a:rPr>
            <a:t>装配式</a:t>
          </a:r>
          <a:endParaRPr lang="en-US" altLang="zh-CN" sz="1800" b="1" baseline="0" dirty="0" smtClean="0">
            <a:solidFill>
              <a:schemeClr val="tx1"/>
            </a:solidFill>
            <a:effectLst/>
            <a:latin typeface="+mj-ea"/>
            <a:ea typeface="+mj-ea"/>
          </a:endParaRPr>
        </a:p>
        <a:p>
          <a:pPr>
            <a:lnSpc>
              <a:spcPct val="50000"/>
            </a:lnSpc>
            <a:spcAft>
              <a:spcPts val="600"/>
            </a:spcAft>
          </a:pPr>
          <a:r>
            <a:rPr lang="zh-CN" altLang="en-US" sz="1800" b="1" baseline="0" dirty="0" smtClean="0">
              <a:solidFill>
                <a:schemeClr val="tx1"/>
              </a:solidFill>
              <a:effectLst/>
              <a:latin typeface="+mj-ea"/>
              <a:ea typeface="+mj-ea"/>
            </a:rPr>
            <a:t>混凝土结构</a:t>
          </a:r>
          <a:endParaRPr lang="zh-CN" altLang="en-US" sz="1800" b="1" baseline="0" dirty="0">
            <a:solidFill>
              <a:schemeClr val="tx1"/>
            </a:solidFill>
            <a:effectLst/>
            <a:latin typeface="+mj-ea"/>
            <a:ea typeface="+mj-ea"/>
          </a:endParaRPr>
        </a:p>
      </dgm:t>
    </dgm:pt>
    <dgm:pt modelId="{1F84DC7B-ADE9-4E92-BC52-C5DC953A9E99}" cxnId="{C1CA42B9-602B-4242-9DC6-353A7651B69B}" type="parTrans">
      <dgm:prSet/>
      <dgm:spPr/>
      <dgm:t>
        <a:bodyPr/>
        <a:lstStyle/>
        <a:p>
          <a:endParaRPr lang="zh-CN" altLang="en-US" b="1">
            <a:effectLst/>
            <a:latin typeface="+mj-ea"/>
            <a:ea typeface="+mj-ea"/>
          </a:endParaRPr>
        </a:p>
      </dgm:t>
    </dgm:pt>
    <dgm:pt modelId="{DDF1E170-764E-4251-BEDF-226804A36849}" cxnId="{C1CA42B9-602B-4242-9DC6-353A7651B69B}" type="sibTrans">
      <dgm:prSet/>
      <dgm:spPr/>
      <dgm:t>
        <a:bodyPr/>
        <a:lstStyle/>
        <a:p>
          <a:endParaRPr lang="zh-CN" altLang="en-US" b="1">
            <a:effectLst/>
            <a:latin typeface="+mj-ea"/>
            <a:ea typeface="+mj-ea"/>
          </a:endParaRPr>
        </a:p>
      </dgm:t>
    </dgm:pt>
    <dgm:pt modelId="{5B8F14DA-6DAA-49D6-B89A-42BBBC369B27}">
      <dgm:prSet phldrT="[文本]" custT="true"/>
      <dgm:spPr>
        <a:scene3d>
          <a:camera prst="orthographicFront"/>
          <a:lightRig rig="threePt" dir="t"/>
        </a:scene3d>
        <a:sp3d>
          <a:bevelT prst="relaxedInset"/>
        </a:sp3d>
      </dgm:spPr>
      <dgm:t>
        <a:bodyPr tIns="216000" bIns="72000" anchor="ctr" anchorCtr="true"/>
        <a:lstStyle/>
        <a:p>
          <a:pPr algn="ctr">
            <a:lnSpc>
              <a:spcPct val="50000"/>
            </a:lnSpc>
            <a:spcAft>
              <a:spcPts val="40"/>
            </a:spcAft>
          </a:pPr>
          <a:r>
            <a:rPr lang="zh-CN" altLang="en-US" sz="1800" b="1" baseline="0" dirty="0" smtClean="0">
              <a:solidFill>
                <a:schemeClr val="tx1"/>
              </a:solidFill>
              <a:effectLst/>
              <a:latin typeface="+mj-ea"/>
              <a:ea typeface="+mj-ea"/>
            </a:rPr>
            <a:t>装配式</a:t>
          </a:r>
          <a:endParaRPr lang="en-US" altLang="zh-CN" sz="1800" b="1" baseline="0" dirty="0" smtClean="0">
            <a:solidFill>
              <a:schemeClr val="tx1"/>
            </a:solidFill>
            <a:effectLst/>
            <a:latin typeface="+mj-ea"/>
            <a:ea typeface="+mj-ea"/>
          </a:endParaRPr>
        </a:p>
        <a:p>
          <a:pPr algn="ctr">
            <a:lnSpc>
              <a:spcPct val="100000"/>
            </a:lnSpc>
            <a:spcAft>
              <a:spcPts val="600"/>
            </a:spcAft>
          </a:pPr>
          <a:r>
            <a:rPr lang="zh-CN" altLang="en-US" sz="1800" b="1" baseline="0" dirty="0" smtClean="0">
              <a:solidFill>
                <a:schemeClr val="tx1"/>
              </a:solidFill>
              <a:effectLst/>
              <a:latin typeface="+mj-ea"/>
              <a:ea typeface="+mj-ea"/>
            </a:rPr>
            <a:t>钢结构</a:t>
          </a:r>
          <a:endParaRPr lang="zh-CN" altLang="en-US" sz="1800" b="1" baseline="0" dirty="0">
            <a:solidFill>
              <a:schemeClr val="tx1"/>
            </a:solidFill>
            <a:effectLst/>
            <a:latin typeface="+mj-ea"/>
            <a:ea typeface="+mj-ea"/>
          </a:endParaRPr>
        </a:p>
      </dgm:t>
    </dgm:pt>
    <dgm:pt modelId="{51056DFE-5D0F-4A5D-A518-1D04ADEFF718}" cxnId="{659F0B1B-5325-44B8-860C-9AFE6836C522}" type="parTrans">
      <dgm:prSet/>
      <dgm:spPr/>
      <dgm:t>
        <a:bodyPr/>
        <a:lstStyle/>
        <a:p>
          <a:endParaRPr lang="zh-CN" altLang="en-US" b="1">
            <a:effectLst/>
            <a:latin typeface="+mj-ea"/>
            <a:ea typeface="+mj-ea"/>
          </a:endParaRPr>
        </a:p>
      </dgm:t>
    </dgm:pt>
    <dgm:pt modelId="{E8A022E2-1DA5-40FD-A241-29FFB91441A3}" cxnId="{659F0B1B-5325-44B8-860C-9AFE6836C522}" type="sibTrans">
      <dgm:prSet/>
      <dgm:spPr/>
      <dgm:t>
        <a:bodyPr/>
        <a:lstStyle/>
        <a:p>
          <a:endParaRPr lang="zh-CN" altLang="en-US" b="1">
            <a:effectLst/>
            <a:latin typeface="+mj-ea"/>
            <a:ea typeface="+mj-ea"/>
          </a:endParaRPr>
        </a:p>
      </dgm:t>
    </dgm:pt>
    <dgm:pt modelId="{92BA436F-9023-486F-897D-8931B6AB4BC5}">
      <dgm:prSet custT="true"/>
      <dgm:spPr>
        <a:solidFill>
          <a:schemeClr val="accent4">
            <a:lumMod val="20000"/>
            <a:lumOff val="80000"/>
          </a:schemeClr>
        </a:solidFill>
        <a:scene3d>
          <a:camera prst="orthographicFront"/>
          <a:lightRig rig="threePt" dir="t"/>
        </a:scene3d>
        <a:sp3d>
          <a:bevelT prst="relaxedInset"/>
        </a:sp3d>
      </dgm:spPr>
      <dgm:t>
        <a:bodyPr tIns="0" bIns="144000"/>
        <a:lstStyle/>
        <a:p>
          <a:pPr>
            <a:lnSpc>
              <a:spcPct val="150000"/>
            </a:lnSpc>
            <a:spcBef>
              <a:spcPts val="0"/>
            </a:spcBef>
            <a:spcAft>
              <a:spcPts val="600"/>
            </a:spcAft>
          </a:pPr>
          <a:r>
            <a:rPr lang="zh-CN" altLang="en-US" sz="1800" b="1" baseline="0" dirty="0" smtClean="0">
              <a:solidFill>
                <a:schemeClr val="tx1"/>
              </a:solidFill>
              <a:effectLst/>
              <a:latin typeface="+mj-ea"/>
              <a:ea typeface="+mj-ea"/>
            </a:rPr>
            <a:t>装配式</a:t>
          </a:r>
          <a:endParaRPr lang="en-US" altLang="zh-CN" sz="1800" b="1" baseline="0" dirty="0" smtClean="0">
            <a:solidFill>
              <a:schemeClr val="tx1"/>
            </a:solidFill>
            <a:effectLst/>
            <a:latin typeface="+mj-ea"/>
            <a:ea typeface="+mj-ea"/>
          </a:endParaRPr>
        </a:p>
        <a:p>
          <a:pPr>
            <a:lnSpc>
              <a:spcPct val="50000"/>
            </a:lnSpc>
            <a:spcBef>
              <a:spcPct val="0"/>
            </a:spcBef>
            <a:spcAft>
              <a:spcPct val="35000"/>
            </a:spcAft>
          </a:pPr>
          <a:r>
            <a:rPr lang="zh-CN" altLang="en-US" sz="1800" b="1" baseline="0" dirty="0" smtClean="0">
              <a:solidFill>
                <a:schemeClr val="tx1"/>
              </a:solidFill>
              <a:effectLst/>
              <a:latin typeface="+mj-ea"/>
              <a:ea typeface="+mj-ea"/>
            </a:rPr>
            <a:t>木结构</a:t>
          </a:r>
          <a:endParaRPr lang="zh-CN" altLang="en-US" sz="1800" b="1" baseline="0" dirty="0">
            <a:solidFill>
              <a:schemeClr val="tx1"/>
            </a:solidFill>
            <a:effectLst/>
            <a:latin typeface="+mj-ea"/>
            <a:ea typeface="+mj-ea"/>
          </a:endParaRPr>
        </a:p>
      </dgm:t>
    </dgm:pt>
    <dgm:pt modelId="{56253599-E9EA-4458-9FEA-C07DCA0AEE98}" cxnId="{7C9188DB-603C-4809-8008-790BB2506F3F}" type="parTrans">
      <dgm:prSet/>
      <dgm:spPr/>
      <dgm:t>
        <a:bodyPr/>
        <a:lstStyle/>
        <a:p>
          <a:endParaRPr lang="zh-CN" altLang="en-US" b="1">
            <a:effectLst/>
            <a:latin typeface="+mj-ea"/>
            <a:ea typeface="+mj-ea"/>
          </a:endParaRPr>
        </a:p>
      </dgm:t>
    </dgm:pt>
    <dgm:pt modelId="{B02EBA00-C8D7-470B-82FD-1228A1C5F316}" cxnId="{7C9188DB-603C-4809-8008-790BB2506F3F}" type="sibTrans">
      <dgm:prSet/>
      <dgm:spPr/>
      <dgm:t>
        <a:bodyPr/>
        <a:lstStyle/>
        <a:p>
          <a:endParaRPr lang="zh-CN" altLang="en-US" b="1">
            <a:effectLst/>
            <a:latin typeface="+mj-ea"/>
            <a:ea typeface="+mj-ea"/>
          </a:endParaRPr>
        </a:p>
      </dgm:t>
    </dgm:pt>
    <dgm:pt modelId="{B8297065-43C0-4613-B312-AAE1AE0F0F32}">
      <dgm:prSet/>
      <dgm:spPr>
        <a:solidFill>
          <a:schemeClr val="tx2">
            <a:lumMod val="25000"/>
            <a:lumOff val="75000"/>
          </a:schemeClr>
        </a:solidFill>
        <a:scene3d>
          <a:camera prst="orthographicFront"/>
          <a:lightRig rig="threePt" dir="t"/>
        </a:scene3d>
        <a:sp3d>
          <a:bevelT prst="relaxedInset"/>
        </a:sp3d>
      </dgm:spPr>
      <dgm:t>
        <a:bodyPr/>
        <a:lstStyle/>
        <a:p>
          <a:r>
            <a:rPr lang="zh-CN" altLang="en-US" b="1" baseline="0" dirty="0" smtClean="0">
              <a:solidFill>
                <a:schemeClr val="tx1"/>
              </a:solidFill>
              <a:effectLst/>
              <a:latin typeface="+mj-ea"/>
              <a:ea typeface="+mj-ea"/>
            </a:rPr>
            <a:t>装配式框架结构</a:t>
          </a:r>
          <a:endParaRPr lang="zh-CN" altLang="en-US" b="1" baseline="0" dirty="0">
            <a:solidFill>
              <a:schemeClr val="tx1"/>
            </a:solidFill>
            <a:effectLst/>
            <a:latin typeface="+mj-ea"/>
            <a:ea typeface="+mj-ea"/>
          </a:endParaRPr>
        </a:p>
      </dgm:t>
    </dgm:pt>
    <dgm:pt modelId="{C6363426-8C41-4F65-8211-5460D2B378C4}" cxnId="{FB7DD048-6769-46DF-9CDC-785A9E69ADE4}" type="parTrans">
      <dgm:prSet/>
      <dgm:spPr/>
      <dgm:t>
        <a:bodyPr/>
        <a:lstStyle/>
        <a:p>
          <a:endParaRPr lang="zh-CN" altLang="en-US" b="1">
            <a:effectLst/>
            <a:latin typeface="+mj-ea"/>
            <a:ea typeface="+mj-ea"/>
          </a:endParaRPr>
        </a:p>
      </dgm:t>
    </dgm:pt>
    <dgm:pt modelId="{46772DB8-F027-4435-B366-AEEEDE83C6C0}" cxnId="{FB7DD048-6769-46DF-9CDC-785A9E69ADE4}" type="sibTrans">
      <dgm:prSet/>
      <dgm:spPr/>
      <dgm:t>
        <a:bodyPr/>
        <a:lstStyle/>
        <a:p>
          <a:endParaRPr lang="zh-CN" altLang="en-US" b="1">
            <a:effectLst/>
            <a:latin typeface="+mj-ea"/>
            <a:ea typeface="+mj-ea"/>
          </a:endParaRPr>
        </a:p>
      </dgm:t>
    </dgm:pt>
    <dgm:pt modelId="{76D6FF50-4D73-442A-8EF0-D16AC75BB6C6}">
      <dgm:prSet/>
      <dgm:spPr>
        <a:solidFill>
          <a:schemeClr val="tx2">
            <a:lumMod val="25000"/>
            <a:lumOff val="75000"/>
          </a:schemeClr>
        </a:solidFill>
        <a:scene3d>
          <a:camera prst="orthographicFront"/>
          <a:lightRig rig="threePt" dir="t"/>
        </a:scene3d>
        <a:sp3d>
          <a:bevelT prst="relaxedInset"/>
        </a:sp3d>
      </dgm:spPr>
      <dgm:t>
        <a:bodyPr/>
        <a:lstStyle/>
        <a:p>
          <a:r>
            <a:rPr lang="zh-CN" altLang="en-US" b="1" baseline="0" dirty="0" smtClean="0">
              <a:solidFill>
                <a:schemeClr val="tx1"/>
              </a:solidFill>
              <a:effectLst/>
              <a:latin typeface="+mj-ea"/>
              <a:ea typeface="+mj-ea"/>
            </a:rPr>
            <a:t>装配式框架</a:t>
          </a:r>
          <a:r>
            <a:rPr lang="en-US" altLang="zh-CN" b="1" baseline="0" dirty="0" smtClean="0">
              <a:solidFill>
                <a:schemeClr val="tx1"/>
              </a:solidFill>
              <a:effectLst/>
              <a:latin typeface="+mj-ea"/>
              <a:ea typeface="+mj-ea"/>
            </a:rPr>
            <a:t>-</a:t>
          </a:r>
          <a:r>
            <a:rPr lang="zh-CN" altLang="en-US" b="1" baseline="0" dirty="0" smtClean="0">
              <a:solidFill>
                <a:schemeClr val="tx1"/>
              </a:solidFill>
              <a:effectLst/>
              <a:latin typeface="+mj-ea"/>
              <a:ea typeface="+mj-ea"/>
            </a:rPr>
            <a:t>现浇剪力墙</a:t>
          </a:r>
          <a:endParaRPr lang="zh-CN" altLang="en-US" b="1" baseline="0" dirty="0">
            <a:solidFill>
              <a:schemeClr val="tx1"/>
            </a:solidFill>
            <a:effectLst/>
            <a:latin typeface="+mj-ea"/>
            <a:ea typeface="+mj-ea"/>
          </a:endParaRPr>
        </a:p>
      </dgm:t>
    </dgm:pt>
    <dgm:pt modelId="{B3323CDF-EADF-4ED9-A5A0-F714332C703A}" cxnId="{83735943-63CF-4D5A-BBB3-372AB19AC016}" type="parTrans">
      <dgm:prSet/>
      <dgm:spPr/>
      <dgm:t>
        <a:bodyPr/>
        <a:lstStyle/>
        <a:p>
          <a:endParaRPr lang="zh-CN" altLang="en-US" b="1">
            <a:effectLst/>
            <a:latin typeface="+mj-ea"/>
            <a:ea typeface="+mj-ea"/>
          </a:endParaRPr>
        </a:p>
      </dgm:t>
    </dgm:pt>
    <dgm:pt modelId="{A0CEB0DE-5ACD-42F3-85CD-40CCE413A087}" cxnId="{83735943-63CF-4D5A-BBB3-372AB19AC016}" type="sibTrans">
      <dgm:prSet/>
      <dgm:spPr/>
      <dgm:t>
        <a:bodyPr/>
        <a:lstStyle/>
        <a:p>
          <a:endParaRPr lang="zh-CN" altLang="en-US" b="1">
            <a:effectLst/>
            <a:latin typeface="+mj-ea"/>
            <a:ea typeface="+mj-ea"/>
          </a:endParaRPr>
        </a:p>
      </dgm:t>
    </dgm:pt>
    <dgm:pt modelId="{B1727DB8-98C3-495A-AB8D-9251A558586C}">
      <dgm:prSet/>
      <dgm:spPr>
        <a:solidFill>
          <a:schemeClr val="tx2">
            <a:lumMod val="25000"/>
            <a:lumOff val="75000"/>
          </a:schemeClr>
        </a:solidFill>
        <a:scene3d>
          <a:camera prst="orthographicFront"/>
          <a:lightRig rig="threePt" dir="t"/>
        </a:scene3d>
        <a:sp3d>
          <a:bevelT prst="relaxedInset"/>
        </a:sp3d>
      </dgm:spPr>
      <dgm:t>
        <a:bodyPr/>
        <a:lstStyle/>
        <a:p>
          <a:r>
            <a:rPr lang="zh-CN" altLang="en-US" b="1" baseline="0" dirty="0" smtClean="0">
              <a:solidFill>
                <a:schemeClr val="tx1"/>
              </a:solidFill>
              <a:effectLst/>
              <a:latin typeface="+mj-ea"/>
              <a:ea typeface="+mj-ea"/>
            </a:rPr>
            <a:t>装配式剪力墙结构</a:t>
          </a:r>
          <a:endParaRPr lang="zh-CN" altLang="en-US" b="1" baseline="0" dirty="0">
            <a:solidFill>
              <a:schemeClr val="tx1"/>
            </a:solidFill>
            <a:effectLst/>
            <a:latin typeface="+mj-ea"/>
            <a:ea typeface="+mj-ea"/>
          </a:endParaRPr>
        </a:p>
      </dgm:t>
    </dgm:pt>
    <dgm:pt modelId="{E639A0A9-3932-407B-9E37-DDFA4EFE9C29}" cxnId="{34C74434-5470-4BB1-B08B-B36144D0E54C}" type="parTrans">
      <dgm:prSet/>
      <dgm:spPr/>
      <dgm:t>
        <a:bodyPr/>
        <a:lstStyle/>
        <a:p>
          <a:endParaRPr lang="zh-CN" altLang="en-US" b="1">
            <a:effectLst/>
            <a:latin typeface="+mj-ea"/>
            <a:ea typeface="+mj-ea"/>
          </a:endParaRPr>
        </a:p>
      </dgm:t>
    </dgm:pt>
    <dgm:pt modelId="{9B35517F-A1BD-4181-BBC4-1986C123CEE8}" cxnId="{34C74434-5470-4BB1-B08B-B36144D0E54C}" type="sibTrans">
      <dgm:prSet/>
      <dgm:spPr/>
      <dgm:t>
        <a:bodyPr/>
        <a:lstStyle/>
        <a:p>
          <a:endParaRPr lang="zh-CN" altLang="en-US" b="1">
            <a:effectLst/>
            <a:latin typeface="+mj-ea"/>
            <a:ea typeface="+mj-ea"/>
          </a:endParaRPr>
        </a:p>
      </dgm:t>
    </dgm:pt>
    <dgm:pt modelId="{D96428B7-0012-4587-8294-C9B5D17D4A39}">
      <dgm:prSet/>
      <dgm:spPr>
        <a:solidFill>
          <a:schemeClr val="accent4">
            <a:lumMod val="20000"/>
            <a:lumOff val="80000"/>
          </a:schemeClr>
        </a:solidFill>
        <a:scene3d>
          <a:camera prst="orthographicFront"/>
          <a:lightRig rig="threePt" dir="t"/>
        </a:scene3d>
        <a:sp3d>
          <a:bevelT prst="relaxedInset"/>
        </a:sp3d>
      </dgm:spPr>
      <dgm:t>
        <a:bodyPr/>
        <a:lstStyle/>
        <a:p>
          <a:r>
            <a:rPr lang="zh-CN" altLang="en-US" b="1" baseline="0" dirty="0" smtClean="0">
              <a:solidFill>
                <a:schemeClr val="tx1"/>
              </a:solidFill>
              <a:effectLst/>
              <a:latin typeface="+mj-ea"/>
              <a:ea typeface="+mj-ea"/>
            </a:rPr>
            <a:t>装配式纯木结构</a:t>
          </a:r>
          <a:endParaRPr lang="zh-CN" altLang="en-US" b="1" baseline="0" dirty="0">
            <a:solidFill>
              <a:schemeClr val="tx1"/>
            </a:solidFill>
            <a:effectLst/>
            <a:latin typeface="+mj-ea"/>
            <a:ea typeface="+mj-ea"/>
          </a:endParaRPr>
        </a:p>
      </dgm:t>
    </dgm:pt>
    <dgm:pt modelId="{42024546-C643-4E28-B398-105B9534D6E4}" cxnId="{86E05DC5-644C-459F-9AAC-1DB7ED76B11C}" type="parTrans">
      <dgm:prSet/>
      <dgm:spPr/>
      <dgm:t>
        <a:bodyPr/>
        <a:lstStyle/>
        <a:p>
          <a:endParaRPr lang="zh-CN" altLang="en-US" b="1">
            <a:effectLst/>
            <a:latin typeface="+mj-ea"/>
            <a:ea typeface="+mj-ea"/>
          </a:endParaRPr>
        </a:p>
      </dgm:t>
    </dgm:pt>
    <dgm:pt modelId="{6B7D6512-C6D5-433A-B456-AD923560035D}" cxnId="{86E05DC5-644C-459F-9AAC-1DB7ED76B11C}" type="sibTrans">
      <dgm:prSet/>
      <dgm:spPr/>
      <dgm:t>
        <a:bodyPr/>
        <a:lstStyle/>
        <a:p>
          <a:endParaRPr lang="zh-CN" altLang="en-US" b="1">
            <a:effectLst/>
            <a:latin typeface="+mj-ea"/>
            <a:ea typeface="+mj-ea"/>
          </a:endParaRPr>
        </a:p>
      </dgm:t>
    </dgm:pt>
    <dgm:pt modelId="{01B0F1D6-986C-4C30-8D84-98A8BA9E99DD}">
      <dgm:prSet/>
      <dgm:spPr>
        <a:solidFill>
          <a:schemeClr val="accent4">
            <a:lumMod val="20000"/>
            <a:lumOff val="80000"/>
          </a:schemeClr>
        </a:solidFill>
        <a:scene3d>
          <a:camera prst="orthographicFront"/>
          <a:lightRig rig="threePt" dir="t"/>
        </a:scene3d>
        <a:sp3d>
          <a:bevelT prst="relaxedInset"/>
        </a:sp3d>
      </dgm:spPr>
      <dgm:t>
        <a:bodyPr/>
        <a:lstStyle/>
        <a:p>
          <a:r>
            <a:rPr lang="zh-CN" altLang="en-US" b="1" baseline="0" dirty="0" smtClean="0">
              <a:solidFill>
                <a:schemeClr val="tx1"/>
              </a:solidFill>
              <a:effectLst/>
              <a:latin typeface="+mj-ea"/>
              <a:ea typeface="+mj-ea"/>
            </a:rPr>
            <a:t>装配式木混合结构</a:t>
          </a:r>
          <a:endParaRPr lang="zh-CN" altLang="en-US" b="1" baseline="0" dirty="0">
            <a:solidFill>
              <a:schemeClr val="tx1"/>
            </a:solidFill>
            <a:effectLst/>
            <a:latin typeface="+mj-ea"/>
            <a:ea typeface="+mj-ea"/>
          </a:endParaRPr>
        </a:p>
      </dgm:t>
    </dgm:pt>
    <dgm:pt modelId="{B9E6218A-BF2E-4004-9885-1310D21AEB69}" cxnId="{03C46D1A-B38F-4426-84F2-FEDA0C0FC3A5}" type="parTrans">
      <dgm:prSet/>
      <dgm:spPr/>
      <dgm:t>
        <a:bodyPr/>
        <a:lstStyle/>
        <a:p>
          <a:endParaRPr lang="zh-CN" altLang="en-US" b="1">
            <a:effectLst/>
            <a:latin typeface="+mj-ea"/>
            <a:ea typeface="+mj-ea"/>
          </a:endParaRPr>
        </a:p>
      </dgm:t>
    </dgm:pt>
    <dgm:pt modelId="{76E2DE0F-9F8F-4F85-9A1E-4A69A0BEAF21}" cxnId="{03C46D1A-B38F-4426-84F2-FEDA0C0FC3A5}" type="sibTrans">
      <dgm:prSet/>
      <dgm:spPr/>
      <dgm:t>
        <a:bodyPr/>
        <a:lstStyle/>
        <a:p>
          <a:endParaRPr lang="zh-CN" altLang="en-US" b="1">
            <a:effectLst/>
            <a:latin typeface="+mj-ea"/>
            <a:ea typeface="+mj-ea"/>
          </a:endParaRPr>
        </a:p>
      </dgm:t>
    </dgm:pt>
    <dgm:pt modelId="{186574CA-ADD4-440B-81E0-5B1FB94A8175}">
      <dgm:prSet/>
      <dgm:spPr>
        <a:solidFill>
          <a:schemeClr val="tx2">
            <a:lumMod val="25000"/>
            <a:lumOff val="75000"/>
          </a:schemeClr>
        </a:solidFill>
        <a:scene3d>
          <a:camera prst="orthographicFront"/>
          <a:lightRig rig="threePt" dir="t"/>
        </a:scene3d>
        <a:sp3d>
          <a:bevelT prst="relaxedInset"/>
        </a:sp3d>
      </dgm:spPr>
      <dgm:t>
        <a:bodyPr/>
        <a:lstStyle/>
        <a:p>
          <a:r>
            <a:rPr lang="zh-CN" altLang="en-US" b="1" baseline="0" dirty="0" smtClean="0">
              <a:solidFill>
                <a:schemeClr val="tx1"/>
              </a:solidFill>
              <a:effectLst/>
              <a:latin typeface="+mj-ea"/>
              <a:ea typeface="+mj-ea"/>
            </a:rPr>
            <a:t>装配式框架</a:t>
          </a:r>
          <a:r>
            <a:rPr lang="en-US" altLang="zh-CN" b="1" baseline="0" dirty="0" smtClean="0">
              <a:solidFill>
                <a:schemeClr val="tx1"/>
              </a:solidFill>
              <a:effectLst/>
              <a:latin typeface="+mj-ea"/>
              <a:ea typeface="+mj-ea"/>
            </a:rPr>
            <a:t>-</a:t>
          </a:r>
          <a:r>
            <a:rPr lang="zh-CN" altLang="en-US" b="1" baseline="0" dirty="0" smtClean="0">
              <a:solidFill>
                <a:schemeClr val="tx1"/>
              </a:solidFill>
              <a:effectLst/>
              <a:latin typeface="+mj-ea"/>
              <a:ea typeface="+mj-ea"/>
            </a:rPr>
            <a:t>现浇核心筒</a:t>
          </a:r>
          <a:endParaRPr lang="zh-CN" altLang="en-US" b="1" baseline="0" dirty="0">
            <a:solidFill>
              <a:schemeClr val="tx1"/>
            </a:solidFill>
            <a:effectLst/>
            <a:latin typeface="+mj-ea"/>
            <a:ea typeface="+mj-ea"/>
          </a:endParaRPr>
        </a:p>
      </dgm:t>
    </dgm:pt>
    <dgm:pt modelId="{73E0885C-D363-4003-BC46-51244E5B4A78}" cxnId="{5B96259C-230B-47E6-A809-D2FACECF2935}" type="parTrans">
      <dgm:prSet/>
      <dgm:spPr/>
      <dgm:t>
        <a:bodyPr/>
        <a:lstStyle/>
        <a:p>
          <a:endParaRPr lang="zh-CN" altLang="en-US" b="1">
            <a:effectLst/>
            <a:latin typeface="+mj-ea"/>
            <a:ea typeface="+mj-ea"/>
          </a:endParaRPr>
        </a:p>
      </dgm:t>
    </dgm:pt>
    <dgm:pt modelId="{6A7DFB4F-75F1-4EEC-A89D-44AF8A54F4F3}" cxnId="{5B96259C-230B-47E6-A809-D2FACECF2935}" type="sibTrans">
      <dgm:prSet/>
      <dgm:spPr/>
      <dgm:t>
        <a:bodyPr/>
        <a:lstStyle/>
        <a:p>
          <a:endParaRPr lang="zh-CN" altLang="en-US" b="1">
            <a:effectLst/>
            <a:latin typeface="+mj-ea"/>
            <a:ea typeface="+mj-ea"/>
          </a:endParaRPr>
        </a:p>
      </dgm:t>
    </dgm:pt>
    <dgm:pt modelId="{1DF6016C-0366-4D1E-9B02-F8EDDAE106BC}">
      <dgm:prSet/>
      <dgm:spPr>
        <a:solidFill>
          <a:schemeClr val="tx2">
            <a:lumMod val="25000"/>
            <a:lumOff val="75000"/>
          </a:schemeClr>
        </a:solidFill>
        <a:scene3d>
          <a:camera prst="orthographicFront"/>
          <a:lightRig rig="threePt" dir="t"/>
        </a:scene3d>
        <a:sp3d>
          <a:bevelT prst="relaxedInset"/>
        </a:sp3d>
      </dgm:spPr>
      <dgm:t>
        <a:bodyPr/>
        <a:lstStyle/>
        <a:p>
          <a:r>
            <a:rPr lang="zh-CN" altLang="en-US" b="1" baseline="0" dirty="0" smtClean="0">
              <a:solidFill>
                <a:schemeClr val="tx1"/>
              </a:solidFill>
              <a:effectLst/>
              <a:latin typeface="+mj-ea"/>
              <a:ea typeface="+mj-ea"/>
            </a:rPr>
            <a:t>装配式部分框支剪力墙</a:t>
          </a:r>
          <a:endParaRPr lang="zh-CN" altLang="en-US" b="1" baseline="0" dirty="0">
            <a:solidFill>
              <a:schemeClr val="tx1"/>
            </a:solidFill>
            <a:effectLst/>
            <a:latin typeface="+mj-ea"/>
            <a:ea typeface="+mj-ea"/>
          </a:endParaRPr>
        </a:p>
      </dgm:t>
    </dgm:pt>
    <dgm:pt modelId="{6C7BDCEF-547F-4E15-BB79-AC12B8D59462}" cxnId="{1BB13C44-ED27-44CC-9676-AD8DCF36C263}" type="parTrans">
      <dgm:prSet/>
      <dgm:spPr/>
      <dgm:t>
        <a:bodyPr/>
        <a:lstStyle/>
        <a:p>
          <a:endParaRPr lang="zh-CN" altLang="en-US" b="1">
            <a:effectLst/>
            <a:latin typeface="+mj-ea"/>
            <a:ea typeface="+mj-ea"/>
          </a:endParaRPr>
        </a:p>
      </dgm:t>
    </dgm:pt>
    <dgm:pt modelId="{0A0D6E52-92B1-472F-82F9-EC5D30243232}" cxnId="{1BB13C44-ED27-44CC-9676-AD8DCF36C263}" type="sibTrans">
      <dgm:prSet/>
      <dgm:spPr/>
      <dgm:t>
        <a:bodyPr/>
        <a:lstStyle/>
        <a:p>
          <a:endParaRPr lang="zh-CN" altLang="en-US" b="1">
            <a:effectLst/>
            <a:latin typeface="+mj-ea"/>
            <a:ea typeface="+mj-ea"/>
          </a:endParaRPr>
        </a:p>
      </dgm:t>
    </dgm:pt>
    <dgm:pt modelId="{7AB9298E-6654-499D-8513-8CCE217FBF6D}">
      <dgm:prSet/>
      <dgm:spPr>
        <a:solidFill>
          <a:schemeClr val="accent1">
            <a:lumMod val="60000"/>
            <a:lumOff val="40000"/>
          </a:schemeClr>
        </a:solidFill>
        <a:scene3d>
          <a:camera prst="orthographicFront"/>
          <a:lightRig rig="threePt" dir="t"/>
        </a:scene3d>
        <a:sp3d>
          <a:bevelT prst="relaxedInset"/>
        </a:sp3d>
      </dgm:spPr>
      <dgm:t>
        <a:bodyPr/>
        <a:lstStyle/>
        <a:p>
          <a:r>
            <a:rPr lang="zh-CN" altLang="en-US" b="1" baseline="0" dirty="0" smtClean="0">
              <a:solidFill>
                <a:schemeClr val="tx1"/>
              </a:solidFill>
              <a:effectLst/>
              <a:latin typeface="+mj-ea"/>
              <a:ea typeface="+mj-ea"/>
            </a:rPr>
            <a:t>钢框架结构</a:t>
          </a:r>
          <a:endParaRPr lang="zh-CN" altLang="en-US" b="1" baseline="0" dirty="0">
            <a:solidFill>
              <a:schemeClr val="tx1"/>
            </a:solidFill>
            <a:effectLst/>
            <a:latin typeface="+mj-ea"/>
            <a:ea typeface="+mj-ea"/>
          </a:endParaRPr>
        </a:p>
      </dgm:t>
    </dgm:pt>
    <dgm:pt modelId="{040E2FCF-7D7A-4978-BA89-8856E69925C5}" cxnId="{1FD65121-0B35-4767-BF45-799894587438}" type="parTrans">
      <dgm:prSet/>
      <dgm:spPr/>
      <dgm:t>
        <a:bodyPr/>
        <a:lstStyle/>
        <a:p>
          <a:endParaRPr lang="zh-CN" altLang="en-US"/>
        </a:p>
      </dgm:t>
    </dgm:pt>
    <dgm:pt modelId="{5792A44F-5302-4FBF-883E-7DA10F6955A1}" cxnId="{1FD65121-0B35-4767-BF45-799894587438}" type="sibTrans">
      <dgm:prSet/>
      <dgm:spPr/>
      <dgm:t>
        <a:bodyPr/>
        <a:lstStyle/>
        <a:p>
          <a:endParaRPr lang="zh-CN" altLang="en-US"/>
        </a:p>
      </dgm:t>
    </dgm:pt>
    <dgm:pt modelId="{CCD4918A-320C-41C6-A561-07230E065F32}">
      <dgm:prSet custT="true"/>
      <dgm:spPr>
        <a:solidFill>
          <a:schemeClr val="accent1">
            <a:lumMod val="60000"/>
            <a:lumOff val="40000"/>
          </a:schemeClr>
        </a:solidFill>
        <a:scene3d>
          <a:camera prst="orthographicFront"/>
          <a:lightRig rig="threePt" dir="t"/>
        </a:scene3d>
        <a:sp3d>
          <a:bevelT prst="relaxedInset"/>
        </a:sp3d>
      </dgm:spPr>
      <dgm:t>
        <a:bodyPr/>
        <a:lstStyle/>
        <a:p>
          <a:r>
            <a:rPr lang="zh-CN" altLang="en-US" sz="1100" b="1" baseline="0" dirty="0" smtClean="0">
              <a:solidFill>
                <a:schemeClr val="tx1"/>
              </a:solidFill>
              <a:effectLst/>
              <a:latin typeface="+mj-ea"/>
              <a:ea typeface="+mj-ea"/>
            </a:rPr>
            <a:t>钢框架</a:t>
          </a:r>
          <a:r>
            <a:rPr lang="en-US" altLang="zh-CN" sz="1100" b="1" baseline="0" dirty="0" smtClean="0">
              <a:solidFill>
                <a:schemeClr val="tx1"/>
              </a:solidFill>
              <a:effectLst/>
              <a:latin typeface="+mj-ea"/>
              <a:ea typeface="+mj-ea"/>
            </a:rPr>
            <a:t>-</a:t>
          </a:r>
          <a:r>
            <a:rPr lang="zh-CN" altLang="en-US" sz="1100" b="1" baseline="0" dirty="0" smtClean="0">
              <a:solidFill>
                <a:schemeClr val="tx1"/>
              </a:solidFill>
              <a:effectLst/>
              <a:latin typeface="+mj-ea"/>
              <a:ea typeface="+mj-ea"/>
            </a:rPr>
            <a:t>支撑结构</a:t>
          </a:r>
          <a:endParaRPr lang="zh-CN" altLang="en-US" sz="1100" b="1" baseline="0" dirty="0">
            <a:solidFill>
              <a:schemeClr val="tx1"/>
            </a:solidFill>
            <a:effectLst/>
            <a:latin typeface="+mj-ea"/>
            <a:ea typeface="+mj-ea"/>
          </a:endParaRPr>
        </a:p>
      </dgm:t>
    </dgm:pt>
    <dgm:pt modelId="{4DEC7D87-475D-4EA1-BCEA-4FBE1C61220C}" cxnId="{50E8F0E5-D524-462F-9398-56D00DBB016F}" type="parTrans">
      <dgm:prSet/>
      <dgm:spPr/>
      <dgm:t>
        <a:bodyPr/>
        <a:lstStyle/>
        <a:p>
          <a:endParaRPr lang="zh-CN" altLang="en-US"/>
        </a:p>
      </dgm:t>
    </dgm:pt>
    <dgm:pt modelId="{CE114151-4C7B-4564-B4A4-478582F4900B}" cxnId="{50E8F0E5-D524-462F-9398-56D00DBB016F}" type="sibTrans">
      <dgm:prSet/>
      <dgm:spPr/>
      <dgm:t>
        <a:bodyPr/>
        <a:lstStyle/>
        <a:p>
          <a:endParaRPr lang="zh-CN" altLang="en-US"/>
        </a:p>
      </dgm:t>
    </dgm:pt>
    <dgm:pt modelId="{C8A48CAF-073B-45B0-91D6-32EA24BFCC08}">
      <dgm:prSet custT="true"/>
      <dgm:spPr>
        <a:solidFill>
          <a:schemeClr val="accent1">
            <a:lumMod val="60000"/>
            <a:lumOff val="40000"/>
          </a:schemeClr>
        </a:solidFill>
        <a:scene3d>
          <a:camera prst="orthographicFront"/>
          <a:lightRig rig="threePt" dir="t"/>
        </a:scene3d>
        <a:sp3d>
          <a:bevelT prst="relaxedInset"/>
        </a:sp3d>
      </dgm:spPr>
      <dgm:t>
        <a:bodyPr/>
        <a:lstStyle/>
        <a:p>
          <a:r>
            <a:rPr lang="zh-CN" altLang="en-US" sz="1100" b="1" baseline="0" dirty="0" smtClean="0">
              <a:solidFill>
                <a:schemeClr val="tx1"/>
              </a:solidFill>
              <a:effectLst/>
              <a:latin typeface="+mj-ea"/>
              <a:ea typeface="+mj-ea"/>
            </a:rPr>
            <a:t>钢框架</a:t>
          </a:r>
          <a:r>
            <a:rPr lang="en-US" altLang="zh-CN" sz="1100" b="1" baseline="0" dirty="0" smtClean="0">
              <a:solidFill>
                <a:schemeClr val="tx1"/>
              </a:solidFill>
              <a:effectLst/>
              <a:latin typeface="+mj-ea"/>
              <a:ea typeface="+mj-ea"/>
            </a:rPr>
            <a:t>-</a:t>
          </a:r>
          <a:r>
            <a:rPr lang="zh-CN" altLang="en-US" sz="1100" b="1" baseline="0" dirty="0" smtClean="0">
              <a:solidFill>
                <a:schemeClr val="tx1"/>
              </a:solidFill>
              <a:effectLst/>
              <a:latin typeface="+mj-ea"/>
              <a:ea typeface="+mj-ea"/>
            </a:rPr>
            <a:t>延性墙板结构</a:t>
          </a:r>
          <a:endParaRPr lang="zh-CN" altLang="en-US" sz="1100" b="1" baseline="0" dirty="0">
            <a:solidFill>
              <a:schemeClr val="tx1"/>
            </a:solidFill>
            <a:effectLst/>
            <a:latin typeface="+mj-ea"/>
            <a:ea typeface="+mj-ea"/>
          </a:endParaRPr>
        </a:p>
      </dgm:t>
    </dgm:pt>
    <dgm:pt modelId="{F10C3940-BE98-4F41-B238-C3D5DBC6D8E6}" cxnId="{01067517-8B56-473E-8158-2CBF08DB2F21}" type="parTrans">
      <dgm:prSet/>
      <dgm:spPr/>
      <dgm:t>
        <a:bodyPr/>
        <a:lstStyle/>
        <a:p>
          <a:endParaRPr lang="zh-CN" altLang="en-US"/>
        </a:p>
      </dgm:t>
    </dgm:pt>
    <dgm:pt modelId="{ECB88C5C-D320-484B-8C2B-925FCE174EF7}" cxnId="{01067517-8B56-473E-8158-2CBF08DB2F21}" type="sibTrans">
      <dgm:prSet/>
      <dgm:spPr/>
      <dgm:t>
        <a:bodyPr/>
        <a:lstStyle/>
        <a:p>
          <a:endParaRPr lang="zh-CN" altLang="en-US"/>
        </a:p>
      </dgm:t>
    </dgm:pt>
    <dgm:pt modelId="{FA85D761-E9E3-4A24-A53B-9A5E675B8E81}">
      <dgm:prSet custT="true"/>
      <dgm:spPr>
        <a:solidFill>
          <a:schemeClr val="accent1">
            <a:lumMod val="60000"/>
            <a:lumOff val="40000"/>
          </a:schemeClr>
        </a:solidFill>
        <a:scene3d>
          <a:camera prst="orthographicFront"/>
          <a:lightRig rig="threePt" dir="t"/>
        </a:scene3d>
        <a:sp3d>
          <a:bevelT prst="relaxedInset"/>
        </a:sp3d>
      </dgm:spPr>
      <dgm:t>
        <a:bodyPr/>
        <a:lstStyle/>
        <a:p>
          <a:r>
            <a:rPr lang="zh-CN" altLang="en-US" sz="1100" b="1" baseline="0" dirty="0" smtClean="0">
              <a:solidFill>
                <a:schemeClr val="tx1"/>
              </a:solidFill>
              <a:effectLst/>
              <a:latin typeface="+mj-ea"/>
              <a:ea typeface="+mj-ea"/>
            </a:rPr>
            <a:t>钢框架</a:t>
          </a:r>
          <a:r>
            <a:rPr lang="en-US" altLang="zh-CN" sz="1100" b="1" baseline="0" dirty="0" smtClean="0">
              <a:solidFill>
                <a:schemeClr val="tx1"/>
              </a:solidFill>
              <a:effectLst/>
              <a:latin typeface="+mj-ea"/>
              <a:ea typeface="+mj-ea"/>
            </a:rPr>
            <a:t>-</a:t>
          </a:r>
          <a:r>
            <a:rPr lang="zh-CN" altLang="en-US" sz="1100" b="1" baseline="0" dirty="0" smtClean="0">
              <a:solidFill>
                <a:schemeClr val="tx1"/>
              </a:solidFill>
              <a:effectLst/>
              <a:latin typeface="+mj-ea"/>
              <a:ea typeface="+mj-ea"/>
            </a:rPr>
            <a:t>剪力墙结构</a:t>
          </a:r>
          <a:endParaRPr lang="zh-CN" altLang="en-US" sz="1100" b="1" baseline="0" dirty="0">
            <a:solidFill>
              <a:schemeClr val="tx1"/>
            </a:solidFill>
            <a:effectLst/>
            <a:latin typeface="+mj-ea"/>
            <a:ea typeface="+mj-ea"/>
          </a:endParaRPr>
        </a:p>
      </dgm:t>
    </dgm:pt>
    <dgm:pt modelId="{C82954D3-B9A6-4793-8ED5-0EB9D47CBF18}" cxnId="{93EA0A67-881F-4E7C-8257-BEA7FB4F38A8}" type="parTrans">
      <dgm:prSet/>
      <dgm:spPr/>
      <dgm:t>
        <a:bodyPr/>
        <a:lstStyle/>
        <a:p>
          <a:endParaRPr lang="zh-CN" altLang="en-US"/>
        </a:p>
      </dgm:t>
    </dgm:pt>
    <dgm:pt modelId="{064432C0-E1E3-4717-B732-C1FF2E7E51B3}" cxnId="{93EA0A67-881F-4E7C-8257-BEA7FB4F38A8}" type="sibTrans">
      <dgm:prSet/>
      <dgm:spPr/>
      <dgm:t>
        <a:bodyPr/>
        <a:lstStyle/>
        <a:p>
          <a:endParaRPr lang="zh-CN" altLang="en-US"/>
        </a:p>
      </dgm:t>
    </dgm:pt>
    <dgm:pt modelId="{4E6D6063-2471-40BD-91F3-A7E3FDF60D1D}" type="pres">
      <dgm:prSet presAssocID="{B70979CD-BECF-4057-8E0B-057DF2B797B4}" presName="Name0" presStyleCnt="0">
        <dgm:presLayoutVars>
          <dgm:chPref val="1"/>
          <dgm:dir/>
          <dgm:animOne val="branch"/>
          <dgm:animLvl val="lvl"/>
          <dgm:resizeHandles/>
        </dgm:presLayoutVars>
      </dgm:prSet>
      <dgm:spPr/>
      <dgm:t>
        <a:bodyPr/>
        <a:lstStyle/>
        <a:p>
          <a:endParaRPr lang="zh-CN" altLang="en-US"/>
        </a:p>
      </dgm:t>
    </dgm:pt>
    <dgm:pt modelId="{ECF8021F-DE79-469A-BFF8-BE8B016C6EE1}" type="pres">
      <dgm:prSet presAssocID="{2F9C87AC-DBC4-45CB-8C14-FE56753D8132}" presName="vertOne" presStyleCnt="0"/>
      <dgm:spPr>
        <a:scene3d>
          <a:camera prst="orthographicFront"/>
          <a:lightRig rig="threePt" dir="t"/>
        </a:scene3d>
        <a:sp3d>
          <a:bevelT prst="relaxedInset"/>
        </a:sp3d>
      </dgm:spPr>
      <dgm:t>
        <a:bodyPr/>
        <a:lstStyle/>
        <a:p>
          <a:endParaRPr lang="zh-CN" altLang="en-US"/>
        </a:p>
      </dgm:t>
    </dgm:pt>
    <dgm:pt modelId="{EE1DA5D2-ACDE-4EA4-936D-BF28E70E0BC0}" type="pres">
      <dgm:prSet presAssocID="{2F9C87AC-DBC4-45CB-8C14-FE56753D8132}" presName="txOne" presStyleLbl="node0" presStyleIdx="0" presStyleCnt="1" custScaleY="68646" custLinFactNeighborX="-7" custLinFactNeighborY="-8846">
        <dgm:presLayoutVars>
          <dgm:chPref val="3"/>
        </dgm:presLayoutVars>
      </dgm:prSet>
      <dgm:spPr/>
      <dgm:t>
        <a:bodyPr/>
        <a:lstStyle/>
        <a:p>
          <a:endParaRPr lang="zh-CN" altLang="en-US"/>
        </a:p>
      </dgm:t>
    </dgm:pt>
    <dgm:pt modelId="{88A2C8D9-D29D-4556-8537-02D1A183668C}" type="pres">
      <dgm:prSet presAssocID="{2F9C87AC-DBC4-45CB-8C14-FE56753D8132}" presName="parTransOne" presStyleCnt="0"/>
      <dgm:spPr>
        <a:scene3d>
          <a:camera prst="orthographicFront"/>
          <a:lightRig rig="threePt" dir="t"/>
        </a:scene3d>
        <a:sp3d>
          <a:bevelT prst="relaxedInset"/>
        </a:sp3d>
      </dgm:spPr>
      <dgm:t>
        <a:bodyPr/>
        <a:lstStyle/>
        <a:p>
          <a:endParaRPr lang="zh-CN" altLang="en-US"/>
        </a:p>
      </dgm:t>
    </dgm:pt>
    <dgm:pt modelId="{82C769A0-58CE-4294-BFE4-E8AB1EDB8A1F}" type="pres">
      <dgm:prSet presAssocID="{2F9C87AC-DBC4-45CB-8C14-FE56753D8132}" presName="horzOne" presStyleCnt="0"/>
      <dgm:spPr>
        <a:scene3d>
          <a:camera prst="orthographicFront"/>
          <a:lightRig rig="threePt" dir="t"/>
        </a:scene3d>
        <a:sp3d>
          <a:bevelT prst="relaxedInset"/>
        </a:sp3d>
      </dgm:spPr>
      <dgm:t>
        <a:bodyPr/>
        <a:lstStyle/>
        <a:p>
          <a:endParaRPr lang="zh-CN" altLang="en-US"/>
        </a:p>
      </dgm:t>
    </dgm:pt>
    <dgm:pt modelId="{8EC6832F-753E-49E3-8F23-EDAFF86CFE58}" type="pres">
      <dgm:prSet presAssocID="{75CF38E1-ED96-4316-9A64-9D33DFFEF71B}" presName="vertTwo" presStyleCnt="0"/>
      <dgm:spPr>
        <a:scene3d>
          <a:camera prst="orthographicFront"/>
          <a:lightRig rig="threePt" dir="t"/>
        </a:scene3d>
        <a:sp3d>
          <a:bevelT prst="relaxedInset"/>
        </a:sp3d>
      </dgm:spPr>
      <dgm:t>
        <a:bodyPr/>
        <a:lstStyle/>
        <a:p>
          <a:endParaRPr lang="zh-CN" altLang="en-US"/>
        </a:p>
      </dgm:t>
    </dgm:pt>
    <dgm:pt modelId="{A6E5D7E9-3C51-4847-B6A9-0C4D07ED55F5}" type="pres">
      <dgm:prSet presAssocID="{75CF38E1-ED96-4316-9A64-9D33DFFEF71B}" presName="txTwo" presStyleLbl="node2" presStyleIdx="0" presStyleCnt="3" custScaleY="84376">
        <dgm:presLayoutVars>
          <dgm:chPref val="3"/>
        </dgm:presLayoutVars>
      </dgm:prSet>
      <dgm:spPr/>
      <dgm:t>
        <a:bodyPr/>
        <a:lstStyle/>
        <a:p>
          <a:endParaRPr lang="zh-CN" altLang="en-US"/>
        </a:p>
      </dgm:t>
    </dgm:pt>
    <dgm:pt modelId="{94C3A34B-A2B1-40ED-AAD6-0E56F6D10351}" type="pres">
      <dgm:prSet presAssocID="{75CF38E1-ED96-4316-9A64-9D33DFFEF71B}" presName="parTransTwo" presStyleCnt="0"/>
      <dgm:spPr>
        <a:scene3d>
          <a:camera prst="orthographicFront"/>
          <a:lightRig rig="threePt" dir="t"/>
        </a:scene3d>
        <a:sp3d>
          <a:bevelT prst="relaxedInset"/>
        </a:sp3d>
      </dgm:spPr>
      <dgm:t>
        <a:bodyPr/>
        <a:lstStyle/>
        <a:p>
          <a:endParaRPr lang="zh-CN" altLang="en-US"/>
        </a:p>
      </dgm:t>
    </dgm:pt>
    <dgm:pt modelId="{640A1A77-1B8D-4B00-9844-938FF015BB57}" type="pres">
      <dgm:prSet presAssocID="{75CF38E1-ED96-4316-9A64-9D33DFFEF71B}" presName="horzTwo" presStyleCnt="0"/>
      <dgm:spPr>
        <a:scene3d>
          <a:camera prst="orthographicFront"/>
          <a:lightRig rig="threePt" dir="t"/>
        </a:scene3d>
        <a:sp3d>
          <a:bevelT prst="relaxedInset"/>
        </a:sp3d>
      </dgm:spPr>
      <dgm:t>
        <a:bodyPr/>
        <a:lstStyle/>
        <a:p>
          <a:endParaRPr lang="zh-CN" altLang="en-US"/>
        </a:p>
      </dgm:t>
    </dgm:pt>
    <dgm:pt modelId="{6C2B6AEB-AABA-4825-A55C-BAAA9E21EC55}" type="pres">
      <dgm:prSet presAssocID="{B1727DB8-98C3-495A-AB8D-9251A558586C}" presName="vertThree" presStyleCnt="0"/>
      <dgm:spPr>
        <a:scene3d>
          <a:camera prst="orthographicFront"/>
          <a:lightRig rig="threePt" dir="t"/>
        </a:scene3d>
        <a:sp3d>
          <a:bevelT prst="relaxedInset"/>
        </a:sp3d>
      </dgm:spPr>
      <dgm:t>
        <a:bodyPr/>
        <a:lstStyle/>
        <a:p>
          <a:endParaRPr lang="zh-CN" altLang="en-US"/>
        </a:p>
      </dgm:t>
    </dgm:pt>
    <dgm:pt modelId="{A2C49CEA-2D03-4F7A-AF91-1C916F3D9B38}" type="pres">
      <dgm:prSet presAssocID="{B1727DB8-98C3-495A-AB8D-9251A558586C}" presName="txThree" presStyleLbl="node3" presStyleIdx="0" presStyleCnt="11">
        <dgm:presLayoutVars>
          <dgm:chPref val="3"/>
        </dgm:presLayoutVars>
      </dgm:prSet>
      <dgm:spPr/>
      <dgm:t>
        <a:bodyPr/>
        <a:lstStyle/>
        <a:p>
          <a:endParaRPr lang="zh-CN" altLang="en-US"/>
        </a:p>
      </dgm:t>
    </dgm:pt>
    <dgm:pt modelId="{D33A2E04-B963-4D17-8EFE-722E808D6C88}" type="pres">
      <dgm:prSet presAssocID="{B1727DB8-98C3-495A-AB8D-9251A558586C}" presName="horzThree" presStyleCnt="0"/>
      <dgm:spPr>
        <a:scene3d>
          <a:camera prst="orthographicFront"/>
          <a:lightRig rig="threePt" dir="t"/>
        </a:scene3d>
        <a:sp3d>
          <a:bevelT prst="relaxedInset"/>
        </a:sp3d>
      </dgm:spPr>
      <dgm:t>
        <a:bodyPr/>
        <a:lstStyle/>
        <a:p>
          <a:endParaRPr lang="zh-CN" altLang="en-US"/>
        </a:p>
      </dgm:t>
    </dgm:pt>
    <dgm:pt modelId="{548A7DE3-1241-4C04-9C4A-2A1F56DD88BE}" type="pres">
      <dgm:prSet presAssocID="{9B35517F-A1BD-4181-BBC4-1986C123CEE8}" presName="sibSpaceThree" presStyleCnt="0"/>
      <dgm:spPr>
        <a:scene3d>
          <a:camera prst="orthographicFront"/>
          <a:lightRig rig="threePt" dir="t"/>
        </a:scene3d>
        <a:sp3d>
          <a:bevelT prst="relaxedInset"/>
        </a:sp3d>
      </dgm:spPr>
      <dgm:t>
        <a:bodyPr/>
        <a:lstStyle/>
        <a:p>
          <a:endParaRPr lang="zh-CN" altLang="en-US"/>
        </a:p>
      </dgm:t>
    </dgm:pt>
    <dgm:pt modelId="{B0AE8DD4-6EB2-4F0C-B922-B06A8F7C618D}" type="pres">
      <dgm:prSet presAssocID="{B8297065-43C0-4613-B312-AAE1AE0F0F32}" presName="vertThree" presStyleCnt="0"/>
      <dgm:spPr>
        <a:scene3d>
          <a:camera prst="orthographicFront"/>
          <a:lightRig rig="threePt" dir="t"/>
        </a:scene3d>
        <a:sp3d>
          <a:bevelT prst="relaxedInset"/>
        </a:sp3d>
      </dgm:spPr>
      <dgm:t>
        <a:bodyPr/>
        <a:lstStyle/>
        <a:p>
          <a:endParaRPr lang="zh-CN" altLang="en-US"/>
        </a:p>
      </dgm:t>
    </dgm:pt>
    <dgm:pt modelId="{52F73D63-99D4-4037-9851-AE4526FB713B}" type="pres">
      <dgm:prSet presAssocID="{B8297065-43C0-4613-B312-AAE1AE0F0F32}" presName="txThree" presStyleLbl="node3" presStyleIdx="1" presStyleCnt="11">
        <dgm:presLayoutVars>
          <dgm:chPref val="3"/>
        </dgm:presLayoutVars>
      </dgm:prSet>
      <dgm:spPr/>
      <dgm:t>
        <a:bodyPr/>
        <a:lstStyle/>
        <a:p>
          <a:endParaRPr lang="zh-CN" altLang="en-US"/>
        </a:p>
      </dgm:t>
    </dgm:pt>
    <dgm:pt modelId="{2164A0B0-858D-4D7D-A22F-34228BD71804}" type="pres">
      <dgm:prSet presAssocID="{B8297065-43C0-4613-B312-AAE1AE0F0F32}" presName="horzThree" presStyleCnt="0"/>
      <dgm:spPr>
        <a:scene3d>
          <a:camera prst="orthographicFront"/>
          <a:lightRig rig="threePt" dir="t"/>
        </a:scene3d>
        <a:sp3d>
          <a:bevelT prst="relaxedInset"/>
        </a:sp3d>
      </dgm:spPr>
      <dgm:t>
        <a:bodyPr/>
        <a:lstStyle/>
        <a:p>
          <a:endParaRPr lang="zh-CN" altLang="en-US"/>
        </a:p>
      </dgm:t>
    </dgm:pt>
    <dgm:pt modelId="{13EFC0CD-9C72-48AD-A861-6E0DA9080D11}" type="pres">
      <dgm:prSet presAssocID="{46772DB8-F027-4435-B366-AEEEDE83C6C0}" presName="sibSpaceThree" presStyleCnt="0"/>
      <dgm:spPr>
        <a:scene3d>
          <a:camera prst="orthographicFront"/>
          <a:lightRig rig="threePt" dir="t"/>
        </a:scene3d>
        <a:sp3d>
          <a:bevelT prst="relaxedInset"/>
        </a:sp3d>
      </dgm:spPr>
      <dgm:t>
        <a:bodyPr/>
        <a:lstStyle/>
        <a:p>
          <a:endParaRPr lang="zh-CN" altLang="en-US"/>
        </a:p>
      </dgm:t>
    </dgm:pt>
    <dgm:pt modelId="{54F43976-9AFA-40D3-BDBA-F0D354334AFC}" type="pres">
      <dgm:prSet presAssocID="{76D6FF50-4D73-442A-8EF0-D16AC75BB6C6}" presName="vertThree" presStyleCnt="0"/>
      <dgm:spPr>
        <a:scene3d>
          <a:camera prst="orthographicFront"/>
          <a:lightRig rig="threePt" dir="t"/>
        </a:scene3d>
        <a:sp3d>
          <a:bevelT prst="relaxedInset"/>
        </a:sp3d>
      </dgm:spPr>
      <dgm:t>
        <a:bodyPr/>
        <a:lstStyle/>
        <a:p>
          <a:endParaRPr lang="zh-CN" altLang="en-US"/>
        </a:p>
      </dgm:t>
    </dgm:pt>
    <dgm:pt modelId="{1F5CFACE-9346-42FF-8274-0E17082703A6}" type="pres">
      <dgm:prSet presAssocID="{76D6FF50-4D73-442A-8EF0-D16AC75BB6C6}" presName="txThree" presStyleLbl="node3" presStyleIdx="2" presStyleCnt="11">
        <dgm:presLayoutVars>
          <dgm:chPref val="3"/>
        </dgm:presLayoutVars>
      </dgm:prSet>
      <dgm:spPr/>
      <dgm:t>
        <a:bodyPr/>
        <a:lstStyle/>
        <a:p>
          <a:endParaRPr lang="zh-CN" altLang="en-US"/>
        </a:p>
      </dgm:t>
    </dgm:pt>
    <dgm:pt modelId="{5C62C616-4465-4805-887C-0C9D2977BA38}" type="pres">
      <dgm:prSet presAssocID="{76D6FF50-4D73-442A-8EF0-D16AC75BB6C6}" presName="horzThree" presStyleCnt="0"/>
      <dgm:spPr>
        <a:scene3d>
          <a:camera prst="orthographicFront"/>
          <a:lightRig rig="threePt" dir="t"/>
        </a:scene3d>
        <a:sp3d>
          <a:bevelT prst="relaxedInset"/>
        </a:sp3d>
      </dgm:spPr>
      <dgm:t>
        <a:bodyPr/>
        <a:lstStyle/>
        <a:p>
          <a:endParaRPr lang="zh-CN" altLang="en-US"/>
        </a:p>
      </dgm:t>
    </dgm:pt>
    <dgm:pt modelId="{005E796D-C5CC-46B4-81CE-F4C70D38DCEC}" type="pres">
      <dgm:prSet presAssocID="{A0CEB0DE-5ACD-42F3-85CD-40CCE413A087}" presName="sibSpaceThree" presStyleCnt="0"/>
      <dgm:spPr>
        <a:scene3d>
          <a:camera prst="orthographicFront"/>
          <a:lightRig rig="threePt" dir="t"/>
        </a:scene3d>
        <a:sp3d>
          <a:bevelT prst="relaxedInset"/>
        </a:sp3d>
      </dgm:spPr>
      <dgm:t>
        <a:bodyPr/>
        <a:lstStyle/>
        <a:p>
          <a:endParaRPr lang="zh-CN" altLang="en-US"/>
        </a:p>
      </dgm:t>
    </dgm:pt>
    <dgm:pt modelId="{8C929DB2-5565-4340-B6D2-5F42D3484DA6}" type="pres">
      <dgm:prSet presAssocID="{186574CA-ADD4-440B-81E0-5B1FB94A8175}" presName="vertThree" presStyleCnt="0"/>
      <dgm:spPr>
        <a:scene3d>
          <a:camera prst="orthographicFront"/>
          <a:lightRig rig="threePt" dir="t"/>
        </a:scene3d>
        <a:sp3d>
          <a:bevelT prst="relaxedInset"/>
        </a:sp3d>
      </dgm:spPr>
      <dgm:t>
        <a:bodyPr/>
        <a:lstStyle/>
        <a:p>
          <a:endParaRPr lang="zh-CN" altLang="en-US"/>
        </a:p>
      </dgm:t>
    </dgm:pt>
    <dgm:pt modelId="{B01AE144-CA61-4772-8E29-981DEADBF10F}" type="pres">
      <dgm:prSet presAssocID="{186574CA-ADD4-440B-81E0-5B1FB94A8175}" presName="txThree" presStyleLbl="node3" presStyleIdx="3" presStyleCnt="11">
        <dgm:presLayoutVars>
          <dgm:chPref val="3"/>
        </dgm:presLayoutVars>
      </dgm:prSet>
      <dgm:spPr/>
      <dgm:t>
        <a:bodyPr/>
        <a:lstStyle/>
        <a:p>
          <a:endParaRPr lang="zh-CN" altLang="en-US"/>
        </a:p>
      </dgm:t>
    </dgm:pt>
    <dgm:pt modelId="{C18C9F40-058D-44F3-A608-F122F015B13A}" type="pres">
      <dgm:prSet presAssocID="{186574CA-ADD4-440B-81E0-5B1FB94A8175}" presName="horzThree" presStyleCnt="0"/>
      <dgm:spPr>
        <a:scene3d>
          <a:camera prst="orthographicFront"/>
          <a:lightRig rig="threePt" dir="t"/>
        </a:scene3d>
        <a:sp3d>
          <a:bevelT prst="relaxedInset"/>
        </a:sp3d>
      </dgm:spPr>
      <dgm:t>
        <a:bodyPr/>
        <a:lstStyle/>
        <a:p>
          <a:endParaRPr lang="zh-CN" altLang="en-US"/>
        </a:p>
      </dgm:t>
    </dgm:pt>
    <dgm:pt modelId="{AA65FBB6-A505-4EAF-B0F4-E234F9C36407}" type="pres">
      <dgm:prSet presAssocID="{6A7DFB4F-75F1-4EEC-A89D-44AF8A54F4F3}" presName="sibSpaceThree" presStyleCnt="0"/>
      <dgm:spPr>
        <a:scene3d>
          <a:camera prst="orthographicFront"/>
          <a:lightRig rig="threePt" dir="t"/>
        </a:scene3d>
        <a:sp3d>
          <a:bevelT prst="relaxedInset"/>
        </a:sp3d>
      </dgm:spPr>
      <dgm:t>
        <a:bodyPr/>
        <a:lstStyle/>
        <a:p>
          <a:endParaRPr lang="zh-CN" altLang="en-US"/>
        </a:p>
      </dgm:t>
    </dgm:pt>
    <dgm:pt modelId="{600801B1-922B-49B2-AAA1-4779721DB74F}" type="pres">
      <dgm:prSet presAssocID="{1DF6016C-0366-4D1E-9B02-F8EDDAE106BC}" presName="vertThree" presStyleCnt="0"/>
      <dgm:spPr>
        <a:scene3d>
          <a:camera prst="orthographicFront"/>
          <a:lightRig rig="threePt" dir="t"/>
        </a:scene3d>
        <a:sp3d>
          <a:bevelT prst="relaxedInset"/>
        </a:sp3d>
      </dgm:spPr>
      <dgm:t>
        <a:bodyPr/>
        <a:lstStyle/>
        <a:p>
          <a:endParaRPr lang="zh-CN" altLang="en-US"/>
        </a:p>
      </dgm:t>
    </dgm:pt>
    <dgm:pt modelId="{22686F0E-9586-4F3A-9FBB-1B3A6C64BAC8}" type="pres">
      <dgm:prSet presAssocID="{1DF6016C-0366-4D1E-9B02-F8EDDAE106BC}" presName="txThree" presStyleLbl="node3" presStyleIdx="4" presStyleCnt="11">
        <dgm:presLayoutVars>
          <dgm:chPref val="3"/>
        </dgm:presLayoutVars>
      </dgm:prSet>
      <dgm:spPr/>
      <dgm:t>
        <a:bodyPr/>
        <a:lstStyle/>
        <a:p>
          <a:endParaRPr lang="zh-CN" altLang="en-US"/>
        </a:p>
      </dgm:t>
    </dgm:pt>
    <dgm:pt modelId="{8EB9029E-7FC0-4914-9708-F7C064A4AE49}" type="pres">
      <dgm:prSet presAssocID="{1DF6016C-0366-4D1E-9B02-F8EDDAE106BC}" presName="horzThree" presStyleCnt="0"/>
      <dgm:spPr>
        <a:scene3d>
          <a:camera prst="orthographicFront"/>
          <a:lightRig rig="threePt" dir="t"/>
        </a:scene3d>
        <a:sp3d>
          <a:bevelT prst="relaxedInset"/>
        </a:sp3d>
      </dgm:spPr>
      <dgm:t>
        <a:bodyPr/>
        <a:lstStyle/>
        <a:p>
          <a:endParaRPr lang="zh-CN" altLang="en-US"/>
        </a:p>
      </dgm:t>
    </dgm:pt>
    <dgm:pt modelId="{1B247D9D-C1B6-44E1-86FD-FB2D55ABFB70}" type="pres">
      <dgm:prSet presAssocID="{DDF1E170-764E-4251-BEDF-226804A36849}" presName="sibSpaceTwo" presStyleCnt="0"/>
      <dgm:spPr>
        <a:scene3d>
          <a:camera prst="orthographicFront"/>
          <a:lightRig rig="threePt" dir="t"/>
        </a:scene3d>
        <a:sp3d>
          <a:bevelT prst="relaxedInset"/>
        </a:sp3d>
      </dgm:spPr>
      <dgm:t>
        <a:bodyPr/>
        <a:lstStyle/>
        <a:p>
          <a:endParaRPr lang="zh-CN" altLang="en-US"/>
        </a:p>
      </dgm:t>
    </dgm:pt>
    <dgm:pt modelId="{C1DA6464-6488-45E1-8330-F38A3F812A94}" type="pres">
      <dgm:prSet presAssocID="{5B8F14DA-6DAA-49D6-B89A-42BBBC369B27}" presName="vertTwo" presStyleCnt="0"/>
      <dgm:spPr>
        <a:scene3d>
          <a:camera prst="orthographicFront"/>
          <a:lightRig rig="threePt" dir="t"/>
        </a:scene3d>
        <a:sp3d>
          <a:bevelT prst="relaxedInset"/>
        </a:sp3d>
      </dgm:spPr>
      <dgm:t>
        <a:bodyPr/>
        <a:lstStyle/>
        <a:p>
          <a:endParaRPr lang="zh-CN" altLang="en-US"/>
        </a:p>
      </dgm:t>
    </dgm:pt>
    <dgm:pt modelId="{4CB3409C-11C7-434A-BD1D-BB3E64772799}" type="pres">
      <dgm:prSet presAssocID="{5B8F14DA-6DAA-49D6-B89A-42BBBC369B27}" presName="txTwo" presStyleLbl="node2" presStyleIdx="1" presStyleCnt="3" custScaleY="85901">
        <dgm:presLayoutVars>
          <dgm:chPref val="3"/>
        </dgm:presLayoutVars>
      </dgm:prSet>
      <dgm:spPr/>
      <dgm:t>
        <a:bodyPr/>
        <a:lstStyle/>
        <a:p>
          <a:endParaRPr lang="zh-CN" altLang="en-US"/>
        </a:p>
      </dgm:t>
    </dgm:pt>
    <dgm:pt modelId="{ABC12FF6-BE08-4B83-8D68-384F02ED4703}" type="pres">
      <dgm:prSet presAssocID="{5B8F14DA-6DAA-49D6-B89A-42BBBC369B27}" presName="parTransTwo" presStyleCnt="0"/>
      <dgm:spPr>
        <a:scene3d>
          <a:camera prst="orthographicFront"/>
          <a:lightRig rig="threePt" dir="t"/>
        </a:scene3d>
        <a:sp3d>
          <a:bevelT prst="relaxedInset"/>
        </a:sp3d>
      </dgm:spPr>
      <dgm:t>
        <a:bodyPr/>
        <a:lstStyle/>
        <a:p>
          <a:endParaRPr lang="zh-CN" altLang="en-US"/>
        </a:p>
      </dgm:t>
    </dgm:pt>
    <dgm:pt modelId="{06AF6F78-449B-4E0C-8E28-BD3E6B098784}" type="pres">
      <dgm:prSet presAssocID="{5B8F14DA-6DAA-49D6-B89A-42BBBC369B27}" presName="horzTwo" presStyleCnt="0"/>
      <dgm:spPr>
        <a:scene3d>
          <a:camera prst="orthographicFront"/>
          <a:lightRig rig="threePt" dir="t"/>
        </a:scene3d>
        <a:sp3d>
          <a:bevelT prst="relaxedInset"/>
        </a:sp3d>
      </dgm:spPr>
      <dgm:t>
        <a:bodyPr/>
        <a:lstStyle/>
        <a:p>
          <a:endParaRPr lang="zh-CN" altLang="en-US"/>
        </a:p>
      </dgm:t>
    </dgm:pt>
    <dgm:pt modelId="{A4F7CC79-F6C5-4C07-B45E-C20857275CFC}" type="pres">
      <dgm:prSet presAssocID="{7AB9298E-6654-499D-8513-8CCE217FBF6D}" presName="vertThree" presStyleCnt="0"/>
      <dgm:spPr>
        <a:scene3d>
          <a:camera prst="orthographicFront"/>
          <a:lightRig rig="threePt" dir="t"/>
        </a:scene3d>
        <a:sp3d>
          <a:bevelT prst="relaxedInset"/>
        </a:sp3d>
      </dgm:spPr>
      <dgm:t>
        <a:bodyPr/>
        <a:lstStyle/>
        <a:p>
          <a:endParaRPr lang="zh-CN" altLang="en-US"/>
        </a:p>
      </dgm:t>
    </dgm:pt>
    <dgm:pt modelId="{7BFFD257-A71B-499D-BDD0-E41958A01782}" type="pres">
      <dgm:prSet presAssocID="{7AB9298E-6654-499D-8513-8CCE217FBF6D}" presName="txThree" presStyleLbl="node3" presStyleIdx="5" presStyleCnt="11">
        <dgm:presLayoutVars>
          <dgm:chPref val="3"/>
        </dgm:presLayoutVars>
      </dgm:prSet>
      <dgm:spPr/>
      <dgm:t>
        <a:bodyPr/>
        <a:lstStyle/>
        <a:p>
          <a:endParaRPr lang="zh-CN" altLang="en-US"/>
        </a:p>
      </dgm:t>
    </dgm:pt>
    <dgm:pt modelId="{6A72F0EF-C408-49D6-8362-663017629CD7}" type="pres">
      <dgm:prSet presAssocID="{7AB9298E-6654-499D-8513-8CCE217FBF6D}" presName="horzThree" presStyleCnt="0"/>
      <dgm:spPr>
        <a:scene3d>
          <a:camera prst="orthographicFront"/>
          <a:lightRig rig="threePt" dir="t"/>
        </a:scene3d>
        <a:sp3d>
          <a:bevelT prst="relaxedInset"/>
        </a:sp3d>
      </dgm:spPr>
      <dgm:t>
        <a:bodyPr/>
        <a:lstStyle/>
        <a:p>
          <a:endParaRPr lang="zh-CN" altLang="en-US"/>
        </a:p>
      </dgm:t>
    </dgm:pt>
    <dgm:pt modelId="{5622F352-4039-4156-9FB1-966C5CAD0063}" type="pres">
      <dgm:prSet presAssocID="{5792A44F-5302-4FBF-883E-7DA10F6955A1}" presName="sibSpaceThree" presStyleCnt="0"/>
      <dgm:spPr>
        <a:scene3d>
          <a:camera prst="orthographicFront"/>
          <a:lightRig rig="threePt" dir="t"/>
        </a:scene3d>
        <a:sp3d>
          <a:bevelT prst="relaxedInset"/>
        </a:sp3d>
      </dgm:spPr>
      <dgm:t>
        <a:bodyPr/>
        <a:lstStyle/>
        <a:p>
          <a:endParaRPr lang="zh-CN" altLang="en-US"/>
        </a:p>
      </dgm:t>
    </dgm:pt>
    <dgm:pt modelId="{345ACBF2-444D-41F1-ACD6-864A4D0ADB30}" type="pres">
      <dgm:prSet presAssocID="{CCD4918A-320C-41C6-A561-07230E065F32}" presName="vertThree" presStyleCnt="0"/>
      <dgm:spPr>
        <a:scene3d>
          <a:camera prst="orthographicFront"/>
          <a:lightRig rig="threePt" dir="t"/>
        </a:scene3d>
        <a:sp3d>
          <a:bevelT prst="relaxedInset"/>
        </a:sp3d>
      </dgm:spPr>
      <dgm:t>
        <a:bodyPr/>
        <a:lstStyle/>
        <a:p>
          <a:endParaRPr lang="zh-CN" altLang="en-US"/>
        </a:p>
      </dgm:t>
    </dgm:pt>
    <dgm:pt modelId="{ADD91239-1950-49F3-A6BC-2CFD6FF22101}" type="pres">
      <dgm:prSet presAssocID="{CCD4918A-320C-41C6-A561-07230E065F32}" presName="txThree" presStyleLbl="node3" presStyleIdx="6" presStyleCnt="11">
        <dgm:presLayoutVars>
          <dgm:chPref val="3"/>
        </dgm:presLayoutVars>
      </dgm:prSet>
      <dgm:spPr/>
      <dgm:t>
        <a:bodyPr/>
        <a:lstStyle/>
        <a:p>
          <a:endParaRPr lang="zh-CN" altLang="en-US"/>
        </a:p>
      </dgm:t>
    </dgm:pt>
    <dgm:pt modelId="{BBBE426D-CEA4-4203-885D-F559319DCA99}" type="pres">
      <dgm:prSet presAssocID="{CCD4918A-320C-41C6-A561-07230E065F32}" presName="horzThree" presStyleCnt="0"/>
      <dgm:spPr>
        <a:scene3d>
          <a:camera prst="orthographicFront"/>
          <a:lightRig rig="threePt" dir="t"/>
        </a:scene3d>
        <a:sp3d>
          <a:bevelT prst="relaxedInset"/>
        </a:sp3d>
      </dgm:spPr>
      <dgm:t>
        <a:bodyPr/>
        <a:lstStyle/>
        <a:p>
          <a:endParaRPr lang="zh-CN" altLang="en-US"/>
        </a:p>
      </dgm:t>
    </dgm:pt>
    <dgm:pt modelId="{2EEB40E9-E845-4758-A743-B44CC57D6C34}" type="pres">
      <dgm:prSet presAssocID="{CE114151-4C7B-4564-B4A4-478582F4900B}" presName="sibSpaceThree" presStyleCnt="0"/>
      <dgm:spPr>
        <a:scene3d>
          <a:camera prst="orthographicFront"/>
          <a:lightRig rig="threePt" dir="t"/>
        </a:scene3d>
        <a:sp3d>
          <a:bevelT prst="relaxedInset"/>
        </a:sp3d>
      </dgm:spPr>
      <dgm:t>
        <a:bodyPr/>
        <a:lstStyle/>
        <a:p>
          <a:endParaRPr lang="zh-CN" altLang="en-US"/>
        </a:p>
      </dgm:t>
    </dgm:pt>
    <dgm:pt modelId="{AA5AEFFF-4978-463D-B4A9-76585A85A95D}" type="pres">
      <dgm:prSet presAssocID="{C8A48CAF-073B-45B0-91D6-32EA24BFCC08}" presName="vertThree" presStyleCnt="0"/>
      <dgm:spPr>
        <a:scene3d>
          <a:camera prst="orthographicFront"/>
          <a:lightRig rig="threePt" dir="t"/>
        </a:scene3d>
        <a:sp3d>
          <a:bevelT prst="relaxedInset"/>
        </a:sp3d>
      </dgm:spPr>
      <dgm:t>
        <a:bodyPr/>
        <a:lstStyle/>
        <a:p>
          <a:endParaRPr lang="zh-CN" altLang="en-US"/>
        </a:p>
      </dgm:t>
    </dgm:pt>
    <dgm:pt modelId="{11A57FA1-8CCF-4575-891F-DADB3C61B263}" type="pres">
      <dgm:prSet presAssocID="{C8A48CAF-073B-45B0-91D6-32EA24BFCC08}" presName="txThree" presStyleLbl="node3" presStyleIdx="7" presStyleCnt="11">
        <dgm:presLayoutVars>
          <dgm:chPref val="3"/>
        </dgm:presLayoutVars>
      </dgm:prSet>
      <dgm:spPr/>
      <dgm:t>
        <a:bodyPr/>
        <a:lstStyle/>
        <a:p>
          <a:endParaRPr lang="zh-CN" altLang="en-US"/>
        </a:p>
      </dgm:t>
    </dgm:pt>
    <dgm:pt modelId="{03C49DED-5E6F-4E35-91DE-EC872820A019}" type="pres">
      <dgm:prSet presAssocID="{C8A48CAF-073B-45B0-91D6-32EA24BFCC08}" presName="horzThree" presStyleCnt="0"/>
      <dgm:spPr>
        <a:scene3d>
          <a:camera prst="orthographicFront"/>
          <a:lightRig rig="threePt" dir="t"/>
        </a:scene3d>
        <a:sp3d>
          <a:bevelT prst="relaxedInset"/>
        </a:sp3d>
      </dgm:spPr>
      <dgm:t>
        <a:bodyPr/>
        <a:lstStyle/>
        <a:p>
          <a:endParaRPr lang="zh-CN" altLang="en-US"/>
        </a:p>
      </dgm:t>
    </dgm:pt>
    <dgm:pt modelId="{640B39F3-08EC-4F67-ABA7-A7086BA6B95E}" type="pres">
      <dgm:prSet presAssocID="{ECB88C5C-D320-484B-8C2B-925FCE174EF7}" presName="sibSpaceThree" presStyleCnt="0"/>
      <dgm:spPr>
        <a:scene3d>
          <a:camera prst="orthographicFront"/>
          <a:lightRig rig="threePt" dir="t"/>
        </a:scene3d>
        <a:sp3d>
          <a:bevelT prst="relaxedInset"/>
        </a:sp3d>
      </dgm:spPr>
      <dgm:t>
        <a:bodyPr/>
        <a:lstStyle/>
        <a:p>
          <a:endParaRPr lang="zh-CN" altLang="en-US"/>
        </a:p>
      </dgm:t>
    </dgm:pt>
    <dgm:pt modelId="{08933F33-2252-442B-A111-B46944B873FF}" type="pres">
      <dgm:prSet presAssocID="{FA85D761-E9E3-4A24-A53B-9A5E675B8E81}" presName="vertThree" presStyleCnt="0"/>
      <dgm:spPr>
        <a:scene3d>
          <a:camera prst="orthographicFront"/>
          <a:lightRig rig="threePt" dir="t"/>
        </a:scene3d>
        <a:sp3d>
          <a:bevelT prst="relaxedInset"/>
        </a:sp3d>
      </dgm:spPr>
      <dgm:t>
        <a:bodyPr/>
        <a:lstStyle/>
        <a:p>
          <a:endParaRPr lang="zh-CN" altLang="en-US"/>
        </a:p>
      </dgm:t>
    </dgm:pt>
    <dgm:pt modelId="{3CEE7A35-1F5B-4418-AC97-15C743B7F170}" type="pres">
      <dgm:prSet presAssocID="{FA85D761-E9E3-4A24-A53B-9A5E675B8E81}" presName="txThree" presStyleLbl="node3" presStyleIdx="8" presStyleCnt="11">
        <dgm:presLayoutVars>
          <dgm:chPref val="3"/>
        </dgm:presLayoutVars>
      </dgm:prSet>
      <dgm:spPr/>
      <dgm:t>
        <a:bodyPr/>
        <a:lstStyle/>
        <a:p>
          <a:endParaRPr lang="zh-CN" altLang="en-US"/>
        </a:p>
      </dgm:t>
    </dgm:pt>
    <dgm:pt modelId="{FE81164D-F4D1-4025-9745-54C8DF476F63}" type="pres">
      <dgm:prSet presAssocID="{FA85D761-E9E3-4A24-A53B-9A5E675B8E81}" presName="horzThree" presStyleCnt="0"/>
      <dgm:spPr>
        <a:scene3d>
          <a:camera prst="orthographicFront"/>
          <a:lightRig rig="threePt" dir="t"/>
        </a:scene3d>
        <a:sp3d>
          <a:bevelT prst="relaxedInset"/>
        </a:sp3d>
      </dgm:spPr>
      <dgm:t>
        <a:bodyPr/>
        <a:lstStyle/>
        <a:p>
          <a:endParaRPr lang="zh-CN" altLang="en-US"/>
        </a:p>
      </dgm:t>
    </dgm:pt>
    <dgm:pt modelId="{ADEEC834-9CA9-442E-8C89-C01406610A87}" type="pres">
      <dgm:prSet presAssocID="{E8A022E2-1DA5-40FD-A241-29FFB91441A3}" presName="sibSpaceTwo" presStyleCnt="0"/>
      <dgm:spPr>
        <a:scene3d>
          <a:camera prst="orthographicFront"/>
          <a:lightRig rig="threePt" dir="t"/>
        </a:scene3d>
        <a:sp3d>
          <a:bevelT prst="relaxedInset"/>
        </a:sp3d>
      </dgm:spPr>
      <dgm:t>
        <a:bodyPr/>
        <a:lstStyle/>
        <a:p>
          <a:endParaRPr lang="zh-CN" altLang="en-US"/>
        </a:p>
      </dgm:t>
    </dgm:pt>
    <dgm:pt modelId="{8C8808EB-3269-4ECF-8D88-864E7C88BB5C}" type="pres">
      <dgm:prSet presAssocID="{92BA436F-9023-486F-897D-8931B6AB4BC5}" presName="vertTwo" presStyleCnt="0"/>
      <dgm:spPr>
        <a:scene3d>
          <a:camera prst="orthographicFront"/>
          <a:lightRig rig="threePt" dir="t"/>
        </a:scene3d>
        <a:sp3d>
          <a:bevelT prst="relaxedInset"/>
        </a:sp3d>
      </dgm:spPr>
      <dgm:t>
        <a:bodyPr/>
        <a:lstStyle/>
        <a:p>
          <a:endParaRPr lang="zh-CN" altLang="en-US"/>
        </a:p>
      </dgm:t>
    </dgm:pt>
    <dgm:pt modelId="{FB1C13BC-FDA6-4852-8F4A-82C8B6729B56}" type="pres">
      <dgm:prSet presAssocID="{92BA436F-9023-486F-897D-8931B6AB4BC5}" presName="txTwo" presStyleLbl="node2" presStyleIdx="2" presStyleCnt="3" custScaleY="83756">
        <dgm:presLayoutVars>
          <dgm:chPref val="3"/>
        </dgm:presLayoutVars>
      </dgm:prSet>
      <dgm:spPr/>
      <dgm:t>
        <a:bodyPr/>
        <a:lstStyle/>
        <a:p>
          <a:endParaRPr lang="zh-CN" altLang="en-US"/>
        </a:p>
      </dgm:t>
    </dgm:pt>
    <dgm:pt modelId="{B5F4EC97-9E58-41F0-A7B8-A5DC12D593F7}" type="pres">
      <dgm:prSet presAssocID="{92BA436F-9023-486F-897D-8931B6AB4BC5}" presName="parTransTwo" presStyleCnt="0"/>
      <dgm:spPr>
        <a:scene3d>
          <a:camera prst="orthographicFront"/>
          <a:lightRig rig="threePt" dir="t"/>
        </a:scene3d>
        <a:sp3d>
          <a:bevelT prst="relaxedInset"/>
        </a:sp3d>
      </dgm:spPr>
      <dgm:t>
        <a:bodyPr/>
        <a:lstStyle/>
        <a:p>
          <a:endParaRPr lang="zh-CN" altLang="en-US"/>
        </a:p>
      </dgm:t>
    </dgm:pt>
    <dgm:pt modelId="{764328C3-F70F-4729-9818-A01BC140F539}" type="pres">
      <dgm:prSet presAssocID="{92BA436F-9023-486F-897D-8931B6AB4BC5}" presName="horzTwo" presStyleCnt="0"/>
      <dgm:spPr>
        <a:scene3d>
          <a:camera prst="orthographicFront"/>
          <a:lightRig rig="threePt" dir="t"/>
        </a:scene3d>
        <a:sp3d>
          <a:bevelT prst="relaxedInset"/>
        </a:sp3d>
      </dgm:spPr>
      <dgm:t>
        <a:bodyPr/>
        <a:lstStyle/>
        <a:p>
          <a:endParaRPr lang="zh-CN" altLang="en-US"/>
        </a:p>
      </dgm:t>
    </dgm:pt>
    <dgm:pt modelId="{A59D7BA8-17EF-4771-904C-468F92E81082}" type="pres">
      <dgm:prSet presAssocID="{D96428B7-0012-4587-8294-C9B5D17D4A39}" presName="vertThree" presStyleCnt="0"/>
      <dgm:spPr>
        <a:scene3d>
          <a:camera prst="orthographicFront"/>
          <a:lightRig rig="threePt" dir="t"/>
        </a:scene3d>
        <a:sp3d>
          <a:bevelT prst="relaxedInset"/>
        </a:sp3d>
      </dgm:spPr>
      <dgm:t>
        <a:bodyPr/>
        <a:lstStyle/>
        <a:p>
          <a:endParaRPr lang="zh-CN" altLang="en-US"/>
        </a:p>
      </dgm:t>
    </dgm:pt>
    <dgm:pt modelId="{AC340481-89B1-4824-B93A-BA353FEAC4B7}" type="pres">
      <dgm:prSet presAssocID="{D96428B7-0012-4587-8294-C9B5D17D4A39}" presName="txThree" presStyleLbl="node3" presStyleIdx="9" presStyleCnt="11">
        <dgm:presLayoutVars>
          <dgm:chPref val="3"/>
        </dgm:presLayoutVars>
      </dgm:prSet>
      <dgm:spPr/>
      <dgm:t>
        <a:bodyPr/>
        <a:lstStyle/>
        <a:p>
          <a:endParaRPr lang="zh-CN" altLang="en-US"/>
        </a:p>
      </dgm:t>
    </dgm:pt>
    <dgm:pt modelId="{6A9F2D60-713E-4A86-BF32-4CAB4ACC3D6D}" type="pres">
      <dgm:prSet presAssocID="{D96428B7-0012-4587-8294-C9B5D17D4A39}" presName="horzThree" presStyleCnt="0"/>
      <dgm:spPr>
        <a:scene3d>
          <a:camera prst="orthographicFront"/>
          <a:lightRig rig="threePt" dir="t"/>
        </a:scene3d>
        <a:sp3d>
          <a:bevelT prst="relaxedInset"/>
        </a:sp3d>
      </dgm:spPr>
      <dgm:t>
        <a:bodyPr/>
        <a:lstStyle/>
        <a:p>
          <a:endParaRPr lang="zh-CN" altLang="en-US"/>
        </a:p>
      </dgm:t>
    </dgm:pt>
    <dgm:pt modelId="{16F5A6BB-A405-4D52-9611-57A716FE5131}" type="pres">
      <dgm:prSet presAssocID="{6B7D6512-C6D5-433A-B456-AD923560035D}" presName="sibSpaceThree" presStyleCnt="0"/>
      <dgm:spPr>
        <a:scene3d>
          <a:camera prst="orthographicFront"/>
          <a:lightRig rig="threePt" dir="t"/>
        </a:scene3d>
        <a:sp3d>
          <a:bevelT prst="relaxedInset"/>
        </a:sp3d>
      </dgm:spPr>
      <dgm:t>
        <a:bodyPr/>
        <a:lstStyle/>
        <a:p>
          <a:endParaRPr lang="zh-CN" altLang="en-US"/>
        </a:p>
      </dgm:t>
    </dgm:pt>
    <dgm:pt modelId="{32F57FFB-594A-4F4F-95CA-1592B5049D9D}" type="pres">
      <dgm:prSet presAssocID="{01B0F1D6-986C-4C30-8D84-98A8BA9E99DD}" presName="vertThree" presStyleCnt="0"/>
      <dgm:spPr>
        <a:scene3d>
          <a:camera prst="orthographicFront"/>
          <a:lightRig rig="threePt" dir="t"/>
        </a:scene3d>
        <a:sp3d>
          <a:bevelT prst="relaxedInset"/>
        </a:sp3d>
      </dgm:spPr>
      <dgm:t>
        <a:bodyPr/>
        <a:lstStyle/>
        <a:p>
          <a:endParaRPr lang="zh-CN" altLang="en-US"/>
        </a:p>
      </dgm:t>
    </dgm:pt>
    <dgm:pt modelId="{6665C6F2-81D7-4002-BC2C-56AE0FA40807}" type="pres">
      <dgm:prSet presAssocID="{01B0F1D6-986C-4C30-8D84-98A8BA9E99DD}" presName="txThree" presStyleLbl="node3" presStyleIdx="10" presStyleCnt="11">
        <dgm:presLayoutVars>
          <dgm:chPref val="3"/>
        </dgm:presLayoutVars>
      </dgm:prSet>
      <dgm:spPr/>
      <dgm:t>
        <a:bodyPr/>
        <a:lstStyle/>
        <a:p>
          <a:endParaRPr lang="zh-CN" altLang="en-US"/>
        </a:p>
      </dgm:t>
    </dgm:pt>
    <dgm:pt modelId="{86237EEC-4C77-40B4-8870-3341F6A4BE91}" type="pres">
      <dgm:prSet presAssocID="{01B0F1D6-986C-4C30-8D84-98A8BA9E99DD}" presName="horzThree" presStyleCnt="0"/>
      <dgm:spPr>
        <a:scene3d>
          <a:camera prst="orthographicFront"/>
          <a:lightRig rig="threePt" dir="t"/>
        </a:scene3d>
        <a:sp3d>
          <a:bevelT prst="relaxedInset"/>
        </a:sp3d>
      </dgm:spPr>
      <dgm:t>
        <a:bodyPr/>
        <a:lstStyle/>
        <a:p>
          <a:endParaRPr lang="zh-CN" altLang="en-US"/>
        </a:p>
      </dgm:t>
    </dgm:pt>
  </dgm:ptLst>
  <dgm:cxnLst>
    <dgm:cxn modelId="{4AEDAB89-F324-496F-AB2D-07D6387B9A21}" type="presOf" srcId="{B70979CD-BECF-4057-8E0B-057DF2B797B4}" destId="{4E6D6063-2471-40BD-91F3-A7E3FDF60D1D}" srcOrd="0" destOrd="0" presId="urn:microsoft.com/office/officeart/2005/8/layout/hierarchy4"/>
    <dgm:cxn modelId="{92B4E46F-A47B-486F-9913-A231DCD52BCD}" type="presOf" srcId="{5B8F14DA-6DAA-49D6-B89A-42BBBC369B27}" destId="{4CB3409C-11C7-434A-BD1D-BB3E64772799}" srcOrd="0" destOrd="0" presId="urn:microsoft.com/office/officeart/2005/8/layout/hierarchy4"/>
    <dgm:cxn modelId="{93EA0A67-881F-4E7C-8257-BEA7FB4F38A8}" srcId="{5B8F14DA-6DAA-49D6-B89A-42BBBC369B27}" destId="{FA85D761-E9E3-4A24-A53B-9A5E675B8E81}" srcOrd="3" destOrd="0" parTransId="{C82954D3-B9A6-4793-8ED5-0EB9D47CBF18}" sibTransId="{064432C0-E1E3-4717-B732-C1FF2E7E51B3}"/>
    <dgm:cxn modelId="{04A0E840-AEE1-4A4B-9399-EAFBD8638D52}" type="presOf" srcId="{CCD4918A-320C-41C6-A561-07230E065F32}" destId="{ADD91239-1950-49F3-A6BC-2CFD6FF22101}" srcOrd="0" destOrd="0" presId="urn:microsoft.com/office/officeart/2005/8/layout/hierarchy4"/>
    <dgm:cxn modelId="{C1CA42B9-602B-4242-9DC6-353A7651B69B}" srcId="{2F9C87AC-DBC4-45CB-8C14-FE56753D8132}" destId="{75CF38E1-ED96-4316-9A64-9D33DFFEF71B}" srcOrd="0" destOrd="0" parTransId="{1F84DC7B-ADE9-4E92-BC52-C5DC953A9E99}" sibTransId="{DDF1E170-764E-4251-BEDF-226804A36849}"/>
    <dgm:cxn modelId="{0CA14F03-BCA8-477C-8AA5-B478935CAA03}" srcId="{B70979CD-BECF-4057-8E0B-057DF2B797B4}" destId="{2F9C87AC-DBC4-45CB-8C14-FE56753D8132}" srcOrd="0" destOrd="0" parTransId="{0E0F9A5A-EA9C-4371-A9B2-2371A2D4BB3A}" sibTransId="{2D9D1CE4-B361-4E9A-A8A5-7D88378F801C}"/>
    <dgm:cxn modelId="{34C74434-5470-4BB1-B08B-B36144D0E54C}" srcId="{75CF38E1-ED96-4316-9A64-9D33DFFEF71B}" destId="{B1727DB8-98C3-495A-AB8D-9251A558586C}" srcOrd="0" destOrd="0" parTransId="{E639A0A9-3932-407B-9E37-DDFA4EFE9C29}" sibTransId="{9B35517F-A1BD-4181-BBC4-1986C123CEE8}"/>
    <dgm:cxn modelId="{FB7DD048-6769-46DF-9CDC-785A9E69ADE4}" srcId="{75CF38E1-ED96-4316-9A64-9D33DFFEF71B}" destId="{B8297065-43C0-4613-B312-AAE1AE0F0F32}" srcOrd="1" destOrd="0" parTransId="{C6363426-8C41-4F65-8211-5460D2B378C4}" sibTransId="{46772DB8-F027-4435-B366-AEEEDE83C6C0}"/>
    <dgm:cxn modelId="{5B96259C-230B-47E6-A809-D2FACECF2935}" srcId="{75CF38E1-ED96-4316-9A64-9D33DFFEF71B}" destId="{186574CA-ADD4-440B-81E0-5B1FB94A8175}" srcOrd="3" destOrd="0" parTransId="{73E0885C-D363-4003-BC46-51244E5B4A78}" sibTransId="{6A7DFB4F-75F1-4EEC-A89D-44AF8A54F4F3}"/>
    <dgm:cxn modelId="{86E05DC5-644C-459F-9AAC-1DB7ED76B11C}" srcId="{92BA436F-9023-486F-897D-8931B6AB4BC5}" destId="{D96428B7-0012-4587-8294-C9B5D17D4A39}" srcOrd="0" destOrd="0" parTransId="{42024546-C643-4E28-B398-105B9534D6E4}" sibTransId="{6B7D6512-C6D5-433A-B456-AD923560035D}"/>
    <dgm:cxn modelId="{1BB13C44-ED27-44CC-9676-AD8DCF36C263}" srcId="{75CF38E1-ED96-4316-9A64-9D33DFFEF71B}" destId="{1DF6016C-0366-4D1E-9B02-F8EDDAE106BC}" srcOrd="4" destOrd="0" parTransId="{6C7BDCEF-547F-4E15-BB79-AC12B8D59462}" sibTransId="{0A0D6E52-92B1-472F-82F9-EC5D30243232}"/>
    <dgm:cxn modelId="{83735943-63CF-4D5A-BBB3-372AB19AC016}" srcId="{75CF38E1-ED96-4316-9A64-9D33DFFEF71B}" destId="{76D6FF50-4D73-442A-8EF0-D16AC75BB6C6}" srcOrd="2" destOrd="0" parTransId="{B3323CDF-EADF-4ED9-A5A0-F714332C703A}" sibTransId="{A0CEB0DE-5ACD-42F3-85CD-40CCE413A087}"/>
    <dgm:cxn modelId="{FA740296-96D2-4EC2-9D43-BE43709595F3}" type="presOf" srcId="{76D6FF50-4D73-442A-8EF0-D16AC75BB6C6}" destId="{1F5CFACE-9346-42FF-8274-0E17082703A6}" srcOrd="0" destOrd="0" presId="urn:microsoft.com/office/officeart/2005/8/layout/hierarchy4"/>
    <dgm:cxn modelId="{6399E602-C79E-4AD7-AD73-2712D989DED9}" type="presOf" srcId="{75CF38E1-ED96-4316-9A64-9D33DFFEF71B}" destId="{A6E5D7E9-3C51-4847-B6A9-0C4D07ED55F5}" srcOrd="0" destOrd="0" presId="urn:microsoft.com/office/officeart/2005/8/layout/hierarchy4"/>
    <dgm:cxn modelId="{659F0B1B-5325-44B8-860C-9AFE6836C522}" srcId="{2F9C87AC-DBC4-45CB-8C14-FE56753D8132}" destId="{5B8F14DA-6DAA-49D6-B89A-42BBBC369B27}" srcOrd="1" destOrd="0" parTransId="{51056DFE-5D0F-4A5D-A518-1D04ADEFF718}" sibTransId="{E8A022E2-1DA5-40FD-A241-29FFB91441A3}"/>
    <dgm:cxn modelId="{928A7A2D-E111-49D8-BB7E-7724BC86E348}" type="presOf" srcId="{7AB9298E-6654-499D-8513-8CCE217FBF6D}" destId="{7BFFD257-A71B-499D-BDD0-E41958A01782}" srcOrd="0" destOrd="0" presId="urn:microsoft.com/office/officeart/2005/8/layout/hierarchy4"/>
    <dgm:cxn modelId="{01067517-8B56-473E-8158-2CBF08DB2F21}" srcId="{5B8F14DA-6DAA-49D6-B89A-42BBBC369B27}" destId="{C8A48CAF-073B-45B0-91D6-32EA24BFCC08}" srcOrd="2" destOrd="0" parTransId="{F10C3940-BE98-4F41-B238-C3D5DBC6D8E6}" sibTransId="{ECB88C5C-D320-484B-8C2B-925FCE174EF7}"/>
    <dgm:cxn modelId="{03C46D1A-B38F-4426-84F2-FEDA0C0FC3A5}" srcId="{92BA436F-9023-486F-897D-8931B6AB4BC5}" destId="{01B0F1D6-986C-4C30-8D84-98A8BA9E99DD}" srcOrd="1" destOrd="0" parTransId="{B9E6218A-BF2E-4004-9885-1310D21AEB69}" sibTransId="{76E2DE0F-9F8F-4F85-9A1E-4A69A0BEAF21}"/>
    <dgm:cxn modelId="{BA89FECA-548F-40E1-8E73-9496008B63F6}" type="presOf" srcId="{92BA436F-9023-486F-897D-8931B6AB4BC5}" destId="{FB1C13BC-FDA6-4852-8F4A-82C8B6729B56}" srcOrd="0" destOrd="0" presId="urn:microsoft.com/office/officeart/2005/8/layout/hierarchy4"/>
    <dgm:cxn modelId="{A6D94989-C9A1-483F-A04D-CEA66A445C4F}" type="presOf" srcId="{186574CA-ADD4-440B-81E0-5B1FB94A8175}" destId="{B01AE144-CA61-4772-8E29-981DEADBF10F}" srcOrd="0" destOrd="0" presId="urn:microsoft.com/office/officeart/2005/8/layout/hierarchy4"/>
    <dgm:cxn modelId="{2EACD10D-4AD4-48EF-A348-43E0F113D674}" type="presOf" srcId="{C8A48CAF-073B-45B0-91D6-32EA24BFCC08}" destId="{11A57FA1-8CCF-4575-891F-DADB3C61B263}" srcOrd="0" destOrd="0" presId="urn:microsoft.com/office/officeart/2005/8/layout/hierarchy4"/>
    <dgm:cxn modelId="{ACD9F01F-9404-4919-A870-C482DECB278B}" type="presOf" srcId="{FA85D761-E9E3-4A24-A53B-9A5E675B8E81}" destId="{3CEE7A35-1F5B-4418-AC97-15C743B7F170}" srcOrd="0" destOrd="0" presId="urn:microsoft.com/office/officeart/2005/8/layout/hierarchy4"/>
    <dgm:cxn modelId="{DE170876-4B69-439D-B0B0-A6691040950B}" type="presOf" srcId="{B8297065-43C0-4613-B312-AAE1AE0F0F32}" destId="{52F73D63-99D4-4037-9851-AE4526FB713B}" srcOrd="0" destOrd="0" presId="urn:microsoft.com/office/officeart/2005/8/layout/hierarchy4"/>
    <dgm:cxn modelId="{9D372C17-62BB-48D3-86C8-A43056570D9E}" type="presOf" srcId="{01B0F1D6-986C-4C30-8D84-98A8BA9E99DD}" destId="{6665C6F2-81D7-4002-BC2C-56AE0FA40807}" srcOrd="0" destOrd="0" presId="urn:microsoft.com/office/officeart/2005/8/layout/hierarchy4"/>
    <dgm:cxn modelId="{1FD65121-0B35-4767-BF45-799894587438}" srcId="{5B8F14DA-6DAA-49D6-B89A-42BBBC369B27}" destId="{7AB9298E-6654-499D-8513-8CCE217FBF6D}" srcOrd="0" destOrd="0" parTransId="{040E2FCF-7D7A-4978-BA89-8856E69925C5}" sibTransId="{5792A44F-5302-4FBF-883E-7DA10F6955A1}"/>
    <dgm:cxn modelId="{24108F10-9BB5-4B7B-96FD-C77066667C21}" type="presOf" srcId="{B1727DB8-98C3-495A-AB8D-9251A558586C}" destId="{A2C49CEA-2D03-4F7A-AF91-1C916F3D9B38}" srcOrd="0" destOrd="0" presId="urn:microsoft.com/office/officeart/2005/8/layout/hierarchy4"/>
    <dgm:cxn modelId="{7C9188DB-603C-4809-8008-790BB2506F3F}" srcId="{2F9C87AC-DBC4-45CB-8C14-FE56753D8132}" destId="{92BA436F-9023-486F-897D-8931B6AB4BC5}" srcOrd="2" destOrd="0" parTransId="{56253599-E9EA-4458-9FEA-C07DCA0AEE98}" sibTransId="{B02EBA00-C8D7-470B-82FD-1228A1C5F316}"/>
    <dgm:cxn modelId="{374B9F9B-4272-4F53-8A68-F618EA21A3E9}" type="presOf" srcId="{2F9C87AC-DBC4-45CB-8C14-FE56753D8132}" destId="{EE1DA5D2-ACDE-4EA4-936D-BF28E70E0BC0}" srcOrd="0" destOrd="0" presId="urn:microsoft.com/office/officeart/2005/8/layout/hierarchy4"/>
    <dgm:cxn modelId="{E22690D8-60D2-4FDB-A8D0-0DF77E6D79E5}" type="presOf" srcId="{1DF6016C-0366-4D1E-9B02-F8EDDAE106BC}" destId="{22686F0E-9586-4F3A-9FBB-1B3A6C64BAC8}" srcOrd="0" destOrd="0" presId="urn:microsoft.com/office/officeart/2005/8/layout/hierarchy4"/>
    <dgm:cxn modelId="{509A8498-0063-4044-8024-F3F540004E16}" type="presOf" srcId="{D96428B7-0012-4587-8294-C9B5D17D4A39}" destId="{AC340481-89B1-4824-B93A-BA353FEAC4B7}" srcOrd="0" destOrd="0" presId="urn:microsoft.com/office/officeart/2005/8/layout/hierarchy4"/>
    <dgm:cxn modelId="{50E8F0E5-D524-462F-9398-56D00DBB016F}" srcId="{5B8F14DA-6DAA-49D6-B89A-42BBBC369B27}" destId="{CCD4918A-320C-41C6-A561-07230E065F32}" srcOrd="1" destOrd="0" parTransId="{4DEC7D87-475D-4EA1-BCEA-4FBE1C61220C}" sibTransId="{CE114151-4C7B-4564-B4A4-478582F4900B}"/>
    <dgm:cxn modelId="{ECF0F818-715E-4C9E-BD92-3089DAA2D6A5}" type="presParOf" srcId="{4E6D6063-2471-40BD-91F3-A7E3FDF60D1D}" destId="{ECF8021F-DE79-469A-BFF8-BE8B016C6EE1}" srcOrd="0" destOrd="0" presId="urn:microsoft.com/office/officeart/2005/8/layout/hierarchy4"/>
    <dgm:cxn modelId="{BACE4C85-DA60-4B95-AD10-20FDCF85F658}" type="presParOf" srcId="{ECF8021F-DE79-469A-BFF8-BE8B016C6EE1}" destId="{EE1DA5D2-ACDE-4EA4-936D-BF28E70E0BC0}" srcOrd="0" destOrd="0" presId="urn:microsoft.com/office/officeart/2005/8/layout/hierarchy4"/>
    <dgm:cxn modelId="{2FA9EBB0-26D4-4999-BA50-84DF47E42CD3}" type="presParOf" srcId="{ECF8021F-DE79-469A-BFF8-BE8B016C6EE1}" destId="{88A2C8D9-D29D-4556-8537-02D1A183668C}" srcOrd="1" destOrd="0" presId="urn:microsoft.com/office/officeart/2005/8/layout/hierarchy4"/>
    <dgm:cxn modelId="{D3321538-78B0-4641-B159-FA9E1BF2B77C}" type="presParOf" srcId="{ECF8021F-DE79-469A-BFF8-BE8B016C6EE1}" destId="{82C769A0-58CE-4294-BFE4-E8AB1EDB8A1F}" srcOrd="2" destOrd="0" presId="urn:microsoft.com/office/officeart/2005/8/layout/hierarchy4"/>
    <dgm:cxn modelId="{B2A6B9B2-B8B7-4E14-B37F-39D0BDBC6937}" type="presParOf" srcId="{82C769A0-58CE-4294-BFE4-E8AB1EDB8A1F}" destId="{8EC6832F-753E-49E3-8F23-EDAFF86CFE58}" srcOrd="0" destOrd="0" presId="urn:microsoft.com/office/officeart/2005/8/layout/hierarchy4"/>
    <dgm:cxn modelId="{0268C993-FEA8-4510-BA16-3B45509B275B}" type="presParOf" srcId="{8EC6832F-753E-49E3-8F23-EDAFF86CFE58}" destId="{A6E5D7E9-3C51-4847-B6A9-0C4D07ED55F5}" srcOrd="0" destOrd="0" presId="urn:microsoft.com/office/officeart/2005/8/layout/hierarchy4"/>
    <dgm:cxn modelId="{3649A273-0EB9-4D81-AD07-F2908A585C4E}" type="presParOf" srcId="{8EC6832F-753E-49E3-8F23-EDAFF86CFE58}" destId="{94C3A34B-A2B1-40ED-AAD6-0E56F6D10351}" srcOrd="1" destOrd="0" presId="urn:microsoft.com/office/officeart/2005/8/layout/hierarchy4"/>
    <dgm:cxn modelId="{7E4E54F0-761F-45A3-AFCA-08453CD0925F}" type="presParOf" srcId="{8EC6832F-753E-49E3-8F23-EDAFF86CFE58}" destId="{640A1A77-1B8D-4B00-9844-938FF015BB57}" srcOrd="2" destOrd="0" presId="urn:microsoft.com/office/officeart/2005/8/layout/hierarchy4"/>
    <dgm:cxn modelId="{B7642DF5-E62B-4897-B47E-613BA0E2037B}" type="presParOf" srcId="{640A1A77-1B8D-4B00-9844-938FF015BB57}" destId="{6C2B6AEB-AABA-4825-A55C-BAAA9E21EC55}" srcOrd="0" destOrd="0" presId="urn:microsoft.com/office/officeart/2005/8/layout/hierarchy4"/>
    <dgm:cxn modelId="{04E39DE1-E834-49D2-916C-4A166AAB7BEF}" type="presParOf" srcId="{6C2B6AEB-AABA-4825-A55C-BAAA9E21EC55}" destId="{A2C49CEA-2D03-4F7A-AF91-1C916F3D9B38}" srcOrd="0" destOrd="0" presId="urn:microsoft.com/office/officeart/2005/8/layout/hierarchy4"/>
    <dgm:cxn modelId="{DED3D4F3-9E1F-42B8-8B5A-471B864D23C7}" type="presParOf" srcId="{6C2B6AEB-AABA-4825-A55C-BAAA9E21EC55}" destId="{D33A2E04-B963-4D17-8EFE-722E808D6C88}" srcOrd="1" destOrd="0" presId="urn:microsoft.com/office/officeart/2005/8/layout/hierarchy4"/>
    <dgm:cxn modelId="{D1246301-4929-46EE-959D-EB27971C5E3B}" type="presParOf" srcId="{640A1A77-1B8D-4B00-9844-938FF015BB57}" destId="{548A7DE3-1241-4C04-9C4A-2A1F56DD88BE}" srcOrd="1" destOrd="0" presId="urn:microsoft.com/office/officeart/2005/8/layout/hierarchy4"/>
    <dgm:cxn modelId="{227E5DEB-CFC8-4558-B0AD-1FA4B1B90EF3}" type="presParOf" srcId="{640A1A77-1B8D-4B00-9844-938FF015BB57}" destId="{B0AE8DD4-6EB2-4F0C-B922-B06A8F7C618D}" srcOrd="2" destOrd="0" presId="urn:microsoft.com/office/officeart/2005/8/layout/hierarchy4"/>
    <dgm:cxn modelId="{501E5B5F-6696-4C1B-8CB3-209E787D6481}" type="presParOf" srcId="{B0AE8DD4-6EB2-4F0C-B922-B06A8F7C618D}" destId="{52F73D63-99D4-4037-9851-AE4526FB713B}" srcOrd="0" destOrd="0" presId="urn:microsoft.com/office/officeart/2005/8/layout/hierarchy4"/>
    <dgm:cxn modelId="{305BDB7F-0B78-49FF-BC73-DAE29D53216B}" type="presParOf" srcId="{B0AE8DD4-6EB2-4F0C-B922-B06A8F7C618D}" destId="{2164A0B0-858D-4D7D-A22F-34228BD71804}" srcOrd="1" destOrd="0" presId="urn:microsoft.com/office/officeart/2005/8/layout/hierarchy4"/>
    <dgm:cxn modelId="{967762DE-58C8-4256-8149-40DB2CB1FD00}" type="presParOf" srcId="{640A1A77-1B8D-4B00-9844-938FF015BB57}" destId="{13EFC0CD-9C72-48AD-A861-6E0DA9080D11}" srcOrd="3" destOrd="0" presId="urn:microsoft.com/office/officeart/2005/8/layout/hierarchy4"/>
    <dgm:cxn modelId="{48FD3C28-ED49-4927-9365-3D63EAC33823}" type="presParOf" srcId="{640A1A77-1B8D-4B00-9844-938FF015BB57}" destId="{54F43976-9AFA-40D3-BDBA-F0D354334AFC}" srcOrd="4" destOrd="0" presId="urn:microsoft.com/office/officeart/2005/8/layout/hierarchy4"/>
    <dgm:cxn modelId="{D3548537-E27A-4634-A4CB-DC75ED99C7E7}" type="presParOf" srcId="{54F43976-9AFA-40D3-BDBA-F0D354334AFC}" destId="{1F5CFACE-9346-42FF-8274-0E17082703A6}" srcOrd="0" destOrd="0" presId="urn:microsoft.com/office/officeart/2005/8/layout/hierarchy4"/>
    <dgm:cxn modelId="{D4498CE9-CDCC-431E-8307-8DA0D86B61B0}" type="presParOf" srcId="{54F43976-9AFA-40D3-BDBA-F0D354334AFC}" destId="{5C62C616-4465-4805-887C-0C9D2977BA38}" srcOrd="1" destOrd="0" presId="urn:microsoft.com/office/officeart/2005/8/layout/hierarchy4"/>
    <dgm:cxn modelId="{5BADB02D-2083-496B-94C1-D86A645BE25D}" type="presParOf" srcId="{640A1A77-1B8D-4B00-9844-938FF015BB57}" destId="{005E796D-C5CC-46B4-81CE-F4C70D38DCEC}" srcOrd="5" destOrd="0" presId="urn:microsoft.com/office/officeart/2005/8/layout/hierarchy4"/>
    <dgm:cxn modelId="{240D3351-376E-45FF-B6AA-1B24B58765F4}" type="presParOf" srcId="{640A1A77-1B8D-4B00-9844-938FF015BB57}" destId="{8C929DB2-5565-4340-B6D2-5F42D3484DA6}" srcOrd="6" destOrd="0" presId="urn:microsoft.com/office/officeart/2005/8/layout/hierarchy4"/>
    <dgm:cxn modelId="{CAA5BB65-E807-41A8-9121-63F5C54C8ED5}" type="presParOf" srcId="{8C929DB2-5565-4340-B6D2-5F42D3484DA6}" destId="{B01AE144-CA61-4772-8E29-981DEADBF10F}" srcOrd="0" destOrd="0" presId="urn:microsoft.com/office/officeart/2005/8/layout/hierarchy4"/>
    <dgm:cxn modelId="{6CC7E27B-8903-4791-9B95-18B48AAD160A}" type="presParOf" srcId="{8C929DB2-5565-4340-B6D2-5F42D3484DA6}" destId="{C18C9F40-058D-44F3-A608-F122F015B13A}" srcOrd="1" destOrd="0" presId="urn:microsoft.com/office/officeart/2005/8/layout/hierarchy4"/>
    <dgm:cxn modelId="{FB8C943A-F7D1-4B38-85D0-68BED348378F}" type="presParOf" srcId="{640A1A77-1B8D-4B00-9844-938FF015BB57}" destId="{AA65FBB6-A505-4EAF-B0F4-E234F9C36407}" srcOrd="7" destOrd="0" presId="urn:microsoft.com/office/officeart/2005/8/layout/hierarchy4"/>
    <dgm:cxn modelId="{B14A523D-BA9F-40E6-BBCA-535D84A1FD05}" type="presParOf" srcId="{640A1A77-1B8D-4B00-9844-938FF015BB57}" destId="{600801B1-922B-49B2-AAA1-4779721DB74F}" srcOrd="8" destOrd="0" presId="urn:microsoft.com/office/officeart/2005/8/layout/hierarchy4"/>
    <dgm:cxn modelId="{C6CAAA84-3FD5-4E56-BB72-D67A26C0AC2F}" type="presParOf" srcId="{600801B1-922B-49B2-AAA1-4779721DB74F}" destId="{22686F0E-9586-4F3A-9FBB-1B3A6C64BAC8}" srcOrd="0" destOrd="0" presId="urn:microsoft.com/office/officeart/2005/8/layout/hierarchy4"/>
    <dgm:cxn modelId="{8673F76F-26B9-42E1-A74D-8F1FF596AD3B}" type="presParOf" srcId="{600801B1-922B-49B2-AAA1-4779721DB74F}" destId="{8EB9029E-7FC0-4914-9708-F7C064A4AE49}" srcOrd="1" destOrd="0" presId="urn:microsoft.com/office/officeart/2005/8/layout/hierarchy4"/>
    <dgm:cxn modelId="{CEEC39F5-CBC1-4712-B27E-A32DABDA6C14}" type="presParOf" srcId="{82C769A0-58CE-4294-BFE4-E8AB1EDB8A1F}" destId="{1B247D9D-C1B6-44E1-86FD-FB2D55ABFB70}" srcOrd="1" destOrd="0" presId="urn:microsoft.com/office/officeart/2005/8/layout/hierarchy4"/>
    <dgm:cxn modelId="{A85F5479-B1FB-4BE8-AB15-508E727F7FEF}" type="presParOf" srcId="{82C769A0-58CE-4294-BFE4-E8AB1EDB8A1F}" destId="{C1DA6464-6488-45E1-8330-F38A3F812A94}" srcOrd="2" destOrd="0" presId="urn:microsoft.com/office/officeart/2005/8/layout/hierarchy4"/>
    <dgm:cxn modelId="{FCCC52FE-50BD-4AC0-9C01-9AD6AE9A9113}" type="presParOf" srcId="{C1DA6464-6488-45E1-8330-F38A3F812A94}" destId="{4CB3409C-11C7-434A-BD1D-BB3E64772799}" srcOrd="0" destOrd="0" presId="urn:microsoft.com/office/officeart/2005/8/layout/hierarchy4"/>
    <dgm:cxn modelId="{2B69FEF0-2501-4B3A-9098-DAEEF6ADE3AF}" type="presParOf" srcId="{C1DA6464-6488-45E1-8330-F38A3F812A94}" destId="{ABC12FF6-BE08-4B83-8D68-384F02ED4703}" srcOrd="1" destOrd="0" presId="urn:microsoft.com/office/officeart/2005/8/layout/hierarchy4"/>
    <dgm:cxn modelId="{7BA107D0-3D00-4AE0-98EA-CDD5BF90F481}" type="presParOf" srcId="{C1DA6464-6488-45E1-8330-F38A3F812A94}" destId="{06AF6F78-449B-4E0C-8E28-BD3E6B098784}" srcOrd="2" destOrd="0" presId="urn:microsoft.com/office/officeart/2005/8/layout/hierarchy4"/>
    <dgm:cxn modelId="{E2071760-D85F-4D65-9FEF-EFF0E79C6BA3}" type="presParOf" srcId="{06AF6F78-449B-4E0C-8E28-BD3E6B098784}" destId="{A4F7CC79-F6C5-4C07-B45E-C20857275CFC}" srcOrd="0" destOrd="0" presId="urn:microsoft.com/office/officeart/2005/8/layout/hierarchy4"/>
    <dgm:cxn modelId="{0D34306C-89DC-44F6-BE98-06D83E254B21}" type="presParOf" srcId="{A4F7CC79-F6C5-4C07-B45E-C20857275CFC}" destId="{7BFFD257-A71B-499D-BDD0-E41958A01782}" srcOrd="0" destOrd="0" presId="urn:microsoft.com/office/officeart/2005/8/layout/hierarchy4"/>
    <dgm:cxn modelId="{D88C3189-D40C-442E-BE80-AD9B458C0AD0}" type="presParOf" srcId="{A4F7CC79-F6C5-4C07-B45E-C20857275CFC}" destId="{6A72F0EF-C408-49D6-8362-663017629CD7}" srcOrd="1" destOrd="0" presId="urn:microsoft.com/office/officeart/2005/8/layout/hierarchy4"/>
    <dgm:cxn modelId="{CDA6C030-07FF-41F0-898A-D1BD87F08328}" type="presParOf" srcId="{06AF6F78-449B-4E0C-8E28-BD3E6B098784}" destId="{5622F352-4039-4156-9FB1-966C5CAD0063}" srcOrd="1" destOrd="0" presId="urn:microsoft.com/office/officeart/2005/8/layout/hierarchy4"/>
    <dgm:cxn modelId="{1B4DA558-1657-4411-8A4C-756B31C9120C}" type="presParOf" srcId="{06AF6F78-449B-4E0C-8E28-BD3E6B098784}" destId="{345ACBF2-444D-41F1-ACD6-864A4D0ADB30}" srcOrd="2" destOrd="0" presId="urn:microsoft.com/office/officeart/2005/8/layout/hierarchy4"/>
    <dgm:cxn modelId="{FB3933AD-1E03-424D-A492-A30B30CC57E8}" type="presParOf" srcId="{345ACBF2-444D-41F1-ACD6-864A4D0ADB30}" destId="{ADD91239-1950-49F3-A6BC-2CFD6FF22101}" srcOrd="0" destOrd="0" presId="urn:microsoft.com/office/officeart/2005/8/layout/hierarchy4"/>
    <dgm:cxn modelId="{29BB47AF-4045-49AE-90DC-A618421DEF6D}" type="presParOf" srcId="{345ACBF2-444D-41F1-ACD6-864A4D0ADB30}" destId="{BBBE426D-CEA4-4203-885D-F559319DCA99}" srcOrd="1" destOrd="0" presId="urn:microsoft.com/office/officeart/2005/8/layout/hierarchy4"/>
    <dgm:cxn modelId="{E6358738-6835-4DA2-97B6-2DF323E6E0BF}" type="presParOf" srcId="{06AF6F78-449B-4E0C-8E28-BD3E6B098784}" destId="{2EEB40E9-E845-4758-A743-B44CC57D6C34}" srcOrd="3" destOrd="0" presId="urn:microsoft.com/office/officeart/2005/8/layout/hierarchy4"/>
    <dgm:cxn modelId="{20950186-A3DC-4B1E-B006-41A2BC946D56}" type="presParOf" srcId="{06AF6F78-449B-4E0C-8E28-BD3E6B098784}" destId="{AA5AEFFF-4978-463D-B4A9-76585A85A95D}" srcOrd="4" destOrd="0" presId="urn:microsoft.com/office/officeart/2005/8/layout/hierarchy4"/>
    <dgm:cxn modelId="{0376598D-CA41-49DD-ABF9-600392B8BD54}" type="presParOf" srcId="{AA5AEFFF-4978-463D-B4A9-76585A85A95D}" destId="{11A57FA1-8CCF-4575-891F-DADB3C61B263}" srcOrd="0" destOrd="0" presId="urn:microsoft.com/office/officeart/2005/8/layout/hierarchy4"/>
    <dgm:cxn modelId="{F6BF092F-3DBE-4147-A4C6-CC88B04C9B93}" type="presParOf" srcId="{AA5AEFFF-4978-463D-B4A9-76585A85A95D}" destId="{03C49DED-5E6F-4E35-91DE-EC872820A019}" srcOrd="1" destOrd="0" presId="urn:microsoft.com/office/officeart/2005/8/layout/hierarchy4"/>
    <dgm:cxn modelId="{E7AF3DD8-AB67-47DA-8A57-7FDE5613915F}" type="presParOf" srcId="{06AF6F78-449B-4E0C-8E28-BD3E6B098784}" destId="{640B39F3-08EC-4F67-ABA7-A7086BA6B95E}" srcOrd="5" destOrd="0" presId="urn:microsoft.com/office/officeart/2005/8/layout/hierarchy4"/>
    <dgm:cxn modelId="{8C9B11EB-49C0-46F5-82C1-DBD06AD9062E}" type="presParOf" srcId="{06AF6F78-449B-4E0C-8E28-BD3E6B098784}" destId="{08933F33-2252-442B-A111-B46944B873FF}" srcOrd="6" destOrd="0" presId="urn:microsoft.com/office/officeart/2005/8/layout/hierarchy4"/>
    <dgm:cxn modelId="{F41E7C2D-07B5-4C0C-BAB3-E28A9B98A036}" type="presParOf" srcId="{08933F33-2252-442B-A111-B46944B873FF}" destId="{3CEE7A35-1F5B-4418-AC97-15C743B7F170}" srcOrd="0" destOrd="0" presId="urn:microsoft.com/office/officeart/2005/8/layout/hierarchy4"/>
    <dgm:cxn modelId="{49F1FDCD-C282-4B4E-AF72-357D4ACD66CF}" type="presParOf" srcId="{08933F33-2252-442B-A111-B46944B873FF}" destId="{FE81164D-F4D1-4025-9745-54C8DF476F63}" srcOrd="1" destOrd="0" presId="urn:microsoft.com/office/officeart/2005/8/layout/hierarchy4"/>
    <dgm:cxn modelId="{4FE39F10-BACF-4421-A97C-0D4A7DCB327A}" type="presParOf" srcId="{82C769A0-58CE-4294-BFE4-E8AB1EDB8A1F}" destId="{ADEEC834-9CA9-442E-8C89-C01406610A87}" srcOrd="3" destOrd="0" presId="urn:microsoft.com/office/officeart/2005/8/layout/hierarchy4"/>
    <dgm:cxn modelId="{B85037D7-B486-4DB8-BB5F-39F43C1CCE4F}" type="presParOf" srcId="{82C769A0-58CE-4294-BFE4-E8AB1EDB8A1F}" destId="{8C8808EB-3269-4ECF-8D88-864E7C88BB5C}" srcOrd="4" destOrd="0" presId="urn:microsoft.com/office/officeart/2005/8/layout/hierarchy4"/>
    <dgm:cxn modelId="{2C6AFDBA-6DE4-49C1-AEB0-8E6386806294}" type="presParOf" srcId="{8C8808EB-3269-4ECF-8D88-864E7C88BB5C}" destId="{FB1C13BC-FDA6-4852-8F4A-82C8B6729B56}" srcOrd="0" destOrd="0" presId="urn:microsoft.com/office/officeart/2005/8/layout/hierarchy4"/>
    <dgm:cxn modelId="{ED05E1D3-640F-439E-A943-EBB51683E880}" type="presParOf" srcId="{8C8808EB-3269-4ECF-8D88-864E7C88BB5C}" destId="{B5F4EC97-9E58-41F0-A7B8-A5DC12D593F7}" srcOrd="1" destOrd="0" presId="urn:microsoft.com/office/officeart/2005/8/layout/hierarchy4"/>
    <dgm:cxn modelId="{A7BDFC83-F140-49B7-8171-CD7806A3732F}" type="presParOf" srcId="{8C8808EB-3269-4ECF-8D88-864E7C88BB5C}" destId="{764328C3-F70F-4729-9818-A01BC140F539}" srcOrd="2" destOrd="0" presId="urn:microsoft.com/office/officeart/2005/8/layout/hierarchy4"/>
    <dgm:cxn modelId="{9618139B-D7FF-4817-A318-BF1D3DF284BA}" type="presParOf" srcId="{764328C3-F70F-4729-9818-A01BC140F539}" destId="{A59D7BA8-17EF-4771-904C-468F92E81082}" srcOrd="0" destOrd="0" presId="urn:microsoft.com/office/officeart/2005/8/layout/hierarchy4"/>
    <dgm:cxn modelId="{26AB677F-946D-4ABC-BCE4-E0B1F2215675}" type="presParOf" srcId="{A59D7BA8-17EF-4771-904C-468F92E81082}" destId="{AC340481-89B1-4824-B93A-BA353FEAC4B7}" srcOrd="0" destOrd="0" presId="urn:microsoft.com/office/officeart/2005/8/layout/hierarchy4"/>
    <dgm:cxn modelId="{A662C4E2-FCAD-4C41-89EE-F101F9081702}" type="presParOf" srcId="{A59D7BA8-17EF-4771-904C-468F92E81082}" destId="{6A9F2D60-713E-4A86-BF32-4CAB4ACC3D6D}" srcOrd="1" destOrd="0" presId="urn:microsoft.com/office/officeart/2005/8/layout/hierarchy4"/>
    <dgm:cxn modelId="{778891B4-5A71-4621-89C4-EB654D2F18A4}" type="presParOf" srcId="{764328C3-F70F-4729-9818-A01BC140F539}" destId="{16F5A6BB-A405-4D52-9611-57A716FE5131}" srcOrd="1" destOrd="0" presId="urn:microsoft.com/office/officeart/2005/8/layout/hierarchy4"/>
    <dgm:cxn modelId="{09B768B2-C014-49E4-82D2-CB5A613BF418}" type="presParOf" srcId="{764328C3-F70F-4729-9818-A01BC140F539}" destId="{32F57FFB-594A-4F4F-95CA-1592B5049D9D}" srcOrd="2" destOrd="0" presId="urn:microsoft.com/office/officeart/2005/8/layout/hierarchy4"/>
    <dgm:cxn modelId="{9A1FC18C-35E7-4958-BFF7-83B6937DF5B5}" type="presParOf" srcId="{32F57FFB-594A-4F4F-95CA-1592B5049D9D}" destId="{6665C6F2-81D7-4002-BC2C-56AE0FA40807}" srcOrd="0" destOrd="0" presId="urn:microsoft.com/office/officeart/2005/8/layout/hierarchy4"/>
    <dgm:cxn modelId="{056A20AE-221E-4611-B186-3742385E3A3F}" type="presParOf" srcId="{32F57FFB-594A-4F4F-95CA-1592B5049D9D}" destId="{86237EEC-4C77-40B4-8870-3341F6A4BE91}" srcOrd="1" destOrd="0" presId="urn:microsoft.com/office/officeart/2005/8/layout/hierarchy4"/>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2D534CD-45A9-49D9-BF93-7563106F94AE}" type="doc">
      <dgm:prSet loTypeId="urn:microsoft.com/office/officeart/2005/8/layout/hierarchy3" loCatId="relationship" qsTypeId="urn:microsoft.com/office/officeart/2005/8/quickstyle/simple1" qsCatId="simple" csTypeId="urn:microsoft.com/office/officeart/2005/8/colors/accent1_2" csCatId="accent1" phldr="true"/>
      <dgm:spPr/>
      <dgm:t>
        <a:bodyPr/>
        <a:lstStyle/>
        <a:p>
          <a:endParaRPr lang="zh-CN" altLang="en-US"/>
        </a:p>
      </dgm:t>
    </dgm:pt>
    <dgm:pt modelId="{FEFF102D-CED8-4DD6-A9FF-FFDF5B2E3850}">
      <dgm:prSet phldrT="[文本]" custT="true"/>
      <dgm:spPr>
        <a:solidFill>
          <a:schemeClr val="accent3">
            <a:lumMod val="50000"/>
          </a:schemeClr>
        </a:solidFill>
        <a:scene3d>
          <a:camera prst="orthographicFront"/>
          <a:lightRig rig="threePt" dir="t"/>
        </a:scene3d>
        <a:sp3d>
          <a:bevelB/>
        </a:sp3d>
      </dgm:spPr>
      <dgm:t>
        <a:bodyPr/>
        <a:lstStyle/>
        <a:p>
          <a:r>
            <a:rPr lang="zh-CN" altLang="en-US" sz="2000" dirty="0" smtClean="0">
              <a:solidFill>
                <a:srgbClr val="FFFFFF"/>
              </a:solidFill>
            </a:rPr>
            <a:t>接闪器</a:t>
          </a:r>
          <a:endParaRPr lang="en-US" altLang="zh-CN" sz="2000" dirty="0" smtClean="0">
            <a:solidFill>
              <a:srgbClr val="FFFFFF"/>
            </a:solidFill>
          </a:endParaRPr>
        </a:p>
      </dgm:t>
    </dgm:pt>
    <dgm:pt modelId="{F480CFC1-A376-43D7-9D06-B298DF2034E2}" cxnId="{FB9955ED-2F55-4B7B-A0EE-07974CB7EA0C}" type="parTrans">
      <dgm:prSet/>
      <dgm:spPr/>
      <dgm:t>
        <a:bodyPr/>
        <a:lstStyle/>
        <a:p>
          <a:endParaRPr lang="zh-CN" altLang="en-US"/>
        </a:p>
      </dgm:t>
    </dgm:pt>
    <dgm:pt modelId="{9DA28C3C-0B06-4353-8B03-7ABE52690A69}" cxnId="{FB9955ED-2F55-4B7B-A0EE-07974CB7EA0C}" type="sibTrans">
      <dgm:prSet/>
      <dgm:spPr/>
      <dgm:t>
        <a:bodyPr/>
        <a:lstStyle/>
        <a:p>
          <a:endParaRPr lang="zh-CN" altLang="en-US"/>
        </a:p>
      </dgm:t>
    </dgm:pt>
    <dgm:pt modelId="{9AB3646D-0BD2-433A-9CB4-95BF4BEAD85F}">
      <dgm:prSet phldrT="[文本]" custT="true"/>
      <dgm:spPr>
        <a:solidFill>
          <a:schemeClr val="accent3">
            <a:lumMod val="40000"/>
            <a:lumOff val="60000"/>
            <a:alpha val="90000"/>
          </a:schemeClr>
        </a:solidFill>
      </dgm:spPr>
      <dgm:t>
        <a:bodyPr/>
        <a:lstStyle/>
        <a:p>
          <a:pPr>
            <a:lnSpc>
              <a:spcPct val="50000"/>
            </a:lnSpc>
          </a:pPr>
          <a:r>
            <a:rPr lang="zh-CN" altLang="en-US" sz="1400" b="1" dirty="0" smtClean="0"/>
            <a:t>预制外挂女儿墙</a:t>
          </a:r>
          <a:endParaRPr lang="en-US" altLang="zh-CN" sz="1400" b="1" dirty="0" smtClean="0"/>
        </a:p>
        <a:p>
          <a:pPr>
            <a:lnSpc>
              <a:spcPct val="50000"/>
            </a:lnSpc>
          </a:pPr>
          <a:r>
            <a:rPr lang="zh-CN" altLang="en-US" sz="1400" b="1" dirty="0" smtClean="0"/>
            <a:t>（分体）</a:t>
          </a:r>
          <a:endParaRPr lang="zh-CN" altLang="en-US" sz="1400" b="1" dirty="0"/>
        </a:p>
      </dgm:t>
    </dgm:pt>
    <dgm:pt modelId="{D4E3BD59-5A61-4792-9DA2-7811B239464C}" cxnId="{04C2C8CF-5BE6-46D2-B309-5995BF98B7C7}" type="parTrans">
      <dgm:prSet/>
      <dgm:spPr/>
      <dgm:t>
        <a:bodyPr/>
        <a:lstStyle/>
        <a:p>
          <a:endParaRPr lang="zh-CN" altLang="en-US"/>
        </a:p>
      </dgm:t>
    </dgm:pt>
    <dgm:pt modelId="{D4637CD7-6CAE-4BF2-8D6C-B4E6BC77F6F1}" cxnId="{04C2C8CF-5BE6-46D2-B309-5995BF98B7C7}" type="sibTrans">
      <dgm:prSet/>
      <dgm:spPr/>
      <dgm:t>
        <a:bodyPr/>
        <a:lstStyle/>
        <a:p>
          <a:endParaRPr lang="zh-CN" altLang="en-US"/>
        </a:p>
      </dgm:t>
    </dgm:pt>
    <dgm:pt modelId="{F9312146-654F-4088-8CE9-13BB5FC9A687}">
      <dgm:prSet phldrT="[文本]" custT="true"/>
      <dgm:spPr>
        <a:solidFill>
          <a:schemeClr val="accent3">
            <a:lumMod val="40000"/>
            <a:lumOff val="60000"/>
            <a:alpha val="90000"/>
          </a:schemeClr>
        </a:solidFill>
      </dgm:spPr>
      <dgm:t>
        <a:bodyPr/>
        <a:lstStyle/>
        <a:p>
          <a:pPr>
            <a:lnSpc>
              <a:spcPct val="50000"/>
            </a:lnSpc>
          </a:pPr>
          <a:r>
            <a:rPr lang="zh-CN" altLang="en-US" sz="1400" b="1" dirty="0" smtClean="0"/>
            <a:t>预制外挂女儿墙</a:t>
          </a:r>
          <a:endParaRPr lang="en-US" altLang="zh-CN" sz="1400" b="1" dirty="0" smtClean="0"/>
        </a:p>
        <a:p>
          <a:pPr>
            <a:lnSpc>
              <a:spcPct val="50000"/>
            </a:lnSpc>
          </a:pPr>
          <a:r>
            <a:rPr lang="zh-CN" altLang="en-US" sz="1400" b="1" dirty="0" smtClean="0"/>
            <a:t>（连体）</a:t>
          </a:r>
          <a:endParaRPr lang="zh-CN" altLang="en-US" sz="1400" b="1" dirty="0"/>
        </a:p>
      </dgm:t>
    </dgm:pt>
    <dgm:pt modelId="{F1FAD4BE-0693-4900-AA63-F62C57365981}" cxnId="{EB9E03FA-931B-489B-8064-28A1CF51F3E2}" type="parTrans">
      <dgm:prSet/>
      <dgm:spPr/>
      <dgm:t>
        <a:bodyPr/>
        <a:lstStyle/>
        <a:p>
          <a:endParaRPr lang="zh-CN" altLang="en-US"/>
        </a:p>
      </dgm:t>
    </dgm:pt>
    <dgm:pt modelId="{C592DE10-7537-4F21-8531-A51FA73BEA43}" cxnId="{EB9E03FA-931B-489B-8064-28A1CF51F3E2}" type="sibTrans">
      <dgm:prSet/>
      <dgm:spPr/>
      <dgm:t>
        <a:bodyPr/>
        <a:lstStyle/>
        <a:p>
          <a:endParaRPr lang="zh-CN" altLang="en-US"/>
        </a:p>
      </dgm:t>
    </dgm:pt>
    <dgm:pt modelId="{1DF34753-58B4-4D06-A1DD-07974922BC2C}">
      <dgm:prSet phldrT="[文本]" custT="true"/>
      <dgm:spPr>
        <a:solidFill>
          <a:schemeClr val="accent3">
            <a:lumMod val="40000"/>
            <a:lumOff val="60000"/>
            <a:alpha val="90000"/>
          </a:schemeClr>
        </a:solidFill>
      </dgm:spPr>
      <dgm:t>
        <a:bodyPr/>
        <a:lstStyle/>
        <a:p>
          <a:r>
            <a:rPr lang="zh-CN" altLang="en-US" sz="1400" b="1" dirty="0" smtClean="0"/>
            <a:t>预制内嵌女儿墙</a:t>
          </a:r>
          <a:endParaRPr lang="zh-CN" altLang="en-US" sz="1400" b="1" dirty="0"/>
        </a:p>
      </dgm:t>
    </dgm:pt>
    <dgm:pt modelId="{366B2133-75FE-45E0-A8E8-AA85908BD705}" cxnId="{AC56B761-EE44-4022-B312-44D42AE3A187}" type="parTrans">
      <dgm:prSet/>
      <dgm:spPr/>
      <dgm:t>
        <a:bodyPr/>
        <a:lstStyle/>
        <a:p>
          <a:endParaRPr lang="zh-CN" altLang="en-US"/>
        </a:p>
      </dgm:t>
    </dgm:pt>
    <dgm:pt modelId="{852F2A7F-5D7F-476E-9D2B-DD7810E9F0D3}" cxnId="{AC56B761-EE44-4022-B312-44D42AE3A187}" type="sibTrans">
      <dgm:prSet/>
      <dgm:spPr/>
      <dgm:t>
        <a:bodyPr/>
        <a:lstStyle/>
        <a:p>
          <a:endParaRPr lang="zh-CN" altLang="en-US"/>
        </a:p>
      </dgm:t>
    </dgm:pt>
    <dgm:pt modelId="{A2BD28FC-89B1-40CD-8148-C5C810B99219}">
      <dgm:prSet phldrT="[文本]" custT="true"/>
      <dgm:spPr>
        <a:solidFill>
          <a:schemeClr val="accent3">
            <a:lumMod val="40000"/>
            <a:lumOff val="60000"/>
            <a:alpha val="90000"/>
          </a:schemeClr>
        </a:solidFill>
      </dgm:spPr>
      <dgm:t>
        <a:bodyPr anchor="ctr" anchorCtr="false"/>
        <a:lstStyle/>
        <a:p>
          <a:pPr>
            <a:lnSpc>
              <a:spcPct val="50000"/>
            </a:lnSpc>
          </a:pPr>
          <a:r>
            <a:rPr lang="zh-CN" altLang="en-US" sz="1400" b="1" dirty="0" smtClean="0"/>
            <a:t>女儿墙压顶形式</a:t>
          </a:r>
          <a:endParaRPr lang="zh-CN" altLang="en-US" sz="1400" b="1" dirty="0"/>
        </a:p>
      </dgm:t>
    </dgm:pt>
    <dgm:pt modelId="{661908A9-EF47-4C7D-A588-47C04C1A6B66}" cxnId="{FB3870DD-A6DE-48B3-B774-343F035F21D3}" type="parTrans">
      <dgm:prSet/>
      <dgm:spPr/>
      <dgm:t>
        <a:bodyPr/>
        <a:lstStyle/>
        <a:p>
          <a:endParaRPr lang="zh-CN" altLang="en-US"/>
        </a:p>
      </dgm:t>
    </dgm:pt>
    <dgm:pt modelId="{88C96959-B2D4-48F9-8D7E-54E020AB1EDA}" cxnId="{FB3870DD-A6DE-48B3-B774-343F035F21D3}" type="sibTrans">
      <dgm:prSet/>
      <dgm:spPr/>
      <dgm:t>
        <a:bodyPr/>
        <a:lstStyle/>
        <a:p>
          <a:endParaRPr lang="zh-CN" altLang="en-US"/>
        </a:p>
      </dgm:t>
    </dgm:pt>
    <dgm:pt modelId="{2FD795DE-E91F-49E3-83DE-1057562C376E}">
      <dgm:prSet phldrT="[文本]" custT="true"/>
      <dgm:spPr>
        <a:solidFill>
          <a:schemeClr val="accent3">
            <a:lumMod val="40000"/>
            <a:lumOff val="60000"/>
            <a:alpha val="90000"/>
          </a:schemeClr>
        </a:solidFill>
      </dgm:spPr>
      <dgm:t>
        <a:bodyPr anchor="ctr" anchorCtr="false"/>
        <a:lstStyle/>
        <a:p>
          <a:pPr>
            <a:lnSpc>
              <a:spcPct val="50000"/>
            </a:lnSpc>
          </a:pPr>
          <a:r>
            <a:rPr lang="zh-CN" altLang="en-US" sz="1400" b="1" dirty="0" smtClean="0"/>
            <a:t>金属压顶</a:t>
          </a:r>
          <a:endParaRPr lang="zh-CN" altLang="en-US" sz="1400" b="1" dirty="0"/>
        </a:p>
      </dgm:t>
    </dgm:pt>
    <dgm:pt modelId="{BC0EA287-6123-441D-B286-87012CE4A80D}" cxnId="{7D849509-96D8-468F-856E-CC6FB983E24F}" type="parTrans">
      <dgm:prSet/>
      <dgm:spPr/>
      <dgm:t>
        <a:bodyPr/>
        <a:lstStyle/>
        <a:p>
          <a:endParaRPr lang="zh-CN" altLang="en-US"/>
        </a:p>
      </dgm:t>
    </dgm:pt>
    <dgm:pt modelId="{DD29C309-1DA7-48B9-96C8-C6586D3CF46C}" cxnId="{7D849509-96D8-468F-856E-CC6FB983E24F}" type="sibTrans">
      <dgm:prSet/>
      <dgm:spPr/>
      <dgm:t>
        <a:bodyPr/>
        <a:lstStyle/>
        <a:p>
          <a:endParaRPr lang="zh-CN" altLang="en-US"/>
        </a:p>
      </dgm:t>
    </dgm:pt>
    <dgm:pt modelId="{A55508A5-8892-4A71-A580-BDC7CF688354}">
      <dgm:prSet phldrT="[文本]" custT="true"/>
      <dgm:spPr>
        <a:solidFill>
          <a:schemeClr val="accent3">
            <a:lumMod val="40000"/>
            <a:lumOff val="60000"/>
            <a:alpha val="90000"/>
          </a:schemeClr>
        </a:solidFill>
      </dgm:spPr>
      <dgm:t>
        <a:bodyPr anchor="ctr" anchorCtr="false"/>
        <a:lstStyle/>
        <a:p>
          <a:pPr>
            <a:lnSpc>
              <a:spcPct val="50000"/>
            </a:lnSpc>
          </a:pPr>
          <a:r>
            <a:rPr lang="zh-CN" altLang="en-US" sz="1400" b="1" dirty="0" smtClean="0"/>
            <a:t>预制压顶</a:t>
          </a:r>
          <a:endParaRPr lang="zh-CN" altLang="en-US" sz="1400" b="1" dirty="0"/>
        </a:p>
      </dgm:t>
    </dgm:pt>
    <dgm:pt modelId="{5B630D05-2566-42A6-91E4-4A72E872C5E8}" cxnId="{7F6EBF49-DEC5-4837-9C2C-BF22D5C2E3D1}" type="parTrans">
      <dgm:prSet/>
      <dgm:spPr/>
      <dgm:t>
        <a:bodyPr/>
        <a:lstStyle/>
        <a:p>
          <a:endParaRPr lang="zh-CN" altLang="en-US"/>
        </a:p>
      </dgm:t>
    </dgm:pt>
    <dgm:pt modelId="{36C70319-9C3D-4509-ACCB-3AC28467B94E}" cxnId="{7F6EBF49-DEC5-4837-9C2C-BF22D5C2E3D1}" type="sibTrans">
      <dgm:prSet/>
      <dgm:spPr/>
      <dgm:t>
        <a:bodyPr/>
        <a:lstStyle/>
        <a:p>
          <a:endParaRPr lang="zh-CN" altLang="en-US"/>
        </a:p>
      </dgm:t>
    </dgm:pt>
    <dgm:pt modelId="{023DBDEB-F8E0-43A5-B5D2-3ED8EB2F52E7}" type="pres">
      <dgm:prSet presAssocID="{62D534CD-45A9-49D9-BF93-7563106F94AE}" presName="diagram" presStyleCnt="0">
        <dgm:presLayoutVars>
          <dgm:chPref val="1"/>
          <dgm:dir/>
          <dgm:animOne val="branch"/>
          <dgm:animLvl val="lvl"/>
          <dgm:resizeHandles/>
        </dgm:presLayoutVars>
      </dgm:prSet>
      <dgm:spPr/>
      <dgm:t>
        <a:bodyPr/>
        <a:lstStyle/>
        <a:p>
          <a:endParaRPr lang="zh-CN" altLang="en-US"/>
        </a:p>
      </dgm:t>
    </dgm:pt>
    <dgm:pt modelId="{39CAFB48-4BFD-4898-9644-D366F6C10AD4}" type="pres">
      <dgm:prSet presAssocID="{FEFF102D-CED8-4DD6-A9FF-FFDF5B2E3850}" presName="root" presStyleCnt="0"/>
      <dgm:spPr/>
    </dgm:pt>
    <dgm:pt modelId="{1A879FB3-1896-4283-952E-A4ECFC0E3214}" type="pres">
      <dgm:prSet presAssocID="{FEFF102D-CED8-4DD6-A9FF-FFDF5B2E3850}" presName="rootComposite" presStyleCnt="0"/>
      <dgm:spPr/>
    </dgm:pt>
    <dgm:pt modelId="{94DA15FD-2E5D-4362-9EA3-131406BF7C1F}" type="pres">
      <dgm:prSet presAssocID="{FEFF102D-CED8-4DD6-A9FF-FFDF5B2E3850}" presName="rootText" presStyleLbl="node1" presStyleIdx="0" presStyleCnt="1" custScaleX="172905" custScaleY="83563"/>
      <dgm:spPr/>
      <dgm:t>
        <a:bodyPr/>
        <a:lstStyle/>
        <a:p>
          <a:endParaRPr lang="zh-CN" altLang="en-US"/>
        </a:p>
      </dgm:t>
    </dgm:pt>
    <dgm:pt modelId="{95E3DF8F-81FA-46CD-8A8B-57949D12B186}" type="pres">
      <dgm:prSet presAssocID="{FEFF102D-CED8-4DD6-A9FF-FFDF5B2E3850}" presName="rootConnector" presStyleLbl="node1" presStyleIdx="0" presStyleCnt="1"/>
      <dgm:spPr/>
      <dgm:t>
        <a:bodyPr/>
        <a:lstStyle/>
        <a:p>
          <a:endParaRPr lang="zh-CN" altLang="en-US"/>
        </a:p>
      </dgm:t>
    </dgm:pt>
    <dgm:pt modelId="{82D85923-DD1D-40E7-BE55-B8C08DC6465F}" type="pres">
      <dgm:prSet presAssocID="{FEFF102D-CED8-4DD6-A9FF-FFDF5B2E3850}" presName="childShape" presStyleCnt="0"/>
      <dgm:spPr/>
    </dgm:pt>
    <dgm:pt modelId="{1CDD107B-421A-49CC-9A3F-55D0FAF26DEA}" type="pres">
      <dgm:prSet presAssocID="{661908A9-EF47-4C7D-A588-47C04C1A6B66}" presName="Name13" presStyleLbl="parChTrans1D2" presStyleIdx="0" presStyleCnt="4"/>
      <dgm:spPr/>
      <dgm:t>
        <a:bodyPr/>
        <a:lstStyle/>
        <a:p>
          <a:endParaRPr lang="zh-CN" altLang="en-US"/>
        </a:p>
      </dgm:t>
    </dgm:pt>
    <dgm:pt modelId="{31CA7A6B-E50D-4DB6-B9C3-5F865A5CEA86}" type="pres">
      <dgm:prSet presAssocID="{A2BD28FC-89B1-40CD-8148-C5C810B99219}" presName="childText" presStyleLbl="bgAcc1" presStyleIdx="0" presStyleCnt="4" custScaleX="164103" custScaleY="127687">
        <dgm:presLayoutVars>
          <dgm:bulletEnabled val="true"/>
        </dgm:presLayoutVars>
      </dgm:prSet>
      <dgm:spPr/>
      <dgm:t>
        <a:bodyPr/>
        <a:lstStyle/>
        <a:p>
          <a:endParaRPr lang="zh-CN" altLang="en-US"/>
        </a:p>
      </dgm:t>
    </dgm:pt>
    <dgm:pt modelId="{4154FD99-4D00-4070-A9B0-739BDBD9FA48}" type="pres">
      <dgm:prSet presAssocID="{D4E3BD59-5A61-4792-9DA2-7811B239464C}" presName="Name13" presStyleLbl="parChTrans1D2" presStyleIdx="1" presStyleCnt="4"/>
      <dgm:spPr/>
      <dgm:t>
        <a:bodyPr/>
        <a:lstStyle/>
        <a:p>
          <a:endParaRPr lang="zh-CN" altLang="en-US"/>
        </a:p>
      </dgm:t>
    </dgm:pt>
    <dgm:pt modelId="{60839096-4C8E-4D43-AAD3-A67BA7A3A841}" type="pres">
      <dgm:prSet presAssocID="{9AB3646D-0BD2-433A-9CB4-95BF4BEAD85F}" presName="childText" presStyleLbl="bgAcc1" presStyleIdx="1" presStyleCnt="4" custScaleX="169189" custScaleY="94461">
        <dgm:presLayoutVars>
          <dgm:bulletEnabled val="true"/>
        </dgm:presLayoutVars>
      </dgm:prSet>
      <dgm:spPr/>
      <dgm:t>
        <a:bodyPr/>
        <a:lstStyle/>
        <a:p>
          <a:endParaRPr lang="zh-CN" altLang="en-US"/>
        </a:p>
      </dgm:t>
    </dgm:pt>
    <dgm:pt modelId="{ACBEFE43-57A7-413B-9EC1-8B32736DC6A6}" type="pres">
      <dgm:prSet presAssocID="{F1FAD4BE-0693-4900-AA63-F62C57365981}" presName="Name13" presStyleLbl="parChTrans1D2" presStyleIdx="2" presStyleCnt="4"/>
      <dgm:spPr/>
      <dgm:t>
        <a:bodyPr/>
        <a:lstStyle/>
        <a:p>
          <a:endParaRPr lang="zh-CN" altLang="en-US"/>
        </a:p>
      </dgm:t>
    </dgm:pt>
    <dgm:pt modelId="{2CECF51A-5F3F-4BD8-AC90-FD66E4EBA27B}" type="pres">
      <dgm:prSet presAssocID="{F9312146-654F-4088-8CE9-13BB5FC9A687}" presName="childText" presStyleLbl="bgAcc1" presStyleIdx="2" presStyleCnt="4" custScaleX="169189" custScaleY="94461">
        <dgm:presLayoutVars>
          <dgm:bulletEnabled val="true"/>
        </dgm:presLayoutVars>
      </dgm:prSet>
      <dgm:spPr/>
      <dgm:t>
        <a:bodyPr/>
        <a:lstStyle/>
        <a:p>
          <a:endParaRPr lang="zh-CN" altLang="en-US"/>
        </a:p>
      </dgm:t>
    </dgm:pt>
    <dgm:pt modelId="{41D494AA-A1AC-40CA-A4F4-CF660F156B2D}" type="pres">
      <dgm:prSet presAssocID="{366B2133-75FE-45E0-A8E8-AA85908BD705}" presName="Name13" presStyleLbl="parChTrans1D2" presStyleIdx="3" presStyleCnt="4"/>
      <dgm:spPr/>
      <dgm:t>
        <a:bodyPr/>
        <a:lstStyle/>
        <a:p>
          <a:endParaRPr lang="zh-CN" altLang="en-US"/>
        </a:p>
      </dgm:t>
    </dgm:pt>
    <dgm:pt modelId="{74BA8455-3F3F-4438-AFE8-CDB03CD0AB30}" type="pres">
      <dgm:prSet presAssocID="{1DF34753-58B4-4D06-A1DD-07974922BC2C}" presName="childText" presStyleLbl="bgAcc1" presStyleIdx="3" presStyleCnt="4" custScaleX="168993" custScaleY="84923">
        <dgm:presLayoutVars>
          <dgm:bulletEnabled val="true"/>
        </dgm:presLayoutVars>
      </dgm:prSet>
      <dgm:spPr/>
      <dgm:t>
        <a:bodyPr/>
        <a:lstStyle/>
        <a:p>
          <a:endParaRPr lang="zh-CN" altLang="en-US"/>
        </a:p>
      </dgm:t>
    </dgm:pt>
  </dgm:ptLst>
  <dgm:cxnLst>
    <dgm:cxn modelId="{FB9955ED-2F55-4B7B-A0EE-07974CB7EA0C}" srcId="{62D534CD-45A9-49D9-BF93-7563106F94AE}" destId="{FEFF102D-CED8-4DD6-A9FF-FFDF5B2E3850}" srcOrd="0" destOrd="0" parTransId="{F480CFC1-A376-43D7-9D06-B298DF2034E2}" sibTransId="{9DA28C3C-0B06-4353-8B03-7ABE52690A69}"/>
    <dgm:cxn modelId="{32F4FB91-2944-422B-8297-9FDF8453AAA3}" type="presOf" srcId="{F9312146-654F-4088-8CE9-13BB5FC9A687}" destId="{2CECF51A-5F3F-4BD8-AC90-FD66E4EBA27B}" srcOrd="0" destOrd="0" presId="urn:microsoft.com/office/officeart/2005/8/layout/hierarchy3"/>
    <dgm:cxn modelId="{F297AA82-5ACA-4DE5-A54D-151ACF940009}" type="presOf" srcId="{FEFF102D-CED8-4DD6-A9FF-FFDF5B2E3850}" destId="{94DA15FD-2E5D-4362-9EA3-131406BF7C1F}" srcOrd="0" destOrd="0" presId="urn:microsoft.com/office/officeart/2005/8/layout/hierarchy3"/>
    <dgm:cxn modelId="{ECE0CF24-5181-4088-BFFD-3B8A0FB6966D}" type="presOf" srcId="{366B2133-75FE-45E0-A8E8-AA85908BD705}" destId="{41D494AA-A1AC-40CA-A4F4-CF660F156B2D}" srcOrd="0" destOrd="0" presId="urn:microsoft.com/office/officeart/2005/8/layout/hierarchy3"/>
    <dgm:cxn modelId="{CCD05C84-3928-4813-B779-1BAB145C30E6}" type="presOf" srcId="{1DF34753-58B4-4D06-A1DD-07974922BC2C}" destId="{74BA8455-3F3F-4438-AFE8-CDB03CD0AB30}" srcOrd="0" destOrd="0" presId="urn:microsoft.com/office/officeart/2005/8/layout/hierarchy3"/>
    <dgm:cxn modelId="{5E505202-2AD5-45D0-88A7-B34DB88A3E5F}" type="presOf" srcId="{A55508A5-8892-4A71-A580-BDC7CF688354}" destId="{31CA7A6B-E50D-4DB6-B9C3-5F865A5CEA86}" srcOrd="0" destOrd="2" presId="urn:microsoft.com/office/officeart/2005/8/layout/hierarchy3"/>
    <dgm:cxn modelId="{7D849509-96D8-468F-856E-CC6FB983E24F}" srcId="{A2BD28FC-89B1-40CD-8148-C5C810B99219}" destId="{2FD795DE-E91F-49E3-83DE-1057562C376E}" srcOrd="0" destOrd="0" parTransId="{BC0EA287-6123-441D-B286-87012CE4A80D}" sibTransId="{DD29C309-1DA7-48B9-96C8-C6586D3CF46C}"/>
    <dgm:cxn modelId="{C1218565-E395-459C-BD8C-EBC07E7C9DB6}" type="presOf" srcId="{FEFF102D-CED8-4DD6-A9FF-FFDF5B2E3850}" destId="{95E3DF8F-81FA-46CD-8A8B-57949D12B186}" srcOrd="1" destOrd="0" presId="urn:microsoft.com/office/officeart/2005/8/layout/hierarchy3"/>
    <dgm:cxn modelId="{0541D053-593B-499F-AE5F-616C9755B6DF}" type="presOf" srcId="{F1FAD4BE-0693-4900-AA63-F62C57365981}" destId="{ACBEFE43-57A7-413B-9EC1-8B32736DC6A6}" srcOrd="0" destOrd="0" presId="urn:microsoft.com/office/officeart/2005/8/layout/hierarchy3"/>
    <dgm:cxn modelId="{7F6EBF49-DEC5-4837-9C2C-BF22D5C2E3D1}" srcId="{A2BD28FC-89B1-40CD-8148-C5C810B99219}" destId="{A55508A5-8892-4A71-A580-BDC7CF688354}" srcOrd="1" destOrd="0" parTransId="{5B630D05-2566-42A6-91E4-4A72E872C5E8}" sibTransId="{36C70319-9C3D-4509-ACCB-3AC28467B94E}"/>
    <dgm:cxn modelId="{FB3870DD-A6DE-48B3-B774-343F035F21D3}" srcId="{FEFF102D-CED8-4DD6-A9FF-FFDF5B2E3850}" destId="{A2BD28FC-89B1-40CD-8148-C5C810B99219}" srcOrd="0" destOrd="0" parTransId="{661908A9-EF47-4C7D-A588-47C04C1A6B66}" sibTransId="{88C96959-B2D4-48F9-8D7E-54E020AB1EDA}"/>
    <dgm:cxn modelId="{299FECE4-69DE-4059-9FAE-1713964E7D05}" type="presOf" srcId="{62D534CD-45A9-49D9-BF93-7563106F94AE}" destId="{023DBDEB-F8E0-43A5-B5D2-3ED8EB2F52E7}" srcOrd="0" destOrd="0" presId="urn:microsoft.com/office/officeart/2005/8/layout/hierarchy3"/>
    <dgm:cxn modelId="{EB9E03FA-931B-489B-8064-28A1CF51F3E2}" srcId="{FEFF102D-CED8-4DD6-A9FF-FFDF5B2E3850}" destId="{F9312146-654F-4088-8CE9-13BB5FC9A687}" srcOrd="2" destOrd="0" parTransId="{F1FAD4BE-0693-4900-AA63-F62C57365981}" sibTransId="{C592DE10-7537-4F21-8531-A51FA73BEA43}"/>
    <dgm:cxn modelId="{AC56B761-EE44-4022-B312-44D42AE3A187}" srcId="{FEFF102D-CED8-4DD6-A9FF-FFDF5B2E3850}" destId="{1DF34753-58B4-4D06-A1DD-07974922BC2C}" srcOrd="3" destOrd="0" parTransId="{366B2133-75FE-45E0-A8E8-AA85908BD705}" sibTransId="{852F2A7F-5D7F-476E-9D2B-DD7810E9F0D3}"/>
    <dgm:cxn modelId="{04C2C8CF-5BE6-46D2-B309-5995BF98B7C7}" srcId="{FEFF102D-CED8-4DD6-A9FF-FFDF5B2E3850}" destId="{9AB3646D-0BD2-433A-9CB4-95BF4BEAD85F}" srcOrd="1" destOrd="0" parTransId="{D4E3BD59-5A61-4792-9DA2-7811B239464C}" sibTransId="{D4637CD7-6CAE-4BF2-8D6C-B4E6BC77F6F1}"/>
    <dgm:cxn modelId="{AE6F924B-A6E5-4160-A830-2C022E56DB4B}" type="presOf" srcId="{661908A9-EF47-4C7D-A588-47C04C1A6B66}" destId="{1CDD107B-421A-49CC-9A3F-55D0FAF26DEA}" srcOrd="0" destOrd="0" presId="urn:microsoft.com/office/officeart/2005/8/layout/hierarchy3"/>
    <dgm:cxn modelId="{11B4F51F-AEA9-40CC-91D8-B46CE4121E24}" type="presOf" srcId="{D4E3BD59-5A61-4792-9DA2-7811B239464C}" destId="{4154FD99-4D00-4070-A9B0-739BDBD9FA48}" srcOrd="0" destOrd="0" presId="urn:microsoft.com/office/officeart/2005/8/layout/hierarchy3"/>
    <dgm:cxn modelId="{DEDE897E-C0A3-4630-BE5B-22F2197EFE2B}" type="presOf" srcId="{2FD795DE-E91F-49E3-83DE-1057562C376E}" destId="{31CA7A6B-E50D-4DB6-B9C3-5F865A5CEA86}" srcOrd="0" destOrd="1" presId="urn:microsoft.com/office/officeart/2005/8/layout/hierarchy3"/>
    <dgm:cxn modelId="{BF3AAA29-D5EF-4FD2-B8A7-F4EF2572F704}" type="presOf" srcId="{A2BD28FC-89B1-40CD-8148-C5C810B99219}" destId="{31CA7A6B-E50D-4DB6-B9C3-5F865A5CEA86}" srcOrd="0" destOrd="0" presId="urn:microsoft.com/office/officeart/2005/8/layout/hierarchy3"/>
    <dgm:cxn modelId="{6C58465A-5849-4850-BA60-6F118DE5C307}" type="presOf" srcId="{9AB3646D-0BD2-433A-9CB4-95BF4BEAD85F}" destId="{60839096-4C8E-4D43-AAD3-A67BA7A3A841}" srcOrd="0" destOrd="0" presId="urn:microsoft.com/office/officeart/2005/8/layout/hierarchy3"/>
    <dgm:cxn modelId="{D21EFAC4-D54D-42C1-86E6-29F85CADFF3F}" type="presParOf" srcId="{023DBDEB-F8E0-43A5-B5D2-3ED8EB2F52E7}" destId="{39CAFB48-4BFD-4898-9644-D366F6C10AD4}" srcOrd="0" destOrd="0" presId="urn:microsoft.com/office/officeart/2005/8/layout/hierarchy3"/>
    <dgm:cxn modelId="{A4EE3AB6-95B1-4729-B3ED-53F5B1B2ED8A}" type="presParOf" srcId="{39CAFB48-4BFD-4898-9644-D366F6C10AD4}" destId="{1A879FB3-1896-4283-952E-A4ECFC0E3214}" srcOrd="0" destOrd="0" presId="urn:microsoft.com/office/officeart/2005/8/layout/hierarchy3"/>
    <dgm:cxn modelId="{F4E75DD9-7B37-42C8-A714-59AA0886FB1C}" type="presParOf" srcId="{1A879FB3-1896-4283-952E-A4ECFC0E3214}" destId="{94DA15FD-2E5D-4362-9EA3-131406BF7C1F}" srcOrd="0" destOrd="0" presId="urn:microsoft.com/office/officeart/2005/8/layout/hierarchy3"/>
    <dgm:cxn modelId="{B95D891E-2A94-4BFB-B810-86841A238817}" type="presParOf" srcId="{1A879FB3-1896-4283-952E-A4ECFC0E3214}" destId="{95E3DF8F-81FA-46CD-8A8B-57949D12B186}" srcOrd="1" destOrd="0" presId="urn:microsoft.com/office/officeart/2005/8/layout/hierarchy3"/>
    <dgm:cxn modelId="{6369A3F2-2BCA-44CE-9178-7A92FA5A259C}" type="presParOf" srcId="{39CAFB48-4BFD-4898-9644-D366F6C10AD4}" destId="{82D85923-DD1D-40E7-BE55-B8C08DC6465F}" srcOrd="1" destOrd="0" presId="urn:microsoft.com/office/officeart/2005/8/layout/hierarchy3"/>
    <dgm:cxn modelId="{734D9DC8-5B6A-4D0A-BE1C-3A33C1D145B5}" type="presParOf" srcId="{82D85923-DD1D-40E7-BE55-B8C08DC6465F}" destId="{1CDD107B-421A-49CC-9A3F-55D0FAF26DEA}" srcOrd="0" destOrd="0" presId="urn:microsoft.com/office/officeart/2005/8/layout/hierarchy3"/>
    <dgm:cxn modelId="{6B7A702A-4398-4137-A8ED-247260A1FDCB}" type="presParOf" srcId="{82D85923-DD1D-40E7-BE55-B8C08DC6465F}" destId="{31CA7A6B-E50D-4DB6-B9C3-5F865A5CEA86}" srcOrd="1" destOrd="0" presId="urn:microsoft.com/office/officeart/2005/8/layout/hierarchy3"/>
    <dgm:cxn modelId="{EF5B27C9-AA57-4D03-B78A-1BE4D5157A78}" type="presParOf" srcId="{82D85923-DD1D-40E7-BE55-B8C08DC6465F}" destId="{4154FD99-4D00-4070-A9B0-739BDBD9FA48}" srcOrd="2" destOrd="0" presId="urn:microsoft.com/office/officeart/2005/8/layout/hierarchy3"/>
    <dgm:cxn modelId="{E908497E-D09C-4994-8E04-56DF9E9C695A}" type="presParOf" srcId="{82D85923-DD1D-40E7-BE55-B8C08DC6465F}" destId="{60839096-4C8E-4D43-AAD3-A67BA7A3A841}" srcOrd="3" destOrd="0" presId="urn:microsoft.com/office/officeart/2005/8/layout/hierarchy3"/>
    <dgm:cxn modelId="{EA6204E9-C827-4680-9D1E-BF960FA1975A}" type="presParOf" srcId="{82D85923-DD1D-40E7-BE55-B8C08DC6465F}" destId="{ACBEFE43-57A7-413B-9EC1-8B32736DC6A6}" srcOrd="4" destOrd="0" presId="urn:microsoft.com/office/officeart/2005/8/layout/hierarchy3"/>
    <dgm:cxn modelId="{86F70258-B699-4EA4-B086-632AD2314019}" type="presParOf" srcId="{82D85923-DD1D-40E7-BE55-B8C08DC6465F}" destId="{2CECF51A-5F3F-4BD8-AC90-FD66E4EBA27B}" srcOrd="5" destOrd="0" presId="urn:microsoft.com/office/officeart/2005/8/layout/hierarchy3"/>
    <dgm:cxn modelId="{FEBDE3B2-0156-4FDA-9A73-6559C0E0BF25}" type="presParOf" srcId="{82D85923-DD1D-40E7-BE55-B8C08DC6465F}" destId="{41D494AA-A1AC-40CA-A4F4-CF660F156B2D}" srcOrd="6" destOrd="0" presId="urn:microsoft.com/office/officeart/2005/8/layout/hierarchy3"/>
    <dgm:cxn modelId="{198FED9B-0AD9-4039-B83C-99B290AB264D}" type="presParOf" srcId="{82D85923-DD1D-40E7-BE55-B8C08DC6465F}" destId="{74BA8455-3F3F-4438-AFE8-CDB03CD0AB30}" srcOrd="7" destOrd="0" presId="urn:microsoft.com/office/officeart/2005/8/layout/hierarchy3"/>
  </dgm:cxnLst>
  <dgm:bg>
    <a:noFill/>
  </dgm:bg>
  <dgm:whole/>
  <dgm:extLst>
    <a:ext uri="http://schemas.microsoft.com/office/drawing/2008/diagram">
      <dsp:dataModelExt xmlns:dsp="http://schemas.microsoft.com/office/drawing/2008/diagram" relId="rId5"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2D534CD-45A9-49D9-BF93-7563106F94AE}" type="doc">
      <dgm:prSet loTypeId="urn:microsoft.com/office/officeart/2005/8/layout/hierarchy3" loCatId="relationship" qsTypeId="urn:microsoft.com/office/officeart/2005/8/quickstyle/simple1" qsCatId="simple" csTypeId="urn:microsoft.com/office/officeart/2005/8/colors/accent1_2" csCatId="accent1" phldr="true"/>
      <dgm:spPr/>
      <dgm:t>
        <a:bodyPr/>
        <a:lstStyle/>
        <a:p>
          <a:endParaRPr lang="zh-CN" altLang="en-US"/>
        </a:p>
      </dgm:t>
    </dgm:pt>
    <dgm:pt modelId="{3EF8E209-773D-4BAC-AE75-A66B4F88922E}">
      <dgm:prSet phldrT="[文本]" custT="true"/>
      <dgm:spPr>
        <a:solidFill>
          <a:schemeClr val="accent1">
            <a:lumMod val="40000"/>
            <a:lumOff val="60000"/>
            <a:alpha val="90000"/>
          </a:schemeClr>
        </a:solidFill>
      </dgm:spPr>
      <dgm:t>
        <a:bodyPr/>
        <a:lstStyle/>
        <a:p>
          <a:r>
            <a:rPr lang="zh-CN" altLang="en-US" sz="1400" b="1" dirty="0" smtClean="0"/>
            <a:t>预制外挂墙板</a:t>
          </a:r>
          <a:endParaRPr lang="zh-CN" altLang="en-US" sz="1400" b="1" dirty="0"/>
        </a:p>
      </dgm:t>
    </dgm:pt>
    <dgm:pt modelId="{13DDF507-5DC3-4380-860F-B16F842CEC10}" cxnId="{D3458652-7095-4AA0-AC90-C508F9BAEDBE}" type="parTrans">
      <dgm:prSet/>
      <dgm:spPr/>
      <dgm:t>
        <a:bodyPr/>
        <a:lstStyle/>
        <a:p>
          <a:endParaRPr lang="zh-CN" altLang="en-US"/>
        </a:p>
      </dgm:t>
    </dgm:pt>
    <dgm:pt modelId="{037450B8-E668-4598-9E3B-F89C601B155B}" cxnId="{D3458652-7095-4AA0-AC90-C508F9BAEDBE}" type="sibTrans">
      <dgm:prSet/>
      <dgm:spPr/>
      <dgm:t>
        <a:bodyPr/>
        <a:lstStyle/>
        <a:p>
          <a:endParaRPr lang="zh-CN" altLang="en-US"/>
        </a:p>
      </dgm:t>
    </dgm:pt>
    <dgm:pt modelId="{375190AE-DB6C-418C-BE03-376E285F96D5}">
      <dgm:prSet phldrT="[文本]" custT="true"/>
      <dgm:spPr>
        <a:solidFill>
          <a:schemeClr val="accent1">
            <a:lumMod val="40000"/>
            <a:lumOff val="60000"/>
            <a:alpha val="90000"/>
          </a:schemeClr>
        </a:solidFill>
      </dgm:spPr>
      <dgm:t>
        <a:bodyPr/>
        <a:lstStyle/>
        <a:p>
          <a:r>
            <a:rPr lang="zh-CN" altLang="en-US" sz="1400" b="1" dirty="0" smtClean="0"/>
            <a:t>预制内嵌墙板</a:t>
          </a:r>
          <a:endParaRPr lang="zh-CN" altLang="en-US" sz="1400" b="1" dirty="0"/>
        </a:p>
      </dgm:t>
    </dgm:pt>
    <dgm:pt modelId="{6BBBADE4-4841-4C49-AF26-A281A8D8567A}" cxnId="{8841DC8D-501D-410E-9F54-DFDCB0BD4EAA}" type="parTrans">
      <dgm:prSet/>
      <dgm:spPr/>
      <dgm:t>
        <a:bodyPr/>
        <a:lstStyle/>
        <a:p>
          <a:endParaRPr lang="zh-CN" altLang="en-US"/>
        </a:p>
      </dgm:t>
    </dgm:pt>
    <dgm:pt modelId="{2384EC56-5234-464C-9F0D-02B370A2E751}" cxnId="{8841DC8D-501D-410E-9F54-DFDCB0BD4EAA}" type="sibTrans">
      <dgm:prSet/>
      <dgm:spPr/>
      <dgm:t>
        <a:bodyPr/>
        <a:lstStyle/>
        <a:p>
          <a:endParaRPr lang="zh-CN" altLang="en-US"/>
        </a:p>
      </dgm:t>
    </dgm:pt>
    <dgm:pt modelId="{26333CD3-BFE4-4CB4-AC27-12FC8CA90685}">
      <dgm:prSet phldrT="[文本]" custT="true"/>
      <dgm:spPr>
        <a:solidFill>
          <a:schemeClr val="accent1">
            <a:lumMod val="40000"/>
            <a:lumOff val="60000"/>
            <a:alpha val="90000"/>
          </a:schemeClr>
        </a:solidFill>
      </dgm:spPr>
      <dgm:t>
        <a:bodyPr/>
        <a:lstStyle/>
        <a:p>
          <a:pPr>
            <a:lnSpc>
              <a:spcPct val="100000"/>
            </a:lnSpc>
          </a:pPr>
          <a:r>
            <a:rPr lang="zh-CN" altLang="en-US" sz="1400" b="1" dirty="0" smtClean="0"/>
            <a:t>蒸压加气混凝土外墙板</a:t>
          </a:r>
          <a:endParaRPr lang="zh-CN" altLang="en-US" sz="1400" b="1" dirty="0"/>
        </a:p>
      </dgm:t>
    </dgm:pt>
    <dgm:pt modelId="{4D3B652A-DC75-4910-B578-F1BFC125F677}" cxnId="{5813FFCD-D698-4E83-A984-CE267C5020A2}" type="parTrans">
      <dgm:prSet/>
      <dgm:spPr/>
      <dgm:t>
        <a:bodyPr/>
        <a:lstStyle/>
        <a:p>
          <a:endParaRPr lang="zh-CN" altLang="en-US"/>
        </a:p>
      </dgm:t>
    </dgm:pt>
    <dgm:pt modelId="{C47820DC-11A9-4F05-8D07-3CA2738D18F3}" cxnId="{5813FFCD-D698-4E83-A984-CE267C5020A2}" type="sibTrans">
      <dgm:prSet/>
      <dgm:spPr/>
      <dgm:t>
        <a:bodyPr/>
        <a:lstStyle/>
        <a:p>
          <a:endParaRPr lang="zh-CN" altLang="en-US"/>
        </a:p>
      </dgm:t>
    </dgm:pt>
    <dgm:pt modelId="{5749DC83-0C9A-43EA-8005-DD7E6B3ED63B}">
      <dgm:prSet phldrT="[文本]" custT="true"/>
      <dgm:spPr>
        <a:solidFill>
          <a:schemeClr val="accent1">
            <a:lumMod val="40000"/>
            <a:lumOff val="60000"/>
            <a:alpha val="90000"/>
          </a:schemeClr>
        </a:solidFill>
      </dgm:spPr>
      <dgm:t>
        <a:bodyPr/>
        <a:lstStyle/>
        <a:p>
          <a:pPr>
            <a:lnSpc>
              <a:spcPct val="50000"/>
            </a:lnSpc>
          </a:pPr>
          <a:r>
            <a:rPr lang="zh-CN" altLang="en-US" sz="1400" b="1" dirty="0" smtClean="0"/>
            <a:t>预制空调板</a:t>
          </a:r>
          <a:endParaRPr lang="en-US" altLang="zh-CN" sz="1400" b="1" dirty="0" smtClean="0"/>
        </a:p>
        <a:p>
          <a:pPr>
            <a:lnSpc>
              <a:spcPct val="50000"/>
            </a:lnSpc>
          </a:pPr>
          <a:r>
            <a:rPr lang="zh-CN" altLang="en-US" sz="1400" b="1" dirty="0" smtClean="0"/>
            <a:t>预制阳台</a:t>
          </a:r>
          <a:endParaRPr lang="zh-CN" altLang="en-US" sz="1400" b="1" dirty="0"/>
        </a:p>
      </dgm:t>
    </dgm:pt>
    <dgm:pt modelId="{CB333AA6-12BF-4D5F-91D9-6CDA0F3379FE}" cxnId="{47C26A72-065A-4885-97A1-AA68CD86B270}" type="parTrans">
      <dgm:prSet/>
      <dgm:spPr/>
      <dgm:t>
        <a:bodyPr/>
        <a:lstStyle/>
        <a:p>
          <a:endParaRPr lang="zh-CN" altLang="en-US"/>
        </a:p>
      </dgm:t>
    </dgm:pt>
    <dgm:pt modelId="{FCB1061F-5557-4D94-AC4E-92B8878C1EBD}" cxnId="{47C26A72-065A-4885-97A1-AA68CD86B270}" type="sibTrans">
      <dgm:prSet/>
      <dgm:spPr/>
      <dgm:t>
        <a:bodyPr/>
        <a:lstStyle/>
        <a:p>
          <a:endParaRPr lang="zh-CN" altLang="en-US"/>
        </a:p>
      </dgm:t>
    </dgm:pt>
    <dgm:pt modelId="{A3C2083A-3425-4E11-A211-AFC59D68B0E6}">
      <dgm:prSet phldrT="[文本]" custT="true"/>
      <dgm:spPr>
        <a:solidFill>
          <a:schemeClr val="accent1">
            <a:lumMod val="40000"/>
            <a:lumOff val="60000"/>
            <a:alpha val="90000"/>
          </a:schemeClr>
        </a:solidFill>
      </dgm:spPr>
      <dgm:t>
        <a:bodyPr/>
        <a:lstStyle/>
        <a:p>
          <a:pPr>
            <a:lnSpc>
              <a:spcPct val="50000"/>
            </a:lnSpc>
          </a:pPr>
          <a:r>
            <a:rPr lang="zh-CN" altLang="en-US" sz="1400" b="1" dirty="0" smtClean="0"/>
            <a:t>玻璃幕墙</a:t>
          </a:r>
          <a:endParaRPr lang="en-US" altLang="zh-CN" sz="1400" b="1" dirty="0" smtClean="0"/>
        </a:p>
        <a:p>
          <a:pPr>
            <a:lnSpc>
              <a:spcPct val="50000"/>
            </a:lnSpc>
          </a:pPr>
          <a:r>
            <a:rPr lang="zh-CN" altLang="en-US" sz="1400" b="1" dirty="0" smtClean="0"/>
            <a:t>金属外墙板</a:t>
          </a:r>
          <a:endParaRPr lang="zh-CN" altLang="en-US" sz="1400" b="1" dirty="0"/>
        </a:p>
      </dgm:t>
    </dgm:pt>
    <dgm:pt modelId="{3FD9EB7E-2572-46FC-A6C8-57A9B60E974A}" cxnId="{0A062DC0-DDE9-42D1-A195-6DF02078D3FF}" type="parTrans">
      <dgm:prSet/>
      <dgm:spPr/>
      <dgm:t>
        <a:bodyPr/>
        <a:lstStyle/>
        <a:p>
          <a:endParaRPr lang="zh-CN" altLang="en-US"/>
        </a:p>
      </dgm:t>
    </dgm:pt>
    <dgm:pt modelId="{293C4F66-74FC-4A35-9B0E-D4CFC101EFAD}" cxnId="{0A062DC0-DDE9-42D1-A195-6DF02078D3FF}" type="sibTrans">
      <dgm:prSet/>
      <dgm:spPr/>
      <dgm:t>
        <a:bodyPr/>
        <a:lstStyle/>
        <a:p>
          <a:endParaRPr lang="zh-CN" altLang="en-US"/>
        </a:p>
      </dgm:t>
    </dgm:pt>
    <dgm:pt modelId="{EDD2CAA8-2D83-4157-88AF-0AD996E81B8D}">
      <dgm:prSet phldrT="[文本]" custT="true"/>
      <dgm:spPr>
        <a:solidFill>
          <a:schemeClr val="accent1">
            <a:lumMod val="50000"/>
          </a:schemeClr>
        </a:solidFill>
        <a:scene3d>
          <a:camera prst="orthographicFront"/>
          <a:lightRig rig="threePt" dir="t"/>
        </a:scene3d>
        <a:sp3d>
          <a:bevelB/>
        </a:sp3d>
      </dgm:spPr>
      <dgm:t>
        <a:bodyPr/>
        <a:lstStyle/>
        <a:p>
          <a:r>
            <a:rPr lang="zh-CN" altLang="en-US" sz="2000" dirty="0" smtClean="0"/>
            <a:t>防侧击雷</a:t>
          </a:r>
          <a:endParaRPr lang="zh-CN" altLang="en-US" sz="2000" dirty="0"/>
        </a:p>
      </dgm:t>
    </dgm:pt>
    <dgm:pt modelId="{02798B9C-449D-492B-A1FE-075C4CF9D78B}" cxnId="{4D1C6140-3EA5-45D0-9392-010BEE8562F7}" type="sibTrans">
      <dgm:prSet/>
      <dgm:spPr/>
      <dgm:t>
        <a:bodyPr/>
        <a:lstStyle/>
        <a:p>
          <a:endParaRPr lang="zh-CN" altLang="en-US"/>
        </a:p>
      </dgm:t>
    </dgm:pt>
    <dgm:pt modelId="{53EA68C3-22F0-423B-924B-C0E72C4B1235}" cxnId="{4D1C6140-3EA5-45D0-9392-010BEE8562F7}" type="parTrans">
      <dgm:prSet/>
      <dgm:spPr/>
      <dgm:t>
        <a:bodyPr/>
        <a:lstStyle/>
        <a:p>
          <a:endParaRPr lang="zh-CN" altLang="en-US"/>
        </a:p>
      </dgm:t>
    </dgm:pt>
    <dgm:pt modelId="{023DBDEB-F8E0-43A5-B5D2-3ED8EB2F52E7}" type="pres">
      <dgm:prSet presAssocID="{62D534CD-45A9-49D9-BF93-7563106F94AE}" presName="diagram" presStyleCnt="0">
        <dgm:presLayoutVars>
          <dgm:chPref val="1"/>
          <dgm:dir/>
          <dgm:animOne val="branch"/>
          <dgm:animLvl val="lvl"/>
          <dgm:resizeHandles/>
        </dgm:presLayoutVars>
      </dgm:prSet>
      <dgm:spPr/>
      <dgm:t>
        <a:bodyPr/>
        <a:lstStyle/>
        <a:p>
          <a:endParaRPr lang="zh-CN" altLang="en-US"/>
        </a:p>
      </dgm:t>
    </dgm:pt>
    <dgm:pt modelId="{DE036535-7E23-4B56-9C81-F0D78DB6A2B4}" type="pres">
      <dgm:prSet presAssocID="{EDD2CAA8-2D83-4157-88AF-0AD996E81B8D}" presName="root" presStyleCnt="0"/>
      <dgm:spPr/>
    </dgm:pt>
    <dgm:pt modelId="{0AD42BB6-9486-40A3-9B94-3B54DD826EE6}" type="pres">
      <dgm:prSet presAssocID="{EDD2CAA8-2D83-4157-88AF-0AD996E81B8D}" presName="rootComposite" presStyleCnt="0"/>
      <dgm:spPr/>
    </dgm:pt>
    <dgm:pt modelId="{C17FA0CF-B3DA-4C10-92B1-3F64294745D2}" type="pres">
      <dgm:prSet presAssocID="{EDD2CAA8-2D83-4157-88AF-0AD996E81B8D}" presName="rootText" presStyleLbl="node1" presStyleIdx="0" presStyleCnt="1" custScaleX="179925" custScaleY="93704"/>
      <dgm:spPr/>
      <dgm:t>
        <a:bodyPr/>
        <a:lstStyle/>
        <a:p>
          <a:endParaRPr lang="zh-CN" altLang="en-US"/>
        </a:p>
      </dgm:t>
    </dgm:pt>
    <dgm:pt modelId="{3E32C411-176E-4062-ADD9-D3F2A3E0A29D}" type="pres">
      <dgm:prSet presAssocID="{EDD2CAA8-2D83-4157-88AF-0AD996E81B8D}" presName="rootConnector" presStyleLbl="node1" presStyleIdx="0" presStyleCnt="1"/>
      <dgm:spPr/>
      <dgm:t>
        <a:bodyPr/>
        <a:lstStyle/>
        <a:p>
          <a:endParaRPr lang="zh-CN" altLang="en-US"/>
        </a:p>
      </dgm:t>
    </dgm:pt>
    <dgm:pt modelId="{38044BFA-9CCB-4790-8FB2-A09D9745A79E}" type="pres">
      <dgm:prSet presAssocID="{EDD2CAA8-2D83-4157-88AF-0AD996E81B8D}" presName="childShape" presStyleCnt="0"/>
      <dgm:spPr/>
    </dgm:pt>
    <dgm:pt modelId="{DC98E5FE-194D-44A1-B59D-94F3EC60DC34}" type="pres">
      <dgm:prSet presAssocID="{13DDF507-5DC3-4380-860F-B16F842CEC10}" presName="Name13" presStyleLbl="parChTrans1D2" presStyleIdx="0" presStyleCnt="5"/>
      <dgm:spPr/>
      <dgm:t>
        <a:bodyPr/>
        <a:lstStyle/>
        <a:p>
          <a:endParaRPr lang="zh-CN" altLang="en-US"/>
        </a:p>
      </dgm:t>
    </dgm:pt>
    <dgm:pt modelId="{902CD333-1018-4C35-81C7-980D7777FA13}" type="pres">
      <dgm:prSet presAssocID="{3EF8E209-773D-4BAC-AE75-A66B4F88922E}" presName="childText" presStyleLbl="bgAcc1" presStyleIdx="0" presStyleCnt="5" custScaleX="169189" custScaleY="94461">
        <dgm:presLayoutVars>
          <dgm:bulletEnabled val="true"/>
        </dgm:presLayoutVars>
      </dgm:prSet>
      <dgm:spPr/>
      <dgm:t>
        <a:bodyPr/>
        <a:lstStyle/>
        <a:p>
          <a:endParaRPr lang="zh-CN" altLang="en-US"/>
        </a:p>
      </dgm:t>
    </dgm:pt>
    <dgm:pt modelId="{C7899AEA-7A91-4F6E-8208-3A46F47DEA68}" type="pres">
      <dgm:prSet presAssocID="{6BBBADE4-4841-4C49-AF26-A281A8D8567A}" presName="Name13" presStyleLbl="parChTrans1D2" presStyleIdx="1" presStyleCnt="5"/>
      <dgm:spPr/>
      <dgm:t>
        <a:bodyPr/>
        <a:lstStyle/>
        <a:p>
          <a:endParaRPr lang="zh-CN" altLang="en-US"/>
        </a:p>
      </dgm:t>
    </dgm:pt>
    <dgm:pt modelId="{98C7F3A5-3E3F-4840-99C7-F6E935CAF814}" type="pres">
      <dgm:prSet presAssocID="{375190AE-DB6C-418C-BE03-376E285F96D5}" presName="childText" presStyleLbl="bgAcc1" presStyleIdx="1" presStyleCnt="5" custScaleX="169189" custScaleY="94461">
        <dgm:presLayoutVars>
          <dgm:bulletEnabled val="true"/>
        </dgm:presLayoutVars>
      </dgm:prSet>
      <dgm:spPr/>
      <dgm:t>
        <a:bodyPr/>
        <a:lstStyle/>
        <a:p>
          <a:endParaRPr lang="zh-CN" altLang="en-US"/>
        </a:p>
      </dgm:t>
    </dgm:pt>
    <dgm:pt modelId="{A17604D4-1071-429F-843C-BC5542F65D2D}" type="pres">
      <dgm:prSet presAssocID="{4D3B652A-DC75-4910-B578-F1BFC125F677}" presName="Name13" presStyleLbl="parChTrans1D2" presStyleIdx="2" presStyleCnt="5"/>
      <dgm:spPr/>
      <dgm:t>
        <a:bodyPr/>
        <a:lstStyle/>
        <a:p>
          <a:endParaRPr lang="zh-CN" altLang="en-US"/>
        </a:p>
      </dgm:t>
    </dgm:pt>
    <dgm:pt modelId="{97D2F85E-02E1-4D79-B8C9-118A2484C0FE}" type="pres">
      <dgm:prSet presAssocID="{26333CD3-BFE4-4CB4-AC27-12FC8CA90685}" presName="childText" presStyleLbl="bgAcc1" presStyleIdx="2" presStyleCnt="5" custScaleX="169189" custScaleY="94461">
        <dgm:presLayoutVars>
          <dgm:bulletEnabled val="true"/>
        </dgm:presLayoutVars>
      </dgm:prSet>
      <dgm:spPr/>
      <dgm:t>
        <a:bodyPr/>
        <a:lstStyle/>
        <a:p>
          <a:endParaRPr lang="zh-CN" altLang="en-US"/>
        </a:p>
      </dgm:t>
    </dgm:pt>
    <dgm:pt modelId="{F29A345A-B605-44DE-8275-16871C02CED7}" type="pres">
      <dgm:prSet presAssocID="{CB333AA6-12BF-4D5F-91D9-6CDA0F3379FE}" presName="Name13" presStyleLbl="parChTrans1D2" presStyleIdx="3" presStyleCnt="5"/>
      <dgm:spPr/>
      <dgm:t>
        <a:bodyPr/>
        <a:lstStyle/>
        <a:p>
          <a:endParaRPr lang="zh-CN" altLang="en-US"/>
        </a:p>
      </dgm:t>
    </dgm:pt>
    <dgm:pt modelId="{A60666F9-91BB-4C1B-A1F0-1E544B21009B}" type="pres">
      <dgm:prSet presAssocID="{5749DC83-0C9A-43EA-8005-DD7E6B3ED63B}" presName="childText" presStyleLbl="bgAcc1" presStyleIdx="3" presStyleCnt="5" custScaleX="169189" custScaleY="94461">
        <dgm:presLayoutVars>
          <dgm:bulletEnabled val="true"/>
        </dgm:presLayoutVars>
      </dgm:prSet>
      <dgm:spPr/>
      <dgm:t>
        <a:bodyPr/>
        <a:lstStyle/>
        <a:p>
          <a:endParaRPr lang="zh-CN" altLang="en-US"/>
        </a:p>
      </dgm:t>
    </dgm:pt>
    <dgm:pt modelId="{AC2B61F0-F8E7-4CE5-A8DE-06B2B16A0E29}" type="pres">
      <dgm:prSet presAssocID="{3FD9EB7E-2572-46FC-A6C8-57A9B60E974A}" presName="Name13" presStyleLbl="parChTrans1D2" presStyleIdx="4" presStyleCnt="5"/>
      <dgm:spPr/>
      <dgm:t>
        <a:bodyPr/>
        <a:lstStyle/>
        <a:p>
          <a:endParaRPr lang="zh-CN" altLang="en-US"/>
        </a:p>
      </dgm:t>
    </dgm:pt>
    <dgm:pt modelId="{147E9038-17E9-4C03-8F26-9A5888C035E7}" type="pres">
      <dgm:prSet presAssocID="{A3C2083A-3425-4E11-A211-AFC59D68B0E6}" presName="childText" presStyleLbl="bgAcc1" presStyleIdx="4" presStyleCnt="5" custScaleX="169189" custScaleY="94461">
        <dgm:presLayoutVars>
          <dgm:bulletEnabled val="true"/>
        </dgm:presLayoutVars>
      </dgm:prSet>
      <dgm:spPr/>
      <dgm:t>
        <a:bodyPr/>
        <a:lstStyle/>
        <a:p>
          <a:endParaRPr lang="zh-CN" altLang="en-US"/>
        </a:p>
      </dgm:t>
    </dgm:pt>
  </dgm:ptLst>
  <dgm:cxnLst>
    <dgm:cxn modelId="{BF3A3A27-972E-47C7-A9C6-36959F4008B5}" type="presOf" srcId="{CB333AA6-12BF-4D5F-91D9-6CDA0F3379FE}" destId="{F29A345A-B605-44DE-8275-16871C02CED7}" srcOrd="0" destOrd="0" presId="urn:microsoft.com/office/officeart/2005/8/layout/hierarchy3"/>
    <dgm:cxn modelId="{0A062DC0-DDE9-42D1-A195-6DF02078D3FF}" srcId="{EDD2CAA8-2D83-4157-88AF-0AD996E81B8D}" destId="{A3C2083A-3425-4E11-A211-AFC59D68B0E6}" srcOrd="4" destOrd="0" parTransId="{3FD9EB7E-2572-46FC-A6C8-57A9B60E974A}" sibTransId="{293C4F66-74FC-4A35-9B0E-D4CFC101EFAD}"/>
    <dgm:cxn modelId="{0E86F49A-879C-4C22-A2C3-567352DF7054}" type="presOf" srcId="{A3C2083A-3425-4E11-A211-AFC59D68B0E6}" destId="{147E9038-17E9-4C03-8F26-9A5888C035E7}" srcOrd="0" destOrd="0" presId="urn:microsoft.com/office/officeart/2005/8/layout/hierarchy3"/>
    <dgm:cxn modelId="{48E98FEE-E85B-4706-8CDF-8FE7E02CBD13}" type="presOf" srcId="{4D3B652A-DC75-4910-B578-F1BFC125F677}" destId="{A17604D4-1071-429F-843C-BC5542F65D2D}" srcOrd="0" destOrd="0" presId="urn:microsoft.com/office/officeart/2005/8/layout/hierarchy3"/>
    <dgm:cxn modelId="{56291B49-9A97-4A04-95CC-C900C2CC6E2B}" type="presOf" srcId="{6BBBADE4-4841-4C49-AF26-A281A8D8567A}" destId="{C7899AEA-7A91-4F6E-8208-3A46F47DEA68}" srcOrd="0" destOrd="0" presId="urn:microsoft.com/office/officeart/2005/8/layout/hierarchy3"/>
    <dgm:cxn modelId="{4D1C6140-3EA5-45D0-9392-010BEE8562F7}" srcId="{62D534CD-45A9-49D9-BF93-7563106F94AE}" destId="{EDD2CAA8-2D83-4157-88AF-0AD996E81B8D}" srcOrd="0" destOrd="0" parTransId="{53EA68C3-22F0-423B-924B-C0E72C4B1235}" sibTransId="{02798B9C-449D-492B-A1FE-075C4CF9D78B}"/>
    <dgm:cxn modelId="{5813FFCD-D698-4E83-A984-CE267C5020A2}" srcId="{EDD2CAA8-2D83-4157-88AF-0AD996E81B8D}" destId="{26333CD3-BFE4-4CB4-AC27-12FC8CA90685}" srcOrd="2" destOrd="0" parTransId="{4D3B652A-DC75-4910-B578-F1BFC125F677}" sibTransId="{C47820DC-11A9-4F05-8D07-3CA2738D18F3}"/>
    <dgm:cxn modelId="{41CAEB98-A914-4DB3-89A8-88FA262A1ED1}" type="presOf" srcId="{26333CD3-BFE4-4CB4-AC27-12FC8CA90685}" destId="{97D2F85E-02E1-4D79-B8C9-118A2484C0FE}" srcOrd="0" destOrd="0" presId="urn:microsoft.com/office/officeart/2005/8/layout/hierarchy3"/>
    <dgm:cxn modelId="{FBCA3473-2ADC-4280-B96A-C2D5B87DBAFD}" type="presOf" srcId="{EDD2CAA8-2D83-4157-88AF-0AD996E81B8D}" destId="{3E32C411-176E-4062-ADD9-D3F2A3E0A29D}" srcOrd="1" destOrd="0" presId="urn:microsoft.com/office/officeart/2005/8/layout/hierarchy3"/>
    <dgm:cxn modelId="{099C0929-44BF-469B-8D6F-57170B7B2D83}" type="presOf" srcId="{EDD2CAA8-2D83-4157-88AF-0AD996E81B8D}" destId="{C17FA0CF-B3DA-4C10-92B1-3F64294745D2}" srcOrd="0" destOrd="0" presId="urn:microsoft.com/office/officeart/2005/8/layout/hierarchy3"/>
    <dgm:cxn modelId="{349D05F4-BABD-404F-B1FB-A0B31C44CA60}" type="presOf" srcId="{375190AE-DB6C-418C-BE03-376E285F96D5}" destId="{98C7F3A5-3E3F-4840-99C7-F6E935CAF814}" srcOrd="0" destOrd="0" presId="urn:microsoft.com/office/officeart/2005/8/layout/hierarchy3"/>
    <dgm:cxn modelId="{E82BA4B7-B626-45E9-9C1D-5CE58947AF80}" type="presOf" srcId="{62D534CD-45A9-49D9-BF93-7563106F94AE}" destId="{023DBDEB-F8E0-43A5-B5D2-3ED8EB2F52E7}" srcOrd="0" destOrd="0" presId="urn:microsoft.com/office/officeart/2005/8/layout/hierarchy3"/>
    <dgm:cxn modelId="{2808A14A-3FC0-4270-B362-FC08535399D9}" type="presOf" srcId="{3EF8E209-773D-4BAC-AE75-A66B4F88922E}" destId="{902CD333-1018-4C35-81C7-980D7777FA13}" srcOrd="0" destOrd="0" presId="urn:microsoft.com/office/officeart/2005/8/layout/hierarchy3"/>
    <dgm:cxn modelId="{F3CDBC13-73EC-412B-9DBD-810851E8DAD5}" type="presOf" srcId="{3FD9EB7E-2572-46FC-A6C8-57A9B60E974A}" destId="{AC2B61F0-F8E7-4CE5-A8DE-06B2B16A0E29}" srcOrd="0" destOrd="0" presId="urn:microsoft.com/office/officeart/2005/8/layout/hierarchy3"/>
    <dgm:cxn modelId="{47C26A72-065A-4885-97A1-AA68CD86B270}" srcId="{EDD2CAA8-2D83-4157-88AF-0AD996E81B8D}" destId="{5749DC83-0C9A-43EA-8005-DD7E6B3ED63B}" srcOrd="3" destOrd="0" parTransId="{CB333AA6-12BF-4D5F-91D9-6CDA0F3379FE}" sibTransId="{FCB1061F-5557-4D94-AC4E-92B8878C1EBD}"/>
    <dgm:cxn modelId="{E6F85EF6-7F2B-4F67-A7E2-2D23FE3FB722}" type="presOf" srcId="{13DDF507-5DC3-4380-860F-B16F842CEC10}" destId="{DC98E5FE-194D-44A1-B59D-94F3EC60DC34}" srcOrd="0" destOrd="0" presId="urn:microsoft.com/office/officeart/2005/8/layout/hierarchy3"/>
    <dgm:cxn modelId="{8841DC8D-501D-410E-9F54-DFDCB0BD4EAA}" srcId="{EDD2CAA8-2D83-4157-88AF-0AD996E81B8D}" destId="{375190AE-DB6C-418C-BE03-376E285F96D5}" srcOrd="1" destOrd="0" parTransId="{6BBBADE4-4841-4C49-AF26-A281A8D8567A}" sibTransId="{2384EC56-5234-464C-9F0D-02B370A2E751}"/>
    <dgm:cxn modelId="{D3458652-7095-4AA0-AC90-C508F9BAEDBE}" srcId="{EDD2CAA8-2D83-4157-88AF-0AD996E81B8D}" destId="{3EF8E209-773D-4BAC-AE75-A66B4F88922E}" srcOrd="0" destOrd="0" parTransId="{13DDF507-5DC3-4380-860F-B16F842CEC10}" sibTransId="{037450B8-E668-4598-9E3B-F89C601B155B}"/>
    <dgm:cxn modelId="{A4F2C2A7-DEA5-4DFD-AE46-C37A3B41BBDF}" type="presOf" srcId="{5749DC83-0C9A-43EA-8005-DD7E6B3ED63B}" destId="{A60666F9-91BB-4C1B-A1F0-1E544B21009B}" srcOrd="0" destOrd="0" presId="urn:microsoft.com/office/officeart/2005/8/layout/hierarchy3"/>
    <dgm:cxn modelId="{CFC2A38D-02BD-4E86-8437-6529B385B12F}" type="presParOf" srcId="{023DBDEB-F8E0-43A5-B5D2-3ED8EB2F52E7}" destId="{DE036535-7E23-4B56-9C81-F0D78DB6A2B4}" srcOrd="0" destOrd="0" presId="urn:microsoft.com/office/officeart/2005/8/layout/hierarchy3"/>
    <dgm:cxn modelId="{8A1310DD-52F3-48B4-8DC2-113118DA59F7}" type="presParOf" srcId="{DE036535-7E23-4B56-9C81-F0D78DB6A2B4}" destId="{0AD42BB6-9486-40A3-9B94-3B54DD826EE6}" srcOrd="0" destOrd="0" presId="urn:microsoft.com/office/officeart/2005/8/layout/hierarchy3"/>
    <dgm:cxn modelId="{17C2EC1A-FB06-4096-81DF-E5E769D45464}" type="presParOf" srcId="{0AD42BB6-9486-40A3-9B94-3B54DD826EE6}" destId="{C17FA0CF-B3DA-4C10-92B1-3F64294745D2}" srcOrd="0" destOrd="0" presId="urn:microsoft.com/office/officeart/2005/8/layout/hierarchy3"/>
    <dgm:cxn modelId="{E3C1299F-AB91-409E-A624-32A3A187AD8E}" type="presParOf" srcId="{0AD42BB6-9486-40A3-9B94-3B54DD826EE6}" destId="{3E32C411-176E-4062-ADD9-D3F2A3E0A29D}" srcOrd="1" destOrd="0" presId="urn:microsoft.com/office/officeart/2005/8/layout/hierarchy3"/>
    <dgm:cxn modelId="{A6E4F632-6B30-4AE6-8405-4243D7AC7A0E}" type="presParOf" srcId="{DE036535-7E23-4B56-9C81-F0D78DB6A2B4}" destId="{38044BFA-9CCB-4790-8FB2-A09D9745A79E}" srcOrd="1" destOrd="0" presId="urn:microsoft.com/office/officeart/2005/8/layout/hierarchy3"/>
    <dgm:cxn modelId="{3268A169-9EC6-4F1B-A339-DB0276AA087D}" type="presParOf" srcId="{38044BFA-9CCB-4790-8FB2-A09D9745A79E}" destId="{DC98E5FE-194D-44A1-B59D-94F3EC60DC34}" srcOrd="0" destOrd="0" presId="urn:microsoft.com/office/officeart/2005/8/layout/hierarchy3"/>
    <dgm:cxn modelId="{84DE9936-3803-4790-95E1-0CCC2B03BAB4}" type="presParOf" srcId="{38044BFA-9CCB-4790-8FB2-A09D9745A79E}" destId="{902CD333-1018-4C35-81C7-980D7777FA13}" srcOrd="1" destOrd="0" presId="urn:microsoft.com/office/officeart/2005/8/layout/hierarchy3"/>
    <dgm:cxn modelId="{4C5AC44E-C34E-4742-96EA-EBB69D9C1DAA}" type="presParOf" srcId="{38044BFA-9CCB-4790-8FB2-A09D9745A79E}" destId="{C7899AEA-7A91-4F6E-8208-3A46F47DEA68}" srcOrd="2" destOrd="0" presId="urn:microsoft.com/office/officeart/2005/8/layout/hierarchy3"/>
    <dgm:cxn modelId="{CFC5FDE8-CAFD-4970-A313-A7BE90607D2B}" type="presParOf" srcId="{38044BFA-9CCB-4790-8FB2-A09D9745A79E}" destId="{98C7F3A5-3E3F-4840-99C7-F6E935CAF814}" srcOrd="3" destOrd="0" presId="urn:microsoft.com/office/officeart/2005/8/layout/hierarchy3"/>
    <dgm:cxn modelId="{F83E87DF-A8F6-48C8-BDD9-078A9042552E}" type="presParOf" srcId="{38044BFA-9CCB-4790-8FB2-A09D9745A79E}" destId="{A17604D4-1071-429F-843C-BC5542F65D2D}" srcOrd="4" destOrd="0" presId="urn:microsoft.com/office/officeart/2005/8/layout/hierarchy3"/>
    <dgm:cxn modelId="{0FA7D67B-BFCD-4489-8047-F49F65E5CDDA}" type="presParOf" srcId="{38044BFA-9CCB-4790-8FB2-A09D9745A79E}" destId="{97D2F85E-02E1-4D79-B8C9-118A2484C0FE}" srcOrd="5" destOrd="0" presId="urn:microsoft.com/office/officeart/2005/8/layout/hierarchy3"/>
    <dgm:cxn modelId="{D7F70228-2549-44B0-ABD3-726128A1C9E7}" type="presParOf" srcId="{38044BFA-9CCB-4790-8FB2-A09D9745A79E}" destId="{F29A345A-B605-44DE-8275-16871C02CED7}" srcOrd="6" destOrd="0" presId="urn:microsoft.com/office/officeart/2005/8/layout/hierarchy3"/>
    <dgm:cxn modelId="{DF4E32B0-E36A-48FD-9F03-CB1C387A37C6}" type="presParOf" srcId="{38044BFA-9CCB-4790-8FB2-A09D9745A79E}" destId="{A60666F9-91BB-4C1B-A1F0-1E544B21009B}" srcOrd="7" destOrd="0" presId="urn:microsoft.com/office/officeart/2005/8/layout/hierarchy3"/>
    <dgm:cxn modelId="{4E77F283-6479-4109-940B-6B0AFE41833A}" type="presParOf" srcId="{38044BFA-9CCB-4790-8FB2-A09D9745A79E}" destId="{AC2B61F0-F8E7-4CE5-A8DE-06B2B16A0E29}" srcOrd="8" destOrd="0" presId="urn:microsoft.com/office/officeart/2005/8/layout/hierarchy3"/>
    <dgm:cxn modelId="{2A8813C2-C309-45E5-A680-9E798E3AF9FB}" type="presParOf" srcId="{38044BFA-9CCB-4790-8FB2-A09D9745A79E}" destId="{147E9038-17E9-4C03-8F26-9A5888C035E7}" srcOrd="9" destOrd="0" presId="urn:microsoft.com/office/officeart/2005/8/layout/hierarchy3"/>
  </dgm:cxnLst>
  <dgm:bg>
    <a:noFill/>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2D534CD-45A9-49D9-BF93-7563106F94AE}" type="doc">
      <dgm:prSet loTypeId="urn:microsoft.com/office/officeart/2005/8/layout/hierarchy3" loCatId="relationship" qsTypeId="urn:microsoft.com/office/officeart/2005/8/quickstyle/simple1" qsCatId="simple" csTypeId="urn:microsoft.com/office/officeart/2005/8/colors/accent1_2" csCatId="accent1" phldr="true"/>
      <dgm:spPr/>
      <dgm:t>
        <a:bodyPr/>
        <a:lstStyle/>
        <a:p>
          <a:endParaRPr lang="zh-CN" altLang="en-US"/>
        </a:p>
      </dgm:t>
    </dgm:pt>
    <dgm:pt modelId="{F42F510A-79EF-48F7-962F-2FB400045DDA}">
      <dgm:prSet phldrT="[文本]" custT="true"/>
      <dgm:spPr>
        <a:solidFill>
          <a:schemeClr val="accent3">
            <a:lumMod val="50000"/>
          </a:schemeClr>
        </a:solidFill>
        <a:scene3d>
          <a:camera prst="orthographicFront"/>
          <a:lightRig rig="threePt" dir="t"/>
        </a:scene3d>
        <a:sp3d>
          <a:bevelB/>
        </a:sp3d>
      </dgm:spPr>
      <dgm:t>
        <a:bodyPr/>
        <a:lstStyle/>
        <a:p>
          <a:r>
            <a:rPr lang="zh-CN" altLang="en-US" sz="2000" dirty="0" smtClean="0"/>
            <a:t>引下线</a:t>
          </a:r>
          <a:endParaRPr lang="zh-CN" altLang="en-US" sz="2000" dirty="0"/>
        </a:p>
      </dgm:t>
    </dgm:pt>
    <dgm:pt modelId="{341BC282-116A-4DB5-8EC7-DD030344D281}" cxnId="{70006677-1A35-46DE-9BE1-A84F5BC8027A}" type="parTrans">
      <dgm:prSet/>
      <dgm:spPr/>
      <dgm:t>
        <a:bodyPr/>
        <a:lstStyle/>
        <a:p>
          <a:endParaRPr lang="zh-CN" altLang="en-US"/>
        </a:p>
      </dgm:t>
    </dgm:pt>
    <dgm:pt modelId="{44F85FA1-1503-49CE-BC39-F12A6B2534C6}" cxnId="{70006677-1A35-46DE-9BE1-A84F5BC8027A}" type="sibTrans">
      <dgm:prSet/>
      <dgm:spPr/>
      <dgm:t>
        <a:bodyPr/>
        <a:lstStyle/>
        <a:p>
          <a:endParaRPr lang="zh-CN" altLang="en-US"/>
        </a:p>
      </dgm:t>
    </dgm:pt>
    <dgm:pt modelId="{80480DC2-0107-4F43-A96A-618E3B2A79FF}">
      <dgm:prSet phldrT="[文本]" custT="true"/>
      <dgm:spPr>
        <a:solidFill>
          <a:schemeClr val="accent3">
            <a:lumMod val="40000"/>
            <a:lumOff val="60000"/>
            <a:alpha val="90000"/>
          </a:schemeClr>
        </a:solidFill>
      </dgm:spPr>
      <dgm:t>
        <a:bodyPr/>
        <a:lstStyle/>
        <a:p>
          <a:pPr>
            <a:lnSpc>
              <a:spcPct val="50000"/>
            </a:lnSpc>
          </a:pPr>
          <a:r>
            <a:rPr lang="zh-CN" altLang="en-US" sz="1400" b="1" dirty="0" smtClean="0">
              <a:solidFill>
                <a:srgbClr val="C00000"/>
              </a:solidFill>
            </a:rPr>
            <a:t>预制柱内</a:t>
          </a:r>
          <a:endParaRPr lang="en-US" altLang="zh-CN" sz="1400" b="1" dirty="0" smtClean="0">
            <a:solidFill>
              <a:srgbClr val="C00000"/>
            </a:solidFill>
          </a:endParaRPr>
        </a:p>
        <a:p>
          <a:pPr>
            <a:lnSpc>
              <a:spcPct val="50000"/>
            </a:lnSpc>
          </a:pPr>
          <a:r>
            <a:rPr lang="zh-CN" altLang="en-US" sz="1400" b="1" dirty="0" smtClean="0">
              <a:solidFill>
                <a:srgbClr val="C00000"/>
              </a:solidFill>
            </a:rPr>
            <a:t>专用引下线</a:t>
          </a:r>
          <a:endParaRPr lang="zh-CN" altLang="en-US" sz="1400" b="1" dirty="0">
            <a:solidFill>
              <a:srgbClr val="C00000"/>
            </a:solidFill>
          </a:endParaRPr>
        </a:p>
      </dgm:t>
    </dgm:pt>
    <dgm:pt modelId="{FE2742A5-DD80-4813-A38E-3371460CBA55}" cxnId="{4DAD3DEF-38E7-49EC-9277-272FF8B1090A}" type="parTrans">
      <dgm:prSet/>
      <dgm:spPr/>
      <dgm:t>
        <a:bodyPr/>
        <a:lstStyle/>
        <a:p>
          <a:endParaRPr lang="zh-CN" altLang="en-US"/>
        </a:p>
      </dgm:t>
    </dgm:pt>
    <dgm:pt modelId="{2D14F012-372D-4A55-8452-8E5851EC7EAB}" cxnId="{4DAD3DEF-38E7-49EC-9277-272FF8B1090A}" type="sibTrans">
      <dgm:prSet/>
      <dgm:spPr/>
      <dgm:t>
        <a:bodyPr/>
        <a:lstStyle/>
        <a:p>
          <a:endParaRPr lang="zh-CN" altLang="en-US"/>
        </a:p>
      </dgm:t>
    </dgm:pt>
    <dgm:pt modelId="{FB4F2A46-695A-4D59-BEA2-6FBA692C1721}">
      <dgm:prSet phldrT="[文本]" custT="true"/>
      <dgm:spPr>
        <a:solidFill>
          <a:schemeClr val="accent3">
            <a:lumMod val="40000"/>
            <a:lumOff val="60000"/>
            <a:alpha val="90000"/>
          </a:schemeClr>
        </a:solidFill>
      </dgm:spPr>
      <dgm:t>
        <a:bodyPr/>
        <a:lstStyle/>
        <a:p>
          <a:pPr>
            <a:lnSpc>
              <a:spcPct val="100000"/>
            </a:lnSpc>
          </a:pPr>
          <a:r>
            <a:rPr lang="zh-CN" altLang="en-US" sz="1400" b="1" dirty="0" smtClean="0"/>
            <a:t>现浇剪力墙、现浇柱内专用引下线</a:t>
          </a:r>
          <a:endParaRPr lang="zh-CN" altLang="en-US" sz="1400" b="1" dirty="0"/>
        </a:p>
      </dgm:t>
    </dgm:pt>
    <dgm:pt modelId="{DD73B8FF-3B6C-4126-83A6-C8CDF7DDC8A5}" cxnId="{C0564716-8CE6-4B8A-BC09-68AB0072B535}" type="parTrans">
      <dgm:prSet/>
      <dgm:spPr/>
      <dgm:t>
        <a:bodyPr/>
        <a:lstStyle/>
        <a:p>
          <a:endParaRPr lang="zh-CN" altLang="en-US"/>
        </a:p>
      </dgm:t>
    </dgm:pt>
    <dgm:pt modelId="{0BBEBBE1-A5C3-47E5-9EE7-2EA2E640928B}" cxnId="{C0564716-8CE6-4B8A-BC09-68AB0072B535}" type="sibTrans">
      <dgm:prSet/>
      <dgm:spPr/>
      <dgm:t>
        <a:bodyPr/>
        <a:lstStyle/>
        <a:p>
          <a:endParaRPr lang="zh-CN" altLang="en-US"/>
        </a:p>
      </dgm:t>
    </dgm:pt>
    <dgm:pt modelId="{6DA0552B-2777-4DB2-A0FC-C33120AB7732}">
      <dgm:prSet phldrT="[文本]" custT="true"/>
      <dgm:spPr>
        <a:solidFill>
          <a:schemeClr val="accent3">
            <a:lumMod val="40000"/>
            <a:lumOff val="60000"/>
            <a:alpha val="90000"/>
          </a:schemeClr>
        </a:solidFill>
      </dgm:spPr>
      <dgm:t>
        <a:bodyPr/>
        <a:lstStyle/>
        <a:p>
          <a:pPr>
            <a:lnSpc>
              <a:spcPct val="50000"/>
            </a:lnSpc>
          </a:pPr>
          <a:r>
            <a:rPr lang="zh-CN" altLang="en-US" sz="1400" b="1" dirty="0" smtClean="0"/>
            <a:t>钢柱</a:t>
          </a:r>
          <a:endParaRPr lang="zh-CN" altLang="en-US" sz="1400" b="1" dirty="0"/>
        </a:p>
      </dgm:t>
    </dgm:pt>
    <dgm:pt modelId="{3CF5BA94-B26D-49AA-B210-0F8C90D2C580}" cxnId="{F5BE4CD9-A890-4912-BEE9-66B330895431}" type="parTrans">
      <dgm:prSet/>
      <dgm:spPr/>
      <dgm:t>
        <a:bodyPr/>
        <a:lstStyle/>
        <a:p>
          <a:endParaRPr lang="zh-CN" altLang="en-US"/>
        </a:p>
      </dgm:t>
    </dgm:pt>
    <dgm:pt modelId="{EBFCD7D0-2B4A-4C39-A0A9-62CCA8C03F82}" cxnId="{F5BE4CD9-A890-4912-BEE9-66B330895431}" type="sibTrans">
      <dgm:prSet/>
      <dgm:spPr/>
      <dgm:t>
        <a:bodyPr/>
        <a:lstStyle/>
        <a:p>
          <a:endParaRPr lang="zh-CN" altLang="en-US"/>
        </a:p>
      </dgm:t>
    </dgm:pt>
    <dgm:pt modelId="{023DBDEB-F8E0-43A5-B5D2-3ED8EB2F52E7}" type="pres">
      <dgm:prSet presAssocID="{62D534CD-45A9-49D9-BF93-7563106F94AE}" presName="diagram" presStyleCnt="0">
        <dgm:presLayoutVars>
          <dgm:chPref val="1"/>
          <dgm:dir/>
          <dgm:animOne val="branch"/>
          <dgm:animLvl val="lvl"/>
          <dgm:resizeHandles/>
        </dgm:presLayoutVars>
      </dgm:prSet>
      <dgm:spPr/>
      <dgm:t>
        <a:bodyPr/>
        <a:lstStyle/>
        <a:p>
          <a:endParaRPr lang="zh-CN" altLang="en-US"/>
        </a:p>
      </dgm:t>
    </dgm:pt>
    <dgm:pt modelId="{9FF22149-8A75-4336-8CAE-122C91F49BD4}" type="pres">
      <dgm:prSet presAssocID="{F42F510A-79EF-48F7-962F-2FB400045DDA}" presName="root" presStyleCnt="0"/>
      <dgm:spPr/>
    </dgm:pt>
    <dgm:pt modelId="{DB8F4C12-1B7F-42EC-9F9C-0ED1FC34E59D}" type="pres">
      <dgm:prSet presAssocID="{F42F510A-79EF-48F7-962F-2FB400045DDA}" presName="rootComposite" presStyleCnt="0"/>
      <dgm:spPr/>
    </dgm:pt>
    <dgm:pt modelId="{274AFE57-D91D-4F67-9D34-C246C3134E01}" type="pres">
      <dgm:prSet presAssocID="{F42F510A-79EF-48F7-962F-2FB400045DDA}" presName="rootText" presStyleLbl="node1" presStyleIdx="0" presStyleCnt="1" custScaleX="138289" custScaleY="93704"/>
      <dgm:spPr/>
      <dgm:t>
        <a:bodyPr/>
        <a:lstStyle/>
        <a:p>
          <a:endParaRPr lang="zh-CN" altLang="en-US"/>
        </a:p>
      </dgm:t>
    </dgm:pt>
    <dgm:pt modelId="{052C63FC-6583-4F4E-BB0D-72BB5DF37E51}" type="pres">
      <dgm:prSet presAssocID="{F42F510A-79EF-48F7-962F-2FB400045DDA}" presName="rootConnector" presStyleLbl="node1" presStyleIdx="0" presStyleCnt="1"/>
      <dgm:spPr/>
      <dgm:t>
        <a:bodyPr/>
        <a:lstStyle/>
        <a:p>
          <a:endParaRPr lang="zh-CN" altLang="en-US"/>
        </a:p>
      </dgm:t>
    </dgm:pt>
    <dgm:pt modelId="{874624B9-B25E-4E3B-8CF3-4C49F7249E61}" type="pres">
      <dgm:prSet presAssocID="{F42F510A-79EF-48F7-962F-2FB400045DDA}" presName="childShape" presStyleCnt="0"/>
      <dgm:spPr/>
    </dgm:pt>
    <dgm:pt modelId="{6E40C3B3-71FB-41C2-A3A9-FCBE03D316E9}" type="pres">
      <dgm:prSet presAssocID="{FE2742A5-DD80-4813-A38E-3371460CBA55}" presName="Name13" presStyleLbl="parChTrans1D2" presStyleIdx="0" presStyleCnt="3"/>
      <dgm:spPr/>
      <dgm:t>
        <a:bodyPr/>
        <a:lstStyle/>
        <a:p>
          <a:endParaRPr lang="zh-CN" altLang="en-US"/>
        </a:p>
      </dgm:t>
    </dgm:pt>
    <dgm:pt modelId="{2C158121-138E-40EB-A04C-987757E20E9F}" type="pres">
      <dgm:prSet presAssocID="{80480DC2-0107-4F43-A96A-618E3B2A79FF}" presName="childText" presStyleLbl="bgAcc1" presStyleIdx="0" presStyleCnt="3" custScaleX="152270" custScaleY="108281">
        <dgm:presLayoutVars>
          <dgm:bulletEnabled val="true"/>
        </dgm:presLayoutVars>
      </dgm:prSet>
      <dgm:spPr/>
      <dgm:t>
        <a:bodyPr/>
        <a:lstStyle/>
        <a:p>
          <a:endParaRPr lang="zh-CN" altLang="en-US"/>
        </a:p>
      </dgm:t>
    </dgm:pt>
    <dgm:pt modelId="{1ACE5DE4-83AA-431C-98D5-C886A05AE41C}" type="pres">
      <dgm:prSet presAssocID="{DD73B8FF-3B6C-4126-83A6-C8CDF7DDC8A5}" presName="Name13" presStyleLbl="parChTrans1D2" presStyleIdx="1" presStyleCnt="3"/>
      <dgm:spPr/>
      <dgm:t>
        <a:bodyPr/>
        <a:lstStyle/>
        <a:p>
          <a:endParaRPr lang="zh-CN" altLang="en-US"/>
        </a:p>
      </dgm:t>
    </dgm:pt>
    <dgm:pt modelId="{5EA8BC98-F7D1-4B48-8DCB-AAD674F816C9}" type="pres">
      <dgm:prSet presAssocID="{FB4F2A46-695A-4D59-BEA2-6FBA692C1721}" presName="childText" presStyleLbl="bgAcc1" presStyleIdx="1" presStyleCnt="3" custScaleX="158921" custScaleY="127767">
        <dgm:presLayoutVars>
          <dgm:bulletEnabled val="true"/>
        </dgm:presLayoutVars>
      </dgm:prSet>
      <dgm:spPr/>
      <dgm:t>
        <a:bodyPr/>
        <a:lstStyle/>
        <a:p>
          <a:endParaRPr lang="zh-CN" altLang="en-US"/>
        </a:p>
      </dgm:t>
    </dgm:pt>
    <dgm:pt modelId="{02EFC5A3-D872-408D-99F5-069471E38A8B}" type="pres">
      <dgm:prSet presAssocID="{3CF5BA94-B26D-49AA-B210-0F8C90D2C580}" presName="Name13" presStyleLbl="parChTrans1D2" presStyleIdx="2" presStyleCnt="3"/>
      <dgm:spPr/>
      <dgm:t>
        <a:bodyPr/>
        <a:lstStyle/>
        <a:p>
          <a:endParaRPr lang="zh-CN" altLang="en-US"/>
        </a:p>
      </dgm:t>
    </dgm:pt>
    <dgm:pt modelId="{C4D0A396-D99E-4627-B98F-63156ACA1602}" type="pres">
      <dgm:prSet presAssocID="{6DA0552B-2777-4DB2-A0FC-C33120AB7732}" presName="childText" presStyleLbl="bgAcc1" presStyleIdx="2" presStyleCnt="3">
        <dgm:presLayoutVars>
          <dgm:bulletEnabled val="true"/>
        </dgm:presLayoutVars>
      </dgm:prSet>
      <dgm:spPr/>
      <dgm:t>
        <a:bodyPr/>
        <a:lstStyle/>
        <a:p>
          <a:endParaRPr lang="zh-CN" altLang="en-US"/>
        </a:p>
      </dgm:t>
    </dgm:pt>
  </dgm:ptLst>
  <dgm:cxnLst>
    <dgm:cxn modelId="{28B1A19B-B479-422F-BE8B-CA1230E88F88}" type="presOf" srcId="{F42F510A-79EF-48F7-962F-2FB400045DDA}" destId="{274AFE57-D91D-4F67-9D34-C246C3134E01}" srcOrd="0" destOrd="0" presId="urn:microsoft.com/office/officeart/2005/8/layout/hierarchy3"/>
    <dgm:cxn modelId="{4E66E627-D4B0-4F70-AF3D-ED50E84023E2}" type="presOf" srcId="{FB4F2A46-695A-4D59-BEA2-6FBA692C1721}" destId="{5EA8BC98-F7D1-4B48-8DCB-AAD674F816C9}" srcOrd="0" destOrd="0" presId="urn:microsoft.com/office/officeart/2005/8/layout/hierarchy3"/>
    <dgm:cxn modelId="{70006677-1A35-46DE-9BE1-A84F5BC8027A}" srcId="{62D534CD-45A9-49D9-BF93-7563106F94AE}" destId="{F42F510A-79EF-48F7-962F-2FB400045DDA}" srcOrd="0" destOrd="0" parTransId="{341BC282-116A-4DB5-8EC7-DD030344D281}" sibTransId="{44F85FA1-1503-49CE-BC39-F12A6B2534C6}"/>
    <dgm:cxn modelId="{81E8CA2E-918E-4C4B-B98C-36DFE277FF2A}" type="presOf" srcId="{F42F510A-79EF-48F7-962F-2FB400045DDA}" destId="{052C63FC-6583-4F4E-BB0D-72BB5DF37E51}" srcOrd="1" destOrd="0" presId="urn:microsoft.com/office/officeart/2005/8/layout/hierarchy3"/>
    <dgm:cxn modelId="{2E15D24B-F761-4ACF-ACA0-F71B897C4C9A}" type="presOf" srcId="{6DA0552B-2777-4DB2-A0FC-C33120AB7732}" destId="{C4D0A396-D99E-4627-B98F-63156ACA1602}" srcOrd="0" destOrd="0" presId="urn:microsoft.com/office/officeart/2005/8/layout/hierarchy3"/>
    <dgm:cxn modelId="{28E0D62C-6C2F-483E-9D91-AEC94ABDF066}" type="presOf" srcId="{62D534CD-45A9-49D9-BF93-7563106F94AE}" destId="{023DBDEB-F8E0-43A5-B5D2-3ED8EB2F52E7}" srcOrd="0" destOrd="0" presId="urn:microsoft.com/office/officeart/2005/8/layout/hierarchy3"/>
    <dgm:cxn modelId="{C0564716-8CE6-4B8A-BC09-68AB0072B535}" srcId="{F42F510A-79EF-48F7-962F-2FB400045DDA}" destId="{FB4F2A46-695A-4D59-BEA2-6FBA692C1721}" srcOrd="1" destOrd="0" parTransId="{DD73B8FF-3B6C-4126-83A6-C8CDF7DDC8A5}" sibTransId="{0BBEBBE1-A5C3-47E5-9EE7-2EA2E640928B}"/>
    <dgm:cxn modelId="{4DAD3DEF-38E7-49EC-9277-272FF8B1090A}" srcId="{F42F510A-79EF-48F7-962F-2FB400045DDA}" destId="{80480DC2-0107-4F43-A96A-618E3B2A79FF}" srcOrd="0" destOrd="0" parTransId="{FE2742A5-DD80-4813-A38E-3371460CBA55}" sibTransId="{2D14F012-372D-4A55-8452-8E5851EC7EAB}"/>
    <dgm:cxn modelId="{F5BE4CD9-A890-4912-BEE9-66B330895431}" srcId="{F42F510A-79EF-48F7-962F-2FB400045DDA}" destId="{6DA0552B-2777-4DB2-A0FC-C33120AB7732}" srcOrd="2" destOrd="0" parTransId="{3CF5BA94-B26D-49AA-B210-0F8C90D2C580}" sibTransId="{EBFCD7D0-2B4A-4C39-A0A9-62CCA8C03F82}"/>
    <dgm:cxn modelId="{40A5428B-CCBB-49D9-9514-DE1B9989C6CF}" type="presOf" srcId="{DD73B8FF-3B6C-4126-83A6-C8CDF7DDC8A5}" destId="{1ACE5DE4-83AA-431C-98D5-C886A05AE41C}" srcOrd="0" destOrd="0" presId="urn:microsoft.com/office/officeart/2005/8/layout/hierarchy3"/>
    <dgm:cxn modelId="{D0B9D0D3-FA63-4681-9DB8-3BD93B7A3974}" type="presOf" srcId="{3CF5BA94-B26D-49AA-B210-0F8C90D2C580}" destId="{02EFC5A3-D872-408D-99F5-069471E38A8B}" srcOrd="0" destOrd="0" presId="urn:microsoft.com/office/officeart/2005/8/layout/hierarchy3"/>
    <dgm:cxn modelId="{7AEBA25E-2645-458A-91F0-09D599E24547}" type="presOf" srcId="{FE2742A5-DD80-4813-A38E-3371460CBA55}" destId="{6E40C3B3-71FB-41C2-A3A9-FCBE03D316E9}" srcOrd="0" destOrd="0" presId="urn:microsoft.com/office/officeart/2005/8/layout/hierarchy3"/>
    <dgm:cxn modelId="{1905206B-547C-4025-B9E5-9962D4EA6B4F}" type="presOf" srcId="{80480DC2-0107-4F43-A96A-618E3B2A79FF}" destId="{2C158121-138E-40EB-A04C-987757E20E9F}" srcOrd="0" destOrd="0" presId="urn:microsoft.com/office/officeart/2005/8/layout/hierarchy3"/>
    <dgm:cxn modelId="{8E5DF709-47F6-4880-832E-3EA7F168ADB8}" type="presParOf" srcId="{023DBDEB-F8E0-43A5-B5D2-3ED8EB2F52E7}" destId="{9FF22149-8A75-4336-8CAE-122C91F49BD4}" srcOrd="0" destOrd="0" presId="urn:microsoft.com/office/officeart/2005/8/layout/hierarchy3"/>
    <dgm:cxn modelId="{9AAC05BC-C570-4E9C-AC08-B726C5B64A6F}" type="presParOf" srcId="{9FF22149-8A75-4336-8CAE-122C91F49BD4}" destId="{DB8F4C12-1B7F-42EC-9F9C-0ED1FC34E59D}" srcOrd="0" destOrd="0" presId="urn:microsoft.com/office/officeart/2005/8/layout/hierarchy3"/>
    <dgm:cxn modelId="{78350890-3CE1-467E-A1BC-E25DB3C580AD}" type="presParOf" srcId="{DB8F4C12-1B7F-42EC-9F9C-0ED1FC34E59D}" destId="{274AFE57-D91D-4F67-9D34-C246C3134E01}" srcOrd="0" destOrd="0" presId="urn:microsoft.com/office/officeart/2005/8/layout/hierarchy3"/>
    <dgm:cxn modelId="{2291C191-7562-4FC9-A699-8B4D4E1BF1E4}" type="presParOf" srcId="{DB8F4C12-1B7F-42EC-9F9C-0ED1FC34E59D}" destId="{052C63FC-6583-4F4E-BB0D-72BB5DF37E51}" srcOrd="1" destOrd="0" presId="urn:microsoft.com/office/officeart/2005/8/layout/hierarchy3"/>
    <dgm:cxn modelId="{D812BA0B-CF36-4B3B-8A8D-DFF4E7AB5AF0}" type="presParOf" srcId="{9FF22149-8A75-4336-8CAE-122C91F49BD4}" destId="{874624B9-B25E-4E3B-8CF3-4C49F7249E61}" srcOrd="1" destOrd="0" presId="urn:microsoft.com/office/officeart/2005/8/layout/hierarchy3"/>
    <dgm:cxn modelId="{1BDBE611-D7A0-43EB-AD24-1D81A0AFBDC9}" type="presParOf" srcId="{874624B9-B25E-4E3B-8CF3-4C49F7249E61}" destId="{6E40C3B3-71FB-41C2-A3A9-FCBE03D316E9}" srcOrd="0" destOrd="0" presId="urn:microsoft.com/office/officeart/2005/8/layout/hierarchy3"/>
    <dgm:cxn modelId="{968BBD1C-6CFA-4163-AF75-7DA3B02D9B8E}" type="presParOf" srcId="{874624B9-B25E-4E3B-8CF3-4C49F7249E61}" destId="{2C158121-138E-40EB-A04C-987757E20E9F}" srcOrd="1" destOrd="0" presId="urn:microsoft.com/office/officeart/2005/8/layout/hierarchy3"/>
    <dgm:cxn modelId="{5B8ABAF5-AFFA-4A21-B1A3-FF83B52F3381}" type="presParOf" srcId="{874624B9-B25E-4E3B-8CF3-4C49F7249E61}" destId="{1ACE5DE4-83AA-431C-98D5-C886A05AE41C}" srcOrd="2" destOrd="0" presId="urn:microsoft.com/office/officeart/2005/8/layout/hierarchy3"/>
    <dgm:cxn modelId="{2781ACC6-D2A9-4876-A72A-283F40AC002B}" type="presParOf" srcId="{874624B9-B25E-4E3B-8CF3-4C49F7249E61}" destId="{5EA8BC98-F7D1-4B48-8DCB-AAD674F816C9}" srcOrd="3" destOrd="0" presId="urn:microsoft.com/office/officeart/2005/8/layout/hierarchy3"/>
    <dgm:cxn modelId="{B31F6CA9-2B1B-439A-A845-7F8ACC37EDD8}" type="presParOf" srcId="{874624B9-B25E-4E3B-8CF3-4C49F7249E61}" destId="{02EFC5A3-D872-408D-99F5-069471E38A8B}" srcOrd="4" destOrd="0" presId="urn:microsoft.com/office/officeart/2005/8/layout/hierarchy3"/>
    <dgm:cxn modelId="{BF291865-1ECA-4ED7-A7A5-CDA670D5C371}" type="presParOf" srcId="{874624B9-B25E-4E3B-8CF3-4C49F7249E61}" destId="{C4D0A396-D99E-4627-B98F-63156ACA1602}" srcOrd="5" destOrd="0" presId="urn:microsoft.com/office/officeart/2005/8/layout/hierarchy3"/>
  </dgm:cxnLst>
  <dgm:bg>
    <a:noFill/>
  </dgm:bg>
  <dgm:whole/>
  <dgm:extLst>
    <a:ext uri="http://schemas.microsoft.com/office/drawing/2008/diagram">
      <dsp:dataModelExt xmlns:dsp="http://schemas.microsoft.com/office/drawing/2008/diagram" relId="rId15"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2D534CD-45A9-49D9-BF93-7563106F94AE}" type="doc">
      <dgm:prSet loTypeId="urn:microsoft.com/office/officeart/2005/8/layout/hierarchy3" loCatId="relationship" qsTypeId="urn:microsoft.com/office/officeart/2005/8/quickstyle/simple1" qsCatId="simple" csTypeId="urn:microsoft.com/office/officeart/2005/8/colors/accent1_2" csCatId="accent1" phldr="true"/>
      <dgm:spPr/>
      <dgm:t>
        <a:bodyPr/>
        <a:lstStyle/>
        <a:p>
          <a:endParaRPr lang="zh-CN" altLang="en-US"/>
        </a:p>
      </dgm:t>
    </dgm:pt>
    <dgm:pt modelId="{AD164B62-CD82-4048-9CCA-3A2FB1F8F1D9}">
      <dgm:prSet phldrT="[文本]" custT="true"/>
      <dgm:spPr>
        <a:solidFill>
          <a:schemeClr val="accent1">
            <a:lumMod val="50000"/>
          </a:schemeClr>
        </a:solidFill>
        <a:scene3d>
          <a:camera prst="orthographicFront"/>
          <a:lightRig rig="threePt" dir="t"/>
        </a:scene3d>
        <a:sp3d>
          <a:bevelB/>
        </a:sp3d>
      </dgm:spPr>
      <dgm:t>
        <a:bodyPr/>
        <a:lstStyle/>
        <a:p>
          <a:r>
            <a:rPr lang="zh-CN" altLang="en-US" sz="2000" dirty="0" smtClean="0">
              <a:solidFill>
                <a:schemeClr val="bg2"/>
              </a:solidFill>
            </a:rPr>
            <a:t>防雷等电位连接</a:t>
          </a:r>
          <a:endParaRPr lang="zh-CN" altLang="en-US" sz="2000" dirty="0">
            <a:solidFill>
              <a:schemeClr val="bg2"/>
            </a:solidFill>
          </a:endParaRPr>
        </a:p>
      </dgm:t>
    </dgm:pt>
    <dgm:pt modelId="{8E312A81-D5BF-4299-9C88-A6D0BA36560B}" cxnId="{BA5814AF-BA2A-41D7-BB03-7F2C9B3256C2}" type="parTrans">
      <dgm:prSet/>
      <dgm:spPr/>
      <dgm:t>
        <a:bodyPr/>
        <a:lstStyle/>
        <a:p>
          <a:endParaRPr lang="zh-CN" altLang="en-US"/>
        </a:p>
      </dgm:t>
    </dgm:pt>
    <dgm:pt modelId="{EECE9F5F-A5B9-4495-8CF6-26DF8D2E8846}" cxnId="{BA5814AF-BA2A-41D7-BB03-7F2C9B3256C2}" type="sibTrans">
      <dgm:prSet/>
      <dgm:spPr/>
      <dgm:t>
        <a:bodyPr/>
        <a:lstStyle/>
        <a:p>
          <a:endParaRPr lang="zh-CN" altLang="en-US"/>
        </a:p>
      </dgm:t>
    </dgm:pt>
    <dgm:pt modelId="{1A64B585-D3A1-410D-A1AF-95B6D7C04AC0}">
      <dgm:prSet phldrT="[文本]" custT="true"/>
      <dgm:spPr>
        <a:solidFill>
          <a:schemeClr val="accent1">
            <a:lumMod val="40000"/>
            <a:lumOff val="60000"/>
          </a:schemeClr>
        </a:solidFill>
        <a:scene3d>
          <a:camera prst="orthographicFront"/>
          <a:lightRig rig="threePt" dir="t"/>
        </a:scene3d>
        <a:sp3d>
          <a:bevelB/>
        </a:sp3d>
      </dgm:spPr>
      <dgm:t>
        <a:bodyPr/>
        <a:lstStyle/>
        <a:p>
          <a:r>
            <a:rPr lang="zh-CN" altLang="en-US" sz="1400" b="1" dirty="0" smtClean="0"/>
            <a:t>预制梁</a:t>
          </a:r>
          <a:endParaRPr lang="zh-CN" altLang="en-US" sz="1400" b="1" dirty="0"/>
        </a:p>
      </dgm:t>
    </dgm:pt>
    <dgm:pt modelId="{E475C1CE-5DFB-4EAF-8455-52E78C61C0BB}" cxnId="{F536380D-A747-47E4-969F-7554635924A9}" type="parTrans">
      <dgm:prSet/>
      <dgm:spPr/>
      <dgm:t>
        <a:bodyPr/>
        <a:lstStyle/>
        <a:p>
          <a:endParaRPr lang="zh-CN" altLang="en-US"/>
        </a:p>
      </dgm:t>
    </dgm:pt>
    <dgm:pt modelId="{195EE0E2-6AF7-49DD-ADF0-B15BAD87AC0E}" cxnId="{F536380D-A747-47E4-969F-7554635924A9}" type="sibTrans">
      <dgm:prSet/>
      <dgm:spPr/>
      <dgm:t>
        <a:bodyPr/>
        <a:lstStyle/>
        <a:p>
          <a:endParaRPr lang="zh-CN" altLang="en-US"/>
        </a:p>
      </dgm:t>
    </dgm:pt>
    <dgm:pt modelId="{3E71E745-EF84-41CB-9DE6-02D2BCAAF16B}">
      <dgm:prSet phldrT="[文本]" custT="true"/>
      <dgm:spPr>
        <a:solidFill>
          <a:schemeClr val="accent1">
            <a:lumMod val="40000"/>
            <a:lumOff val="60000"/>
          </a:schemeClr>
        </a:solidFill>
        <a:scene3d>
          <a:camera prst="orthographicFront"/>
          <a:lightRig rig="threePt" dir="t"/>
        </a:scene3d>
        <a:sp3d>
          <a:bevelB/>
        </a:sp3d>
      </dgm:spPr>
      <dgm:t>
        <a:bodyPr/>
        <a:lstStyle/>
        <a:p>
          <a:r>
            <a:rPr lang="zh-CN" altLang="en-US" sz="1400" b="1" dirty="0" smtClean="0"/>
            <a:t>预制阳台</a:t>
          </a:r>
          <a:endParaRPr lang="zh-CN" altLang="en-US" sz="1400" dirty="0"/>
        </a:p>
      </dgm:t>
    </dgm:pt>
    <dgm:pt modelId="{2286C6F1-8CBA-4CF3-9CE7-B36A2399FA19}" cxnId="{F759DE41-8147-4F1F-8A68-2FC70F2C5F95}" type="parTrans">
      <dgm:prSet/>
      <dgm:spPr/>
      <dgm:t>
        <a:bodyPr/>
        <a:lstStyle/>
        <a:p>
          <a:endParaRPr lang="zh-CN" altLang="en-US"/>
        </a:p>
      </dgm:t>
    </dgm:pt>
    <dgm:pt modelId="{B9CDD7C7-5544-41F8-B04D-01CB25C956F2}" cxnId="{F759DE41-8147-4F1F-8A68-2FC70F2C5F95}" type="sibTrans">
      <dgm:prSet/>
      <dgm:spPr/>
      <dgm:t>
        <a:bodyPr/>
        <a:lstStyle/>
        <a:p>
          <a:endParaRPr lang="zh-CN" altLang="en-US"/>
        </a:p>
      </dgm:t>
    </dgm:pt>
    <dgm:pt modelId="{39B2370E-F80A-4F47-9A4D-15A2B88F521D}">
      <dgm:prSet phldrT="[文本]" custT="true"/>
      <dgm:spPr>
        <a:solidFill>
          <a:schemeClr val="accent1">
            <a:lumMod val="40000"/>
            <a:lumOff val="60000"/>
          </a:schemeClr>
        </a:solidFill>
        <a:scene3d>
          <a:camera prst="orthographicFront"/>
          <a:lightRig rig="threePt" dir="t"/>
        </a:scene3d>
        <a:sp3d>
          <a:bevelB/>
        </a:sp3d>
      </dgm:spPr>
      <dgm:t>
        <a:bodyPr/>
        <a:lstStyle/>
        <a:p>
          <a:r>
            <a:rPr lang="zh-CN" altLang="en-US" sz="1400" b="1" dirty="0" smtClean="0"/>
            <a:t>预制空调板</a:t>
          </a:r>
          <a:endParaRPr lang="zh-CN" altLang="en-US" sz="1400" dirty="0"/>
        </a:p>
      </dgm:t>
    </dgm:pt>
    <dgm:pt modelId="{4796637D-EDAA-45B4-A0D2-C0D45C5C24F7}" cxnId="{6C76D0FB-D367-4EA3-A943-8F3F4002780E}" type="parTrans">
      <dgm:prSet/>
      <dgm:spPr/>
      <dgm:t>
        <a:bodyPr/>
        <a:lstStyle/>
        <a:p>
          <a:endParaRPr lang="zh-CN" altLang="en-US"/>
        </a:p>
      </dgm:t>
    </dgm:pt>
    <dgm:pt modelId="{BE467714-6497-4AAE-91B3-4B4431B1D743}" cxnId="{6C76D0FB-D367-4EA3-A943-8F3F4002780E}" type="sibTrans">
      <dgm:prSet/>
      <dgm:spPr/>
      <dgm:t>
        <a:bodyPr/>
        <a:lstStyle/>
        <a:p>
          <a:endParaRPr lang="zh-CN" altLang="en-US"/>
        </a:p>
      </dgm:t>
    </dgm:pt>
    <dgm:pt modelId="{6C8CF5C9-81B2-4300-BA46-D8DBF612608E}">
      <dgm:prSet custT="true"/>
      <dgm:spPr>
        <a:solidFill>
          <a:schemeClr val="accent1">
            <a:lumMod val="40000"/>
            <a:lumOff val="60000"/>
          </a:schemeClr>
        </a:solidFill>
      </dgm:spPr>
      <dgm:t>
        <a:bodyPr/>
        <a:lstStyle/>
        <a:p>
          <a:r>
            <a:rPr lang="zh-CN" altLang="en-US" sz="1600" dirty="0" smtClean="0"/>
            <a:t>预制叠合板</a:t>
          </a:r>
          <a:endParaRPr lang="zh-CN" altLang="en-US" sz="1600" dirty="0"/>
        </a:p>
      </dgm:t>
    </dgm:pt>
    <dgm:pt modelId="{37AF5A65-C322-4BD3-B098-960A002562F0}" cxnId="{5C112051-482E-4D73-A6B3-F8540432E734}" type="parTrans">
      <dgm:prSet/>
      <dgm:spPr/>
      <dgm:t>
        <a:bodyPr/>
        <a:lstStyle/>
        <a:p>
          <a:endParaRPr lang="zh-CN" altLang="en-US"/>
        </a:p>
      </dgm:t>
    </dgm:pt>
    <dgm:pt modelId="{F35A5153-8624-4FE8-BF2D-D18C6F2E5D5E}" cxnId="{5C112051-482E-4D73-A6B3-F8540432E734}" type="sibTrans">
      <dgm:prSet/>
      <dgm:spPr/>
      <dgm:t>
        <a:bodyPr/>
        <a:lstStyle/>
        <a:p>
          <a:endParaRPr lang="zh-CN" altLang="en-US"/>
        </a:p>
      </dgm:t>
    </dgm:pt>
    <dgm:pt modelId="{023DBDEB-F8E0-43A5-B5D2-3ED8EB2F52E7}" type="pres">
      <dgm:prSet presAssocID="{62D534CD-45A9-49D9-BF93-7563106F94AE}" presName="diagram" presStyleCnt="0">
        <dgm:presLayoutVars>
          <dgm:chPref val="1"/>
          <dgm:dir/>
          <dgm:animOne val="branch"/>
          <dgm:animLvl val="lvl"/>
          <dgm:resizeHandles/>
        </dgm:presLayoutVars>
      </dgm:prSet>
      <dgm:spPr/>
      <dgm:t>
        <a:bodyPr/>
        <a:lstStyle/>
        <a:p>
          <a:endParaRPr lang="zh-CN" altLang="en-US"/>
        </a:p>
      </dgm:t>
    </dgm:pt>
    <dgm:pt modelId="{D4D8D0B6-A7DF-4846-B5F5-FB017BFD3E35}" type="pres">
      <dgm:prSet presAssocID="{AD164B62-CD82-4048-9CCA-3A2FB1F8F1D9}" presName="root" presStyleCnt="0"/>
      <dgm:spPr/>
    </dgm:pt>
    <dgm:pt modelId="{69A068A9-237D-41FD-B059-7CA928C775A6}" type="pres">
      <dgm:prSet presAssocID="{AD164B62-CD82-4048-9CCA-3A2FB1F8F1D9}" presName="rootComposite" presStyleCnt="0"/>
      <dgm:spPr/>
    </dgm:pt>
    <dgm:pt modelId="{49DDA56E-F7F5-407A-85F1-F26E5E24B1B0}" type="pres">
      <dgm:prSet presAssocID="{AD164B62-CD82-4048-9CCA-3A2FB1F8F1D9}" presName="rootText" presStyleLbl="node1" presStyleIdx="0" presStyleCnt="1" custScaleX="153240" custScaleY="76356" custLinFactNeighborY="-6162"/>
      <dgm:spPr/>
      <dgm:t>
        <a:bodyPr/>
        <a:lstStyle/>
        <a:p>
          <a:endParaRPr lang="zh-CN" altLang="en-US"/>
        </a:p>
      </dgm:t>
    </dgm:pt>
    <dgm:pt modelId="{B536BDDE-20C1-4797-A14B-1678FFB701D6}" type="pres">
      <dgm:prSet presAssocID="{AD164B62-CD82-4048-9CCA-3A2FB1F8F1D9}" presName="rootConnector" presStyleLbl="node1" presStyleIdx="0" presStyleCnt="1"/>
      <dgm:spPr/>
      <dgm:t>
        <a:bodyPr/>
        <a:lstStyle/>
        <a:p>
          <a:endParaRPr lang="zh-CN" altLang="en-US"/>
        </a:p>
      </dgm:t>
    </dgm:pt>
    <dgm:pt modelId="{D0877308-B9D7-4748-B938-739801D3504C}" type="pres">
      <dgm:prSet presAssocID="{AD164B62-CD82-4048-9CCA-3A2FB1F8F1D9}" presName="childShape" presStyleCnt="0"/>
      <dgm:spPr/>
    </dgm:pt>
    <dgm:pt modelId="{6567A770-08BD-4F60-B4AE-81B2AEBD2BB0}" type="pres">
      <dgm:prSet presAssocID="{E475C1CE-5DFB-4EAF-8455-52E78C61C0BB}" presName="Name13" presStyleLbl="parChTrans1D2" presStyleIdx="0" presStyleCnt="4"/>
      <dgm:spPr/>
      <dgm:t>
        <a:bodyPr/>
        <a:lstStyle/>
        <a:p>
          <a:endParaRPr lang="zh-CN" altLang="en-US"/>
        </a:p>
      </dgm:t>
    </dgm:pt>
    <dgm:pt modelId="{96A32B83-FEC2-4AA8-92B7-7D639A10DF38}" type="pres">
      <dgm:prSet presAssocID="{1A64B585-D3A1-410D-A1AF-95B6D7C04AC0}" presName="childText" presStyleLbl="bgAcc1" presStyleIdx="0" presStyleCnt="4" custScaleX="109184" custScaleY="77269" custLinFactNeighborY="-2618">
        <dgm:presLayoutVars>
          <dgm:bulletEnabled val="true"/>
        </dgm:presLayoutVars>
      </dgm:prSet>
      <dgm:spPr/>
      <dgm:t>
        <a:bodyPr/>
        <a:lstStyle/>
        <a:p>
          <a:endParaRPr lang="zh-CN" altLang="en-US"/>
        </a:p>
      </dgm:t>
    </dgm:pt>
    <dgm:pt modelId="{BD9E7319-991E-4CA2-91E3-967D511D285D}" type="pres">
      <dgm:prSet presAssocID="{2286C6F1-8CBA-4CF3-9CE7-B36A2399FA19}" presName="Name13" presStyleLbl="parChTrans1D2" presStyleIdx="1" presStyleCnt="4"/>
      <dgm:spPr/>
      <dgm:t>
        <a:bodyPr/>
        <a:lstStyle/>
        <a:p>
          <a:endParaRPr lang="zh-CN" altLang="en-US"/>
        </a:p>
      </dgm:t>
    </dgm:pt>
    <dgm:pt modelId="{0A78FE9B-C4E3-4DEB-8344-52B444F94806}" type="pres">
      <dgm:prSet presAssocID="{3E71E745-EF84-41CB-9DE6-02D2BCAAF16B}" presName="childText" presStyleLbl="bgAcc1" presStyleIdx="1" presStyleCnt="4" custScaleX="107816" custScaleY="69201">
        <dgm:presLayoutVars>
          <dgm:bulletEnabled val="true"/>
        </dgm:presLayoutVars>
      </dgm:prSet>
      <dgm:spPr/>
      <dgm:t>
        <a:bodyPr/>
        <a:lstStyle/>
        <a:p>
          <a:endParaRPr lang="zh-CN" altLang="en-US"/>
        </a:p>
      </dgm:t>
    </dgm:pt>
    <dgm:pt modelId="{B838F711-F8E3-476E-A364-EDA4BC63DE1C}" type="pres">
      <dgm:prSet presAssocID="{4796637D-EDAA-45B4-A0D2-C0D45C5C24F7}" presName="Name13" presStyleLbl="parChTrans1D2" presStyleIdx="2" presStyleCnt="4"/>
      <dgm:spPr/>
      <dgm:t>
        <a:bodyPr/>
        <a:lstStyle/>
        <a:p>
          <a:endParaRPr lang="zh-CN" altLang="en-US"/>
        </a:p>
      </dgm:t>
    </dgm:pt>
    <dgm:pt modelId="{5D196117-2F17-4687-B4DE-3FD5F782A3F1}" type="pres">
      <dgm:prSet presAssocID="{39B2370E-F80A-4F47-9A4D-15A2B88F521D}" presName="childText" presStyleLbl="bgAcc1" presStyleIdx="2" presStyleCnt="4" custScaleX="108766" custScaleY="67158">
        <dgm:presLayoutVars>
          <dgm:bulletEnabled val="true"/>
        </dgm:presLayoutVars>
      </dgm:prSet>
      <dgm:spPr/>
      <dgm:t>
        <a:bodyPr/>
        <a:lstStyle/>
        <a:p>
          <a:endParaRPr lang="zh-CN" altLang="en-US"/>
        </a:p>
      </dgm:t>
    </dgm:pt>
    <dgm:pt modelId="{55FD9AB2-50E7-4D74-B389-8C5F8EF12583}" type="pres">
      <dgm:prSet presAssocID="{37AF5A65-C322-4BD3-B098-960A002562F0}" presName="Name13" presStyleLbl="parChTrans1D2" presStyleIdx="3" presStyleCnt="4"/>
      <dgm:spPr/>
      <dgm:t>
        <a:bodyPr/>
        <a:lstStyle/>
        <a:p>
          <a:endParaRPr lang="zh-CN" altLang="en-US"/>
        </a:p>
      </dgm:t>
    </dgm:pt>
    <dgm:pt modelId="{E94EA549-5DDF-4B58-83B6-F1ED60AD9260}" type="pres">
      <dgm:prSet presAssocID="{6C8CF5C9-81B2-4300-BA46-D8DBF612608E}" presName="childText" presStyleLbl="bgAcc1" presStyleIdx="3" presStyleCnt="4" custScaleX="110784" custScaleY="69643">
        <dgm:presLayoutVars>
          <dgm:bulletEnabled val="true"/>
        </dgm:presLayoutVars>
      </dgm:prSet>
      <dgm:spPr/>
      <dgm:t>
        <a:bodyPr/>
        <a:lstStyle/>
        <a:p>
          <a:endParaRPr lang="zh-CN" altLang="en-US"/>
        </a:p>
      </dgm:t>
    </dgm:pt>
  </dgm:ptLst>
  <dgm:cxnLst>
    <dgm:cxn modelId="{C7D2C7A1-BEC2-42FD-83FC-4BB27F1A6685}" type="presOf" srcId="{3E71E745-EF84-41CB-9DE6-02D2BCAAF16B}" destId="{0A78FE9B-C4E3-4DEB-8344-52B444F94806}" srcOrd="0" destOrd="0" presId="urn:microsoft.com/office/officeart/2005/8/layout/hierarchy3"/>
    <dgm:cxn modelId="{6C76D0FB-D367-4EA3-A943-8F3F4002780E}" srcId="{AD164B62-CD82-4048-9CCA-3A2FB1F8F1D9}" destId="{39B2370E-F80A-4F47-9A4D-15A2B88F521D}" srcOrd="2" destOrd="0" parTransId="{4796637D-EDAA-45B4-A0D2-C0D45C5C24F7}" sibTransId="{BE467714-6497-4AAE-91B3-4B4431B1D743}"/>
    <dgm:cxn modelId="{E4177650-D544-4422-AA1A-85B4323A8C28}" type="presOf" srcId="{4796637D-EDAA-45B4-A0D2-C0D45C5C24F7}" destId="{B838F711-F8E3-476E-A364-EDA4BC63DE1C}" srcOrd="0" destOrd="0" presId="urn:microsoft.com/office/officeart/2005/8/layout/hierarchy3"/>
    <dgm:cxn modelId="{B29C85A8-6F27-4F3D-8A29-BCA17B4E6690}" type="presOf" srcId="{6C8CF5C9-81B2-4300-BA46-D8DBF612608E}" destId="{E94EA549-5DDF-4B58-83B6-F1ED60AD9260}" srcOrd="0" destOrd="0" presId="urn:microsoft.com/office/officeart/2005/8/layout/hierarchy3"/>
    <dgm:cxn modelId="{F536380D-A747-47E4-969F-7554635924A9}" srcId="{AD164B62-CD82-4048-9CCA-3A2FB1F8F1D9}" destId="{1A64B585-D3A1-410D-A1AF-95B6D7C04AC0}" srcOrd="0" destOrd="0" parTransId="{E475C1CE-5DFB-4EAF-8455-52E78C61C0BB}" sibTransId="{195EE0E2-6AF7-49DD-ADF0-B15BAD87AC0E}"/>
    <dgm:cxn modelId="{A9064968-36A4-428B-9A05-24C22D2AEAD1}" type="presOf" srcId="{1A64B585-D3A1-410D-A1AF-95B6D7C04AC0}" destId="{96A32B83-FEC2-4AA8-92B7-7D639A10DF38}" srcOrd="0" destOrd="0" presId="urn:microsoft.com/office/officeart/2005/8/layout/hierarchy3"/>
    <dgm:cxn modelId="{9F2D6B47-34A3-4581-BA5A-1CD97016EF22}" type="presOf" srcId="{62D534CD-45A9-49D9-BF93-7563106F94AE}" destId="{023DBDEB-F8E0-43A5-B5D2-3ED8EB2F52E7}" srcOrd="0" destOrd="0" presId="urn:microsoft.com/office/officeart/2005/8/layout/hierarchy3"/>
    <dgm:cxn modelId="{A6E34002-8ECF-4BB1-B9AD-7DCAC15DF60A}" type="presOf" srcId="{AD164B62-CD82-4048-9CCA-3A2FB1F8F1D9}" destId="{B536BDDE-20C1-4797-A14B-1678FFB701D6}" srcOrd="1" destOrd="0" presId="urn:microsoft.com/office/officeart/2005/8/layout/hierarchy3"/>
    <dgm:cxn modelId="{0071E697-F724-4D48-9CA9-981B1F942540}" type="presOf" srcId="{37AF5A65-C322-4BD3-B098-960A002562F0}" destId="{55FD9AB2-50E7-4D74-B389-8C5F8EF12583}" srcOrd="0" destOrd="0" presId="urn:microsoft.com/office/officeart/2005/8/layout/hierarchy3"/>
    <dgm:cxn modelId="{111E70AB-3FB4-4DD6-A279-5CE7F7ACF84A}" type="presOf" srcId="{E475C1CE-5DFB-4EAF-8455-52E78C61C0BB}" destId="{6567A770-08BD-4F60-B4AE-81B2AEBD2BB0}" srcOrd="0" destOrd="0" presId="urn:microsoft.com/office/officeart/2005/8/layout/hierarchy3"/>
    <dgm:cxn modelId="{EF731A13-C687-424C-8138-93BB161AB790}" type="presOf" srcId="{2286C6F1-8CBA-4CF3-9CE7-B36A2399FA19}" destId="{BD9E7319-991E-4CA2-91E3-967D511D285D}" srcOrd="0" destOrd="0" presId="urn:microsoft.com/office/officeart/2005/8/layout/hierarchy3"/>
    <dgm:cxn modelId="{F759DE41-8147-4F1F-8A68-2FC70F2C5F95}" srcId="{AD164B62-CD82-4048-9CCA-3A2FB1F8F1D9}" destId="{3E71E745-EF84-41CB-9DE6-02D2BCAAF16B}" srcOrd="1" destOrd="0" parTransId="{2286C6F1-8CBA-4CF3-9CE7-B36A2399FA19}" sibTransId="{B9CDD7C7-5544-41F8-B04D-01CB25C956F2}"/>
    <dgm:cxn modelId="{E5FF54E6-261A-4428-A0B6-36A22FC6D080}" type="presOf" srcId="{AD164B62-CD82-4048-9CCA-3A2FB1F8F1D9}" destId="{49DDA56E-F7F5-407A-85F1-F26E5E24B1B0}" srcOrd="0" destOrd="0" presId="urn:microsoft.com/office/officeart/2005/8/layout/hierarchy3"/>
    <dgm:cxn modelId="{81A33933-5F7E-437C-8FD1-54A421357807}" type="presOf" srcId="{39B2370E-F80A-4F47-9A4D-15A2B88F521D}" destId="{5D196117-2F17-4687-B4DE-3FD5F782A3F1}" srcOrd="0" destOrd="0" presId="urn:microsoft.com/office/officeart/2005/8/layout/hierarchy3"/>
    <dgm:cxn modelId="{BA5814AF-BA2A-41D7-BB03-7F2C9B3256C2}" srcId="{62D534CD-45A9-49D9-BF93-7563106F94AE}" destId="{AD164B62-CD82-4048-9CCA-3A2FB1F8F1D9}" srcOrd="0" destOrd="0" parTransId="{8E312A81-D5BF-4299-9C88-A6D0BA36560B}" sibTransId="{EECE9F5F-A5B9-4495-8CF6-26DF8D2E8846}"/>
    <dgm:cxn modelId="{5C112051-482E-4D73-A6B3-F8540432E734}" srcId="{AD164B62-CD82-4048-9CCA-3A2FB1F8F1D9}" destId="{6C8CF5C9-81B2-4300-BA46-D8DBF612608E}" srcOrd="3" destOrd="0" parTransId="{37AF5A65-C322-4BD3-B098-960A002562F0}" sibTransId="{F35A5153-8624-4FE8-BF2D-D18C6F2E5D5E}"/>
    <dgm:cxn modelId="{C4C10C3D-7A50-4F1B-9D81-91E3CE28131E}" type="presParOf" srcId="{023DBDEB-F8E0-43A5-B5D2-3ED8EB2F52E7}" destId="{D4D8D0B6-A7DF-4846-B5F5-FB017BFD3E35}" srcOrd="0" destOrd="0" presId="urn:microsoft.com/office/officeart/2005/8/layout/hierarchy3"/>
    <dgm:cxn modelId="{26F0A7B9-8A2D-4C1A-8F1A-8617743ADB3B}" type="presParOf" srcId="{D4D8D0B6-A7DF-4846-B5F5-FB017BFD3E35}" destId="{69A068A9-237D-41FD-B059-7CA928C775A6}" srcOrd="0" destOrd="0" presId="urn:microsoft.com/office/officeart/2005/8/layout/hierarchy3"/>
    <dgm:cxn modelId="{3DB7689B-7442-4FEF-B422-EF2F90A8B822}" type="presParOf" srcId="{69A068A9-237D-41FD-B059-7CA928C775A6}" destId="{49DDA56E-F7F5-407A-85F1-F26E5E24B1B0}" srcOrd="0" destOrd="0" presId="urn:microsoft.com/office/officeart/2005/8/layout/hierarchy3"/>
    <dgm:cxn modelId="{5771418E-1037-4A5E-81B1-634481505F90}" type="presParOf" srcId="{69A068A9-237D-41FD-B059-7CA928C775A6}" destId="{B536BDDE-20C1-4797-A14B-1678FFB701D6}" srcOrd="1" destOrd="0" presId="urn:microsoft.com/office/officeart/2005/8/layout/hierarchy3"/>
    <dgm:cxn modelId="{633F515D-0810-4883-8A10-408A11330502}" type="presParOf" srcId="{D4D8D0B6-A7DF-4846-B5F5-FB017BFD3E35}" destId="{D0877308-B9D7-4748-B938-739801D3504C}" srcOrd="1" destOrd="0" presId="urn:microsoft.com/office/officeart/2005/8/layout/hierarchy3"/>
    <dgm:cxn modelId="{C03713D1-DD2B-4174-9270-C0E0DA64FAB7}" type="presParOf" srcId="{D0877308-B9D7-4748-B938-739801D3504C}" destId="{6567A770-08BD-4F60-B4AE-81B2AEBD2BB0}" srcOrd="0" destOrd="0" presId="urn:microsoft.com/office/officeart/2005/8/layout/hierarchy3"/>
    <dgm:cxn modelId="{C7714BC9-F42C-487C-8971-D2D58901F497}" type="presParOf" srcId="{D0877308-B9D7-4748-B938-739801D3504C}" destId="{96A32B83-FEC2-4AA8-92B7-7D639A10DF38}" srcOrd="1" destOrd="0" presId="urn:microsoft.com/office/officeart/2005/8/layout/hierarchy3"/>
    <dgm:cxn modelId="{F04C7E1B-509C-4010-ACB2-3F785A26CC43}" type="presParOf" srcId="{D0877308-B9D7-4748-B938-739801D3504C}" destId="{BD9E7319-991E-4CA2-91E3-967D511D285D}" srcOrd="2" destOrd="0" presId="urn:microsoft.com/office/officeart/2005/8/layout/hierarchy3"/>
    <dgm:cxn modelId="{81096362-4155-463F-A6AE-9CDF48474258}" type="presParOf" srcId="{D0877308-B9D7-4748-B938-739801D3504C}" destId="{0A78FE9B-C4E3-4DEB-8344-52B444F94806}" srcOrd="3" destOrd="0" presId="urn:microsoft.com/office/officeart/2005/8/layout/hierarchy3"/>
    <dgm:cxn modelId="{44B5D654-51FC-4AB6-B0C7-4CC9D7358F00}" type="presParOf" srcId="{D0877308-B9D7-4748-B938-739801D3504C}" destId="{B838F711-F8E3-476E-A364-EDA4BC63DE1C}" srcOrd="4" destOrd="0" presId="urn:microsoft.com/office/officeart/2005/8/layout/hierarchy3"/>
    <dgm:cxn modelId="{A84FDB85-D602-4883-9D0C-48ED0175FB22}" type="presParOf" srcId="{D0877308-B9D7-4748-B938-739801D3504C}" destId="{5D196117-2F17-4687-B4DE-3FD5F782A3F1}" srcOrd="5" destOrd="0" presId="urn:microsoft.com/office/officeart/2005/8/layout/hierarchy3"/>
    <dgm:cxn modelId="{8690CC50-B3F6-4048-AB03-905A57F0477E}" type="presParOf" srcId="{D0877308-B9D7-4748-B938-739801D3504C}" destId="{55FD9AB2-50E7-4D74-B389-8C5F8EF12583}" srcOrd="6" destOrd="0" presId="urn:microsoft.com/office/officeart/2005/8/layout/hierarchy3"/>
    <dgm:cxn modelId="{DD876D2B-B2D3-46B7-A18E-401E4EFE6F1A}" type="presParOf" srcId="{D0877308-B9D7-4748-B938-739801D3504C}" destId="{E94EA549-5DDF-4B58-83B6-F1ED60AD9260}" srcOrd="7" destOrd="0" presId="urn:microsoft.com/office/officeart/2005/8/layout/hierarchy3"/>
  </dgm:cxnLst>
  <dgm:bg>
    <a:noFill/>
  </dgm:bg>
  <dgm:whole/>
  <dgm:extLst>
    <a:ext uri="http://schemas.microsoft.com/office/drawing/2008/diagram">
      <dsp:dataModelExt xmlns:dsp="http://schemas.microsoft.com/office/drawing/2008/diagram" relId="rId2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1DA5D2-ACDE-4EA4-936D-BF28E70E0BC0}">
      <dsp:nvSpPr>
        <dsp:cNvPr id="0" name=""/>
        <dsp:cNvSpPr/>
      </dsp:nvSpPr>
      <dsp:spPr>
        <a:xfrm>
          <a:off x="2" y="0"/>
          <a:ext cx="6399899" cy="681833"/>
        </a:xfrm>
        <a:prstGeom prst="roundRect">
          <a:avLst>
            <a:gd name="adj" fmla="val 10000"/>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prst="relaxedInset"/>
        </a:sp3d>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zh-CN" altLang="en-US" sz="2400" b="1" kern="1200" dirty="0" smtClean="0">
              <a:effectLst/>
              <a:latin typeface="+mj-ea"/>
              <a:ea typeface="+mj-ea"/>
            </a:rPr>
            <a:t>装配式建筑</a:t>
          </a:r>
          <a:endParaRPr lang="zh-CN" altLang="en-US" sz="2400" b="1" kern="1200" dirty="0">
            <a:effectLst/>
            <a:latin typeface="+mj-ea"/>
            <a:ea typeface="+mj-ea"/>
          </a:endParaRPr>
        </a:p>
      </dsp:txBody>
      <dsp:txXfrm>
        <a:off x="19972" y="19970"/>
        <a:ext cx="6359959" cy="641893"/>
      </dsp:txXfrm>
    </dsp:sp>
    <dsp:sp modelId="{A6E5D7E9-3C51-4847-B6A9-0C4D07ED55F5}">
      <dsp:nvSpPr>
        <dsp:cNvPr id="0" name=""/>
        <dsp:cNvSpPr/>
      </dsp:nvSpPr>
      <dsp:spPr>
        <a:xfrm>
          <a:off x="6696" y="810961"/>
          <a:ext cx="2869446" cy="838073"/>
        </a:xfrm>
        <a:prstGeom prst="roundRect">
          <a:avLst>
            <a:gd name="adj" fmla="val 10000"/>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prst="relaxedInset"/>
        </a:sp3d>
      </dsp:spPr>
      <dsp:style>
        <a:lnRef idx="2">
          <a:scrgbClr r="0" g="0" b="0"/>
        </a:lnRef>
        <a:fillRef idx="1">
          <a:scrgbClr r="0" g="0" b="0"/>
        </a:fillRef>
        <a:effectRef idx="0">
          <a:scrgbClr r="0" g="0" b="0"/>
        </a:effectRef>
        <a:fontRef idx="minor">
          <a:schemeClr val="lt1"/>
        </a:fontRef>
      </dsp:style>
      <dsp:txBody>
        <a:bodyPr spcFirstLastPara="0" vert="horz" wrap="square" lIns="68580" tIns="180000" rIns="68580" bIns="68580" numCol="1" spcCol="1270" anchor="ctr" anchorCtr="0">
          <a:noAutofit/>
        </a:bodyPr>
        <a:lstStyle/>
        <a:p>
          <a:pPr lvl="0" algn="ctr" defTabSz="800100">
            <a:lnSpc>
              <a:spcPct val="50000"/>
            </a:lnSpc>
            <a:spcBef>
              <a:spcPct val="0"/>
            </a:spcBef>
            <a:spcAft>
              <a:spcPct val="35000"/>
            </a:spcAft>
          </a:pPr>
          <a:r>
            <a:rPr lang="zh-CN" altLang="en-US" sz="1800" b="1" kern="1200" baseline="0" dirty="0" smtClean="0">
              <a:solidFill>
                <a:schemeClr val="tx1"/>
              </a:solidFill>
              <a:effectLst/>
              <a:latin typeface="+mj-ea"/>
              <a:ea typeface="+mj-ea"/>
            </a:rPr>
            <a:t>装配式</a:t>
          </a:r>
          <a:endParaRPr lang="en-US" altLang="zh-CN" sz="1800" b="1" kern="1200" baseline="0" dirty="0" smtClean="0">
            <a:solidFill>
              <a:schemeClr val="tx1"/>
            </a:solidFill>
            <a:effectLst/>
            <a:latin typeface="+mj-ea"/>
            <a:ea typeface="+mj-ea"/>
          </a:endParaRPr>
        </a:p>
        <a:p>
          <a:pPr lvl="0" algn="ctr" defTabSz="800100">
            <a:lnSpc>
              <a:spcPct val="50000"/>
            </a:lnSpc>
            <a:spcBef>
              <a:spcPct val="0"/>
            </a:spcBef>
            <a:spcAft>
              <a:spcPts val="600"/>
            </a:spcAft>
          </a:pPr>
          <a:r>
            <a:rPr lang="zh-CN" altLang="en-US" sz="1800" b="1" kern="1200" baseline="0" dirty="0" smtClean="0">
              <a:solidFill>
                <a:schemeClr val="tx1"/>
              </a:solidFill>
              <a:effectLst/>
              <a:latin typeface="+mj-ea"/>
              <a:ea typeface="+mj-ea"/>
            </a:rPr>
            <a:t>混凝土结构</a:t>
          </a:r>
          <a:endParaRPr lang="zh-CN" altLang="en-US" sz="1800" b="1" kern="1200" baseline="0" dirty="0">
            <a:solidFill>
              <a:schemeClr val="tx1"/>
            </a:solidFill>
            <a:effectLst/>
            <a:latin typeface="+mj-ea"/>
            <a:ea typeface="+mj-ea"/>
          </a:endParaRPr>
        </a:p>
      </dsp:txBody>
      <dsp:txXfrm>
        <a:off x="31242" y="835507"/>
        <a:ext cx="2820354" cy="788981"/>
      </dsp:txXfrm>
    </dsp:sp>
    <dsp:sp modelId="{A2C49CEA-2D03-4F7A-AF91-1C916F3D9B38}">
      <dsp:nvSpPr>
        <dsp:cNvPr id="0" name=""/>
        <dsp:cNvSpPr/>
      </dsp:nvSpPr>
      <dsp:spPr>
        <a:xfrm>
          <a:off x="6696" y="1776801"/>
          <a:ext cx="555233" cy="993260"/>
        </a:xfrm>
        <a:prstGeom prst="roundRect">
          <a:avLst>
            <a:gd name="adj" fmla="val 10000"/>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prst="relaxedInset"/>
        </a:sp3d>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zh-CN" altLang="en-US" sz="1100" b="1" kern="1200" baseline="0" dirty="0" smtClean="0">
              <a:solidFill>
                <a:schemeClr val="tx1"/>
              </a:solidFill>
              <a:effectLst/>
              <a:latin typeface="+mj-ea"/>
              <a:ea typeface="+mj-ea"/>
            </a:rPr>
            <a:t>装配式剪力墙结构</a:t>
          </a:r>
          <a:endParaRPr lang="zh-CN" altLang="en-US" sz="1100" b="1" kern="1200" baseline="0" dirty="0">
            <a:solidFill>
              <a:schemeClr val="tx1"/>
            </a:solidFill>
            <a:effectLst/>
            <a:latin typeface="+mj-ea"/>
            <a:ea typeface="+mj-ea"/>
          </a:endParaRPr>
        </a:p>
      </dsp:txBody>
      <dsp:txXfrm>
        <a:off x="22958" y="1793063"/>
        <a:ext cx="522709" cy="960736"/>
      </dsp:txXfrm>
    </dsp:sp>
    <dsp:sp modelId="{52F73D63-99D4-4037-9851-AE4526FB713B}">
      <dsp:nvSpPr>
        <dsp:cNvPr id="0" name=""/>
        <dsp:cNvSpPr/>
      </dsp:nvSpPr>
      <dsp:spPr>
        <a:xfrm>
          <a:off x="585250" y="1776801"/>
          <a:ext cx="555233" cy="993260"/>
        </a:xfrm>
        <a:prstGeom prst="roundRect">
          <a:avLst>
            <a:gd name="adj" fmla="val 10000"/>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prst="relaxedInset"/>
        </a:sp3d>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zh-CN" altLang="en-US" sz="1100" b="1" kern="1200" baseline="0" dirty="0" smtClean="0">
              <a:solidFill>
                <a:schemeClr val="tx1"/>
              </a:solidFill>
              <a:effectLst/>
              <a:latin typeface="+mj-ea"/>
              <a:ea typeface="+mj-ea"/>
            </a:rPr>
            <a:t>装配式框架结构</a:t>
          </a:r>
          <a:endParaRPr lang="zh-CN" altLang="en-US" sz="1100" b="1" kern="1200" baseline="0" dirty="0">
            <a:solidFill>
              <a:schemeClr val="tx1"/>
            </a:solidFill>
            <a:effectLst/>
            <a:latin typeface="+mj-ea"/>
            <a:ea typeface="+mj-ea"/>
          </a:endParaRPr>
        </a:p>
      </dsp:txBody>
      <dsp:txXfrm>
        <a:off x="601512" y="1793063"/>
        <a:ext cx="522709" cy="960736"/>
      </dsp:txXfrm>
    </dsp:sp>
    <dsp:sp modelId="{1F5CFACE-9346-42FF-8274-0E17082703A6}">
      <dsp:nvSpPr>
        <dsp:cNvPr id="0" name=""/>
        <dsp:cNvSpPr/>
      </dsp:nvSpPr>
      <dsp:spPr>
        <a:xfrm>
          <a:off x="1163803" y="1776801"/>
          <a:ext cx="555233" cy="993260"/>
        </a:xfrm>
        <a:prstGeom prst="roundRect">
          <a:avLst>
            <a:gd name="adj" fmla="val 10000"/>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prst="relaxedInset"/>
        </a:sp3d>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zh-CN" altLang="en-US" sz="1100" b="1" kern="1200" baseline="0" dirty="0" smtClean="0">
              <a:solidFill>
                <a:schemeClr val="tx1"/>
              </a:solidFill>
              <a:effectLst/>
              <a:latin typeface="+mj-ea"/>
              <a:ea typeface="+mj-ea"/>
            </a:rPr>
            <a:t>装配式框架</a:t>
          </a:r>
          <a:r>
            <a:rPr lang="en-US" altLang="zh-CN" sz="1100" b="1" kern="1200" baseline="0" dirty="0" smtClean="0">
              <a:solidFill>
                <a:schemeClr val="tx1"/>
              </a:solidFill>
              <a:effectLst/>
              <a:latin typeface="+mj-ea"/>
              <a:ea typeface="+mj-ea"/>
            </a:rPr>
            <a:t>-</a:t>
          </a:r>
          <a:r>
            <a:rPr lang="zh-CN" altLang="en-US" sz="1100" b="1" kern="1200" baseline="0" dirty="0" smtClean="0">
              <a:solidFill>
                <a:schemeClr val="tx1"/>
              </a:solidFill>
              <a:effectLst/>
              <a:latin typeface="+mj-ea"/>
              <a:ea typeface="+mj-ea"/>
            </a:rPr>
            <a:t>现浇剪力墙</a:t>
          </a:r>
          <a:endParaRPr lang="zh-CN" altLang="en-US" sz="1100" b="1" kern="1200" baseline="0" dirty="0">
            <a:solidFill>
              <a:schemeClr val="tx1"/>
            </a:solidFill>
            <a:effectLst/>
            <a:latin typeface="+mj-ea"/>
            <a:ea typeface="+mj-ea"/>
          </a:endParaRPr>
        </a:p>
      </dsp:txBody>
      <dsp:txXfrm>
        <a:off x="1180065" y="1793063"/>
        <a:ext cx="522709" cy="960736"/>
      </dsp:txXfrm>
    </dsp:sp>
    <dsp:sp modelId="{B01AE144-CA61-4772-8E29-981DEADBF10F}">
      <dsp:nvSpPr>
        <dsp:cNvPr id="0" name=""/>
        <dsp:cNvSpPr/>
      </dsp:nvSpPr>
      <dsp:spPr>
        <a:xfrm>
          <a:off x="1742356" y="1776801"/>
          <a:ext cx="555233" cy="993260"/>
        </a:xfrm>
        <a:prstGeom prst="roundRect">
          <a:avLst>
            <a:gd name="adj" fmla="val 10000"/>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prst="relaxedInset"/>
        </a:sp3d>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zh-CN" altLang="en-US" sz="1100" b="1" kern="1200" baseline="0" dirty="0" smtClean="0">
              <a:solidFill>
                <a:schemeClr val="tx1"/>
              </a:solidFill>
              <a:effectLst/>
              <a:latin typeface="+mj-ea"/>
              <a:ea typeface="+mj-ea"/>
            </a:rPr>
            <a:t>装配式框架</a:t>
          </a:r>
          <a:r>
            <a:rPr lang="en-US" altLang="zh-CN" sz="1100" b="1" kern="1200" baseline="0" dirty="0" smtClean="0">
              <a:solidFill>
                <a:schemeClr val="tx1"/>
              </a:solidFill>
              <a:effectLst/>
              <a:latin typeface="+mj-ea"/>
              <a:ea typeface="+mj-ea"/>
            </a:rPr>
            <a:t>-</a:t>
          </a:r>
          <a:r>
            <a:rPr lang="zh-CN" altLang="en-US" sz="1100" b="1" kern="1200" baseline="0" dirty="0" smtClean="0">
              <a:solidFill>
                <a:schemeClr val="tx1"/>
              </a:solidFill>
              <a:effectLst/>
              <a:latin typeface="+mj-ea"/>
              <a:ea typeface="+mj-ea"/>
            </a:rPr>
            <a:t>现浇核心筒</a:t>
          </a:r>
          <a:endParaRPr lang="zh-CN" altLang="en-US" sz="1100" b="1" kern="1200" baseline="0" dirty="0">
            <a:solidFill>
              <a:schemeClr val="tx1"/>
            </a:solidFill>
            <a:effectLst/>
            <a:latin typeface="+mj-ea"/>
            <a:ea typeface="+mj-ea"/>
          </a:endParaRPr>
        </a:p>
      </dsp:txBody>
      <dsp:txXfrm>
        <a:off x="1758618" y="1793063"/>
        <a:ext cx="522709" cy="960736"/>
      </dsp:txXfrm>
    </dsp:sp>
    <dsp:sp modelId="{22686F0E-9586-4F3A-9FBB-1B3A6C64BAC8}">
      <dsp:nvSpPr>
        <dsp:cNvPr id="0" name=""/>
        <dsp:cNvSpPr/>
      </dsp:nvSpPr>
      <dsp:spPr>
        <a:xfrm>
          <a:off x="2320910" y="1776801"/>
          <a:ext cx="555233" cy="993260"/>
        </a:xfrm>
        <a:prstGeom prst="roundRect">
          <a:avLst>
            <a:gd name="adj" fmla="val 10000"/>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prst="relaxedInset"/>
        </a:sp3d>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zh-CN" altLang="en-US" sz="1100" b="1" kern="1200" baseline="0" dirty="0" smtClean="0">
              <a:solidFill>
                <a:schemeClr val="tx1"/>
              </a:solidFill>
              <a:effectLst/>
              <a:latin typeface="+mj-ea"/>
              <a:ea typeface="+mj-ea"/>
            </a:rPr>
            <a:t>装配式部分框支剪力墙</a:t>
          </a:r>
          <a:endParaRPr lang="zh-CN" altLang="en-US" sz="1100" b="1" kern="1200" baseline="0" dirty="0">
            <a:solidFill>
              <a:schemeClr val="tx1"/>
            </a:solidFill>
            <a:effectLst/>
            <a:latin typeface="+mj-ea"/>
            <a:ea typeface="+mj-ea"/>
          </a:endParaRPr>
        </a:p>
      </dsp:txBody>
      <dsp:txXfrm>
        <a:off x="2337172" y="1793063"/>
        <a:ext cx="522709" cy="960736"/>
      </dsp:txXfrm>
    </dsp:sp>
    <dsp:sp modelId="{4CB3409C-11C7-434A-BD1D-BB3E64772799}">
      <dsp:nvSpPr>
        <dsp:cNvPr id="0" name=""/>
        <dsp:cNvSpPr/>
      </dsp:nvSpPr>
      <dsp:spPr>
        <a:xfrm>
          <a:off x="2922783" y="810961"/>
          <a:ext cx="2290893" cy="8532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prst="relaxedInset"/>
        </a:sp3d>
      </dsp:spPr>
      <dsp:style>
        <a:lnRef idx="2">
          <a:scrgbClr r="0" g="0" b="0"/>
        </a:lnRef>
        <a:fillRef idx="1">
          <a:scrgbClr r="0" g="0" b="0"/>
        </a:fillRef>
        <a:effectRef idx="0">
          <a:scrgbClr r="0" g="0" b="0"/>
        </a:effectRef>
        <a:fontRef idx="minor">
          <a:schemeClr val="lt1"/>
        </a:fontRef>
      </dsp:style>
      <dsp:txBody>
        <a:bodyPr spcFirstLastPara="0" vert="horz" wrap="square" lIns="68580" tIns="216000" rIns="68580" bIns="72000" numCol="1" spcCol="1270" anchor="ctr" anchorCtr="1">
          <a:noAutofit/>
        </a:bodyPr>
        <a:lstStyle/>
        <a:p>
          <a:pPr lvl="0" algn="ctr" defTabSz="800100">
            <a:lnSpc>
              <a:spcPct val="50000"/>
            </a:lnSpc>
            <a:spcBef>
              <a:spcPct val="0"/>
            </a:spcBef>
            <a:spcAft>
              <a:spcPts val="42"/>
            </a:spcAft>
          </a:pPr>
          <a:r>
            <a:rPr lang="zh-CN" altLang="en-US" sz="1800" b="1" kern="1200" baseline="0" dirty="0" smtClean="0">
              <a:solidFill>
                <a:schemeClr val="tx1"/>
              </a:solidFill>
              <a:effectLst/>
              <a:latin typeface="+mj-ea"/>
              <a:ea typeface="+mj-ea"/>
            </a:rPr>
            <a:t>装配式</a:t>
          </a:r>
          <a:endParaRPr lang="en-US" altLang="zh-CN" sz="1800" b="1" kern="1200" baseline="0" dirty="0" smtClean="0">
            <a:solidFill>
              <a:schemeClr val="tx1"/>
            </a:solidFill>
            <a:effectLst/>
            <a:latin typeface="+mj-ea"/>
            <a:ea typeface="+mj-ea"/>
          </a:endParaRPr>
        </a:p>
        <a:p>
          <a:pPr lvl="0" algn="ctr" defTabSz="800100">
            <a:lnSpc>
              <a:spcPct val="100000"/>
            </a:lnSpc>
            <a:spcBef>
              <a:spcPct val="0"/>
            </a:spcBef>
            <a:spcAft>
              <a:spcPts val="600"/>
            </a:spcAft>
          </a:pPr>
          <a:r>
            <a:rPr lang="zh-CN" altLang="en-US" sz="1800" b="1" kern="1200" baseline="0" dirty="0" smtClean="0">
              <a:solidFill>
                <a:schemeClr val="tx1"/>
              </a:solidFill>
              <a:effectLst/>
              <a:latin typeface="+mj-ea"/>
              <a:ea typeface="+mj-ea"/>
            </a:rPr>
            <a:t>钢结构</a:t>
          </a:r>
          <a:endParaRPr lang="zh-CN" altLang="en-US" sz="1800" b="1" kern="1200" baseline="0" dirty="0">
            <a:solidFill>
              <a:schemeClr val="tx1"/>
            </a:solidFill>
            <a:effectLst/>
            <a:latin typeface="+mj-ea"/>
            <a:ea typeface="+mj-ea"/>
          </a:endParaRPr>
        </a:p>
      </dsp:txBody>
      <dsp:txXfrm>
        <a:off x="2947773" y="835951"/>
        <a:ext cx="2240913" cy="803240"/>
      </dsp:txXfrm>
    </dsp:sp>
    <dsp:sp modelId="{7BFFD257-A71B-499D-BDD0-E41958A01782}">
      <dsp:nvSpPr>
        <dsp:cNvPr id="0" name=""/>
        <dsp:cNvSpPr/>
      </dsp:nvSpPr>
      <dsp:spPr>
        <a:xfrm>
          <a:off x="2922783" y="1791948"/>
          <a:ext cx="555233" cy="993260"/>
        </a:xfrm>
        <a:prstGeom prst="roundRect">
          <a:avLst>
            <a:gd name="adj" fmla="val 1000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prst="relaxedInset"/>
        </a:sp3d>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zh-CN" altLang="en-US" sz="1100" b="1" kern="1200" baseline="0" dirty="0" smtClean="0">
              <a:solidFill>
                <a:schemeClr val="tx1"/>
              </a:solidFill>
              <a:effectLst/>
              <a:latin typeface="+mj-ea"/>
              <a:ea typeface="+mj-ea"/>
            </a:rPr>
            <a:t>钢框架结构</a:t>
          </a:r>
          <a:endParaRPr lang="zh-CN" altLang="en-US" sz="1100" b="1" kern="1200" baseline="0" dirty="0">
            <a:solidFill>
              <a:schemeClr val="tx1"/>
            </a:solidFill>
            <a:effectLst/>
            <a:latin typeface="+mj-ea"/>
            <a:ea typeface="+mj-ea"/>
          </a:endParaRPr>
        </a:p>
      </dsp:txBody>
      <dsp:txXfrm>
        <a:off x="2939045" y="1808210"/>
        <a:ext cx="522709" cy="960736"/>
      </dsp:txXfrm>
    </dsp:sp>
    <dsp:sp modelId="{ADD91239-1950-49F3-A6BC-2CFD6FF22101}">
      <dsp:nvSpPr>
        <dsp:cNvPr id="0" name=""/>
        <dsp:cNvSpPr/>
      </dsp:nvSpPr>
      <dsp:spPr>
        <a:xfrm>
          <a:off x="3501336" y="1791948"/>
          <a:ext cx="555233" cy="993260"/>
        </a:xfrm>
        <a:prstGeom prst="roundRect">
          <a:avLst>
            <a:gd name="adj" fmla="val 1000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prst="relaxedInset"/>
        </a:sp3d>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zh-CN" altLang="en-US" sz="1100" b="1" kern="1200" baseline="0" dirty="0" smtClean="0">
              <a:solidFill>
                <a:schemeClr val="tx1"/>
              </a:solidFill>
              <a:effectLst/>
              <a:latin typeface="+mj-ea"/>
              <a:ea typeface="+mj-ea"/>
            </a:rPr>
            <a:t>钢框架</a:t>
          </a:r>
          <a:r>
            <a:rPr lang="en-US" altLang="zh-CN" sz="1100" b="1" kern="1200" baseline="0" dirty="0" smtClean="0">
              <a:solidFill>
                <a:schemeClr val="tx1"/>
              </a:solidFill>
              <a:effectLst/>
              <a:latin typeface="+mj-ea"/>
              <a:ea typeface="+mj-ea"/>
            </a:rPr>
            <a:t>-</a:t>
          </a:r>
          <a:r>
            <a:rPr lang="zh-CN" altLang="en-US" sz="1100" b="1" kern="1200" baseline="0" dirty="0" smtClean="0">
              <a:solidFill>
                <a:schemeClr val="tx1"/>
              </a:solidFill>
              <a:effectLst/>
              <a:latin typeface="+mj-ea"/>
              <a:ea typeface="+mj-ea"/>
            </a:rPr>
            <a:t>支撑结构</a:t>
          </a:r>
          <a:endParaRPr lang="zh-CN" altLang="en-US" sz="1100" b="1" kern="1200" baseline="0" dirty="0">
            <a:solidFill>
              <a:schemeClr val="tx1"/>
            </a:solidFill>
            <a:effectLst/>
            <a:latin typeface="+mj-ea"/>
            <a:ea typeface="+mj-ea"/>
          </a:endParaRPr>
        </a:p>
      </dsp:txBody>
      <dsp:txXfrm>
        <a:off x="3517598" y="1808210"/>
        <a:ext cx="522709" cy="960736"/>
      </dsp:txXfrm>
    </dsp:sp>
    <dsp:sp modelId="{11A57FA1-8CCF-4575-891F-DADB3C61B263}">
      <dsp:nvSpPr>
        <dsp:cNvPr id="0" name=""/>
        <dsp:cNvSpPr/>
      </dsp:nvSpPr>
      <dsp:spPr>
        <a:xfrm>
          <a:off x="4079889" y="1791948"/>
          <a:ext cx="555233" cy="993260"/>
        </a:xfrm>
        <a:prstGeom prst="roundRect">
          <a:avLst>
            <a:gd name="adj" fmla="val 1000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prst="relaxedInset"/>
        </a:sp3d>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zh-CN" altLang="en-US" sz="1100" b="1" kern="1200" baseline="0" dirty="0" smtClean="0">
              <a:solidFill>
                <a:schemeClr val="tx1"/>
              </a:solidFill>
              <a:effectLst/>
              <a:latin typeface="+mj-ea"/>
              <a:ea typeface="+mj-ea"/>
            </a:rPr>
            <a:t>钢框架</a:t>
          </a:r>
          <a:r>
            <a:rPr lang="en-US" altLang="zh-CN" sz="1100" b="1" kern="1200" baseline="0" dirty="0" smtClean="0">
              <a:solidFill>
                <a:schemeClr val="tx1"/>
              </a:solidFill>
              <a:effectLst/>
              <a:latin typeface="+mj-ea"/>
              <a:ea typeface="+mj-ea"/>
            </a:rPr>
            <a:t>-</a:t>
          </a:r>
          <a:r>
            <a:rPr lang="zh-CN" altLang="en-US" sz="1100" b="1" kern="1200" baseline="0" dirty="0" smtClean="0">
              <a:solidFill>
                <a:schemeClr val="tx1"/>
              </a:solidFill>
              <a:effectLst/>
              <a:latin typeface="+mj-ea"/>
              <a:ea typeface="+mj-ea"/>
            </a:rPr>
            <a:t>延性墙板结构</a:t>
          </a:r>
          <a:endParaRPr lang="zh-CN" altLang="en-US" sz="1100" b="1" kern="1200" baseline="0" dirty="0">
            <a:solidFill>
              <a:schemeClr val="tx1"/>
            </a:solidFill>
            <a:effectLst/>
            <a:latin typeface="+mj-ea"/>
            <a:ea typeface="+mj-ea"/>
          </a:endParaRPr>
        </a:p>
      </dsp:txBody>
      <dsp:txXfrm>
        <a:off x="4096151" y="1808210"/>
        <a:ext cx="522709" cy="960736"/>
      </dsp:txXfrm>
    </dsp:sp>
    <dsp:sp modelId="{3CEE7A35-1F5B-4418-AC97-15C743B7F170}">
      <dsp:nvSpPr>
        <dsp:cNvPr id="0" name=""/>
        <dsp:cNvSpPr/>
      </dsp:nvSpPr>
      <dsp:spPr>
        <a:xfrm>
          <a:off x="4658443" y="1791948"/>
          <a:ext cx="555233" cy="993260"/>
        </a:xfrm>
        <a:prstGeom prst="roundRect">
          <a:avLst>
            <a:gd name="adj" fmla="val 1000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prst="relaxedInset"/>
        </a:sp3d>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zh-CN" altLang="en-US" sz="1100" b="1" kern="1200" baseline="0" dirty="0" smtClean="0">
              <a:solidFill>
                <a:schemeClr val="tx1"/>
              </a:solidFill>
              <a:effectLst/>
              <a:latin typeface="+mj-ea"/>
              <a:ea typeface="+mj-ea"/>
            </a:rPr>
            <a:t>钢框架</a:t>
          </a:r>
          <a:r>
            <a:rPr lang="en-US" altLang="zh-CN" sz="1100" b="1" kern="1200" baseline="0" dirty="0" smtClean="0">
              <a:solidFill>
                <a:schemeClr val="tx1"/>
              </a:solidFill>
              <a:effectLst/>
              <a:latin typeface="+mj-ea"/>
              <a:ea typeface="+mj-ea"/>
            </a:rPr>
            <a:t>-</a:t>
          </a:r>
          <a:r>
            <a:rPr lang="zh-CN" altLang="en-US" sz="1100" b="1" kern="1200" baseline="0" dirty="0" smtClean="0">
              <a:solidFill>
                <a:schemeClr val="tx1"/>
              </a:solidFill>
              <a:effectLst/>
              <a:latin typeface="+mj-ea"/>
              <a:ea typeface="+mj-ea"/>
            </a:rPr>
            <a:t>剪力墙结构</a:t>
          </a:r>
          <a:endParaRPr lang="zh-CN" altLang="en-US" sz="1100" b="1" kern="1200" baseline="0" dirty="0">
            <a:solidFill>
              <a:schemeClr val="tx1"/>
            </a:solidFill>
            <a:effectLst/>
            <a:latin typeface="+mj-ea"/>
            <a:ea typeface="+mj-ea"/>
          </a:endParaRPr>
        </a:p>
      </dsp:txBody>
      <dsp:txXfrm>
        <a:off x="4674705" y="1808210"/>
        <a:ext cx="522709" cy="960736"/>
      </dsp:txXfrm>
    </dsp:sp>
    <dsp:sp modelId="{FB1C13BC-FDA6-4852-8F4A-82C8B6729B56}">
      <dsp:nvSpPr>
        <dsp:cNvPr id="0" name=""/>
        <dsp:cNvSpPr/>
      </dsp:nvSpPr>
      <dsp:spPr>
        <a:xfrm>
          <a:off x="5260316" y="810961"/>
          <a:ext cx="1133786" cy="831914"/>
        </a:xfrm>
        <a:prstGeom prst="roundRect">
          <a:avLst>
            <a:gd name="adj" fmla="val 10000"/>
          </a:avLst>
        </a:prstGeom>
        <a:solidFill>
          <a:schemeClr val="accent4">
            <a:lumMod val="20000"/>
            <a:lumOff val="80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prst="relaxedInset"/>
        </a:sp3d>
      </dsp:spPr>
      <dsp:style>
        <a:lnRef idx="2">
          <a:scrgbClr r="0" g="0" b="0"/>
        </a:lnRef>
        <a:fillRef idx="1">
          <a:scrgbClr r="0" g="0" b="0"/>
        </a:fillRef>
        <a:effectRef idx="0">
          <a:scrgbClr r="0" g="0" b="0"/>
        </a:effectRef>
        <a:fontRef idx="minor">
          <a:schemeClr val="lt1"/>
        </a:fontRef>
      </dsp:style>
      <dsp:txBody>
        <a:bodyPr spcFirstLastPara="0" vert="horz" wrap="square" lIns="68580" tIns="0" rIns="68580" bIns="144000" numCol="1" spcCol="1270" anchor="ctr" anchorCtr="0">
          <a:noAutofit/>
        </a:bodyPr>
        <a:lstStyle/>
        <a:p>
          <a:pPr lvl="0" algn="ctr" defTabSz="800100">
            <a:lnSpc>
              <a:spcPct val="150000"/>
            </a:lnSpc>
            <a:spcBef>
              <a:spcPct val="0"/>
            </a:spcBef>
            <a:spcAft>
              <a:spcPts val="600"/>
            </a:spcAft>
          </a:pPr>
          <a:r>
            <a:rPr lang="zh-CN" altLang="en-US" sz="1800" b="1" kern="1200" baseline="0" dirty="0" smtClean="0">
              <a:solidFill>
                <a:schemeClr val="tx1"/>
              </a:solidFill>
              <a:effectLst/>
              <a:latin typeface="+mj-ea"/>
              <a:ea typeface="+mj-ea"/>
            </a:rPr>
            <a:t>装配式</a:t>
          </a:r>
          <a:endParaRPr lang="en-US" altLang="zh-CN" sz="1800" b="1" kern="1200" baseline="0" dirty="0" smtClean="0">
            <a:solidFill>
              <a:schemeClr val="tx1"/>
            </a:solidFill>
            <a:effectLst/>
            <a:latin typeface="+mj-ea"/>
            <a:ea typeface="+mj-ea"/>
          </a:endParaRPr>
        </a:p>
        <a:p>
          <a:pPr lvl="0" algn="ctr" defTabSz="800100">
            <a:lnSpc>
              <a:spcPct val="50000"/>
            </a:lnSpc>
            <a:spcBef>
              <a:spcPct val="0"/>
            </a:spcBef>
            <a:spcAft>
              <a:spcPct val="35000"/>
            </a:spcAft>
          </a:pPr>
          <a:r>
            <a:rPr lang="zh-CN" altLang="en-US" sz="1800" b="1" kern="1200" baseline="0" dirty="0" smtClean="0">
              <a:solidFill>
                <a:schemeClr val="tx1"/>
              </a:solidFill>
              <a:effectLst/>
              <a:latin typeface="+mj-ea"/>
              <a:ea typeface="+mj-ea"/>
            </a:rPr>
            <a:t>木结构</a:t>
          </a:r>
          <a:endParaRPr lang="zh-CN" altLang="en-US" sz="1800" b="1" kern="1200" baseline="0" dirty="0">
            <a:solidFill>
              <a:schemeClr val="tx1"/>
            </a:solidFill>
            <a:effectLst/>
            <a:latin typeface="+mj-ea"/>
            <a:ea typeface="+mj-ea"/>
          </a:endParaRPr>
        </a:p>
      </dsp:txBody>
      <dsp:txXfrm>
        <a:off x="5284682" y="835327"/>
        <a:ext cx="1085054" cy="783182"/>
      </dsp:txXfrm>
    </dsp:sp>
    <dsp:sp modelId="{AC340481-89B1-4824-B93A-BA353FEAC4B7}">
      <dsp:nvSpPr>
        <dsp:cNvPr id="0" name=""/>
        <dsp:cNvSpPr/>
      </dsp:nvSpPr>
      <dsp:spPr>
        <a:xfrm>
          <a:off x="5260316" y="1770642"/>
          <a:ext cx="555233" cy="993260"/>
        </a:xfrm>
        <a:prstGeom prst="roundRect">
          <a:avLst>
            <a:gd name="adj" fmla="val 10000"/>
          </a:avLst>
        </a:prstGeom>
        <a:solidFill>
          <a:schemeClr val="accent4">
            <a:lumMod val="20000"/>
            <a:lumOff val="80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prst="relaxedInset"/>
        </a:sp3d>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zh-CN" altLang="en-US" sz="1100" b="1" kern="1200" baseline="0" dirty="0" smtClean="0">
              <a:solidFill>
                <a:schemeClr val="tx1"/>
              </a:solidFill>
              <a:effectLst/>
              <a:latin typeface="+mj-ea"/>
              <a:ea typeface="+mj-ea"/>
            </a:rPr>
            <a:t>装配式纯木结构</a:t>
          </a:r>
          <a:endParaRPr lang="zh-CN" altLang="en-US" sz="1100" b="1" kern="1200" baseline="0" dirty="0">
            <a:solidFill>
              <a:schemeClr val="tx1"/>
            </a:solidFill>
            <a:effectLst/>
            <a:latin typeface="+mj-ea"/>
            <a:ea typeface="+mj-ea"/>
          </a:endParaRPr>
        </a:p>
      </dsp:txBody>
      <dsp:txXfrm>
        <a:off x="5276578" y="1786904"/>
        <a:ext cx="522709" cy="960736"/>
      </dsp:txXfrm>
    </dsp:sp>
    <dsp:sp modelId="{6665C6F2-81D7-4002-BC2C-56AE0FA40807}">
      <dsp:nvSpPr>
        <dsp:cNvPr id="0" name=""/>
        <dsp:cNvSpPr/>
      </dsp:nvSpPr>
      <dsp:spPr>
        <a:xfrm>
          <a:off x="5838869" y="1770642"/>
          <a:ext cx="555233" cy="993260"/>
        </a:xfrm>
        <a:prstGeom prst="roundRect">
          <a:avLst>
            <a:gd name="adj" fmla="val 10000"/>
          </a:avLst>
        </a:prstGeom>
        <a:solidFill>
          <a:schemeClr val="accent4">
            <a:lumMod val="20000"/>
            <a:lumOff val="80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prst="relaxedInset"/>
        </a:sp3d>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zh-CN" altLang="en-US" sz="1100" b="1" kern="1200" baseline="0" dirty="0" smtClean="0">
              <a:solidFill>
                <a:schemeClr val="tx1"/>
              </a:solidFill>
              <a:effectLst/>
              <a:latin typeface="+mj-ea"/>
              <a:ea typeface="+mj-ea"/>
            </a:rPr>
            <a:t>装配式木混合结构</a:t>
          </a:r>
          <a:endParaRPr lang="zh-CN" altLang="en-US" sz="1100" b="1" kern="1200" baseline="0" dirty="0">
            <a:solidFill>
              <a:schemeClr val="tx1"/>
            </a:solidFill>
            <a:effectLst/>
            <a:latin typeface="+mj-ea"/>
            <a:ea typeface="+mj-ea"/>
          </a:endParaRPr>
        </a:p>
      </dsp:txBody>
      <dsp:txXfrm>
        <a:off x="5855131" y="1786904"/>
        <a:ext cx="522709" cy="9607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DA15FD-2E5D-4362-9EA3-131406BF7C1F}">
      <dsp:nvSpPr>
        <dsp:cNvPr id="0" name=""/>
        <dsp:cNvSpPr/>
      </dsp:nvSpPr>
      <dsp:spPr>
        <a:xfrm>
          <a:off x="8327" y="320"/>
          <a:ext cx="2313753" cy="559105"/>
        </a:xfrm>
        <a:prstGeom prst="roundRect">
          <a:avLst>
            <a:gd name="adj" fmla="val 10000"/>
          </a:avLst>
        </a:prstGeom>
        <a:solidFill>
          <a:schemeClr val="accent3">
            <a:lumMod val="50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B/>
        </a:sp3d>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zh-CN" altLang="en-US" sz="2000" kern="1200" dirty="0" smtClean="0">
              <a:solidFill>
                <a:srgbClr val="FFFFFF"/>
              </a:solidFill>
            </a:rPr>
            <a:t>接闪器</a:t>
          </a:r>
          <a:endParaRPr lang="en-US" altLang="zh-CN" sz="2000" kern="1200" dirty="0" smtClean="0">
            <a:solidFill>
              <a:srgbClr val="FFFFFF"/>
            </a:solidFill>
          </a:endParaRPr>
        </a:p>
      </dsp:txBody>
      <dsp:txXfrm>
        <a:off x="24703" y="16696"/>
        <a:ext cx="2281001" cy="526353"/>
      </dsp:txXfrm>
    </dsp:sp>
    <dsp:sp modelId="{1CDD107B-421A-49CC-9A3F-55D0FAF26DEA}">
      <dsp:nvSpPr>
        <dsp:cNvPr id="0" name=""/>
        <dsp:cNvSpPr/>
      </dsp:nvSpPr>
      <dsp:spPr>
        <a:xfrm>
          <a:off x="239703" y="559425"/>
          <a:ext cx="231375" cy="594436"/>
        </a:xfrm>
        <a:custGeom>
          <a:avLst/>
          <a:gdLst/>
          <a:ahLst/>
          <a:cxnLst/>
          <a:rect l="0" t="0" r="0" b="0"/>
          <a:pathLst>
            <a:path>
              <a:moveTo>
                <a:pt x="0" y="0"/>
              </a:moveTo>
              <a:lnTo>
                <a:pt x="0" y="594436"/>
              </a:lnTo>
              <a:lnTo>
                <a:pt x="231375" y="59443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CA7A6B-E50D-4DB6-B9C3-5F865A5CEA86}">
      <dsp:nvSpPr>
        <dsp:cNvPr id="0" name=""/>
        <dsp:cNvSpPr/>
      </dsp:nvSpPr>
      <dsp:spPr>
        <a:xfrm>
          <a:off x="471078" y="726696"/>
          <a:ext cx="1756774" cy="854331"/>
        </a:xfrm>
        <a:prstGeom prst="roundRect">
          <a:avLst>
            <a:gd name="adj" fmla="val 10000"/>
          </a:avLst>
        </a:prstGeom>
        <a:solidFill>
          <a:schemeClr val="accent3">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l" defTabSz="622300">
            <a:lnSpc>
              <a:spcPct val="50000"/>
            </a:lnSpc>
            <a:spcBef>
              <a:spcPct val="0"/>
            </a:spcBef>
            <a:spcAft>
              <a:spcPct val="35000"/>
            </a:spcAft>
          </a:pPr>
          <a:r>
            <a:rPr lang="zh-CN" altLang="en-US" sz="1400" b="1" kern="1200" dirty="0" smtClean="0"/>
            <a:t>女儿墙压顶形式</a:t>
          </a:r>
          <a:endParaRPr lang="zh-CN" altLang="en-US" sz="1400" b="1" kern="1200" dirty="0"/>
        </a:p>
        <a:p>
          <a:pPr marL="114300" lvl="1" indent="-114300" algn="l" defTabSz="622300">
            <a:lnSpc>
              <a:spcPct val="50000"/>
            </a:lnSpc>
            <a:spcBef>
              <a:spcPct val="0"/>
            </a:spcBef>
            <a:spcAft>
              <a:spcPct val="15000"/>
            </a:spcAft>
            <a:buChar char="••"/>
          </a:pPr>
          <a:r>
            <a:rPr lang="zh-CN" altLang="en-US" sz="1400" b="1" kern="1200" dirty="0" smtClean="0"/>
            <a:t>金属压顶</a:t>
          </a:r>
          <a:endParaRPr lang="zh-CN" altLang="en-US" sz="1400" b="1" kern="1200" dirty="0"/>
        </a:p>
        <a:p>
          <a:pPr marL="114300" lvl="1" indent="-114300" algn="l" defTabSz="622300">
            <a:lnSpc>
              <a:spcPct val="50000"/>
            </a:lnSpc>
            <a:spcBef>
              <a:spcPct val="0"/>
            </a:spcBef>
            <a:spcAft>
              <a:spcPct val="15000"/>
            </a:spcAft>
            <a:buChar char="••"/>
          </a:pPr>
          <a:r>
            <a:rPr lang="zh-CN" altLang="en-US" sz="1400" b="1" kern="1200" dirty="0" smtClean="0"/>
            <a:t>预制压顶</a:t>
          </a:r>
          <a:endParaRPr lang="zh-CN" altLang="en-US" sz="1400" b="1" kern="1200" dirty="0"/>
        </a:p>
      </dsp:txBody>
      <dsp:txXfrm>
        <a:off x="496101" y="751719"/>
        <a:ext cx="1706728" cy="804285"/>
      </dsp:txXfrm>
    </dsp:sp>
    <dsp:sp modelId="{4154FD99-4D00-4070-A9B0-739BDBD9FA48}">
      <dsp:nvSpPr>
        <dsp:cNvPr id="0" name=""/>
        <dsp:cNvSpPr/>
      </dsp:nvSpPr>
      <dsp:spPr>
        <a:xfrm>
          <a:off x="239703" y="559425"/>
          <a:ext cx="231375" cy="1504883"/>
        </a:xfrm>
        <a:custGeom>
          <a:avLst/>
          <a:gdLst/>
          <a:ahLst/>
          <a:cxnLst/>
          <a:rect l="0" t="0" r="0" b="0"/>
          <a:pathLst>
            <a:path>
              <a:moveTo>
                <a:pt x="0" y="0"/>
              </a:moveTo>
              <a:lnTo>
                <a:pt x="0" y="1504883"/>
              </a:lnTo>
              <a:lnTo>
                <a:pt x="231375" y="150488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0839096-4C8E-4D43-AAD3-A67BA7A3A841}">
      <dsp:nvSpPr>
        <dsp:cNvPr id="0" name=""/>
        <dsp:cNvSpPr/>
      </dsp:nvSpPr>
      <dsp:spPr>
        <a:xfrm>
          <a:off x="471078" y="1748297"/>
          <a:ext cx="1811221" cy="632021"/>
        </a:xfrm>
        <a:prstGeom prst="roundRect">
          <a:avLst>
            <a:gd name="adj" fmla="val 10000"/>
          </a:avLst>
        </a:prstGeom>
        <a:solidFill>
          <a:schemeClr val="accent3">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50000"/>
            </a:lnSpc>
            <a:spcBef>
              <a:spcPct val="0"/>
            </a:spcBef>
            <a:spcAft>
              <a:spcPct val="35000"/>
            </a:spcAft>
          </a:pPr>
          <a:r>
            <a:rPr lang="zh-CN" altLang="en-US" sz="1400" b="1" kern="1200" dirty="0" smtClean="0"/>
            <a:t>预制外挂女儿墙</a:t>
          </a:r>
          <a:endParaRPr lang="en-US" altLang="zh-CN" sz="1400" b="1" kern="1200" dirty="0" smtClean="0"/>
        </a:p>
        <a:p>
          <a:pPr lvl="0" algn="ctr" defTabSz="622300">
            <a:lnSpc>
              <a:spcPct val="50000"/>
            </a:lnSpc>
            <a:spcBef>
              <a:spcPct val="0"/>
            </a:spcBef>
            <a:spcAft>
              <a:spcPct val="35000"/>
            </a:spcAft>
          </a:pPr>
          <a:r>
            <a:rPr lang="zh-CN" altLang="en-US" sz="1400" b="1" kern="1200" dirty="0" smtClean="0"/>
            <a:t>（分体）</a:t>
          </a:r>
          <a:endParaRPr lang="zh-CN" altLang="en-US" sz="1400" b="1" kern="1200" dirty="0"/>
        </a:p>
      </dsp:txBody>
      <dsp:txXfrm>
        <a:off x="489589" y="1766808"/>
        <a:ext cx="1774199" cy="594999"/>
      </dsp:txXfrm>
    </dsp:sp>
    <dsp:sp modelId="{ACBEFE43-57A7-413B-9EC1-8B32736DC6A6}">
      <dsp:nvSpPr>
        <dsp:cNvPr id="0" name=""/>
        <dsp:cNvSpPr/>
      </dsp:nvSpPr>
      <dsp:spPr>
        <a:xfrm>
          <a:off x="239703" y="559425"/>
          <a:ext cx="231375" cy="2304175"/>
        </a:xfrm>
        <a:custGeom>
          <a:avLst/>
          <a:gdLst/>
          <a:ahLst/>
          <a:cxnLst/>
          <a:rect l="0" t="0" r="0" b="0"/>
          <a:pathLst>
            <a:path>
              <a:moveTo>
                <a:pt x="0" y="0"/>
              </a:moveTo>
              <a:lnTo>
                <a:pt x="0" y="2304175"/>
              </a:lnTo>
              <a:lnTo>
                <a:pt x="231375" y="23041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ECF51A-5F3F-4BD8-AC90-FD66E4EBA27B}">
      <dsp:nvSpPr>
        <dsp:cNvPr id="0" name=""/>
        <dsp:cNvSpPr/>
      </dsp:nvSpPr>
      <dsp:spPr>
        <a:xfrm>
          <a:off x="471078" y="2547590"/>
          <a:ext cx="1811221" cy="632021"/>
        </a:xfrm>
        <a:prstGeom prst="roundRect">
          <a:avLst>
            <a:gd name="adj" fmla="val 10000"/>
          </a:avLst>
        </a:prstGeom>
        <a:solidFill>
          <a:schemeClr val="accent3">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50000"/>
            </a:lnSpc>
            <a:spcBef>
              <a:spcPct val="0"/>
            </a:spcBef>
            <a:spcAft>
              <a:spcPct val="35000"/>
            </a:spcAft>
          </a:pPr>
          <a:r>
            <a:rPr lang="zh-CN" altLang="en-US" sz="1400" b="1" kern="1200" dirty="0" smtClean="0"/>
            <a:t>预制外挂女儿墙</a:t>
          </a:r>
          <a:endParaRPr lang="en-US" altLang="zh-CN" sz="1400" b="1" kern="1200" dirty="0" smtClean="0"/>
        </a:p>
        <a:p>
          <a:pPr lvl="0" algn="ctr" defTabSz="622300">
            <a:lnSpc>
              <a:spcPct val="50000"/>
            </a:lnSpc>
            <a:spcBef>
              <a:spcPct val="0"/>
            </a:spcBef>
            <a:spcAft>
              <a:spcPct val="35000"/>
            </a:spcAft>
          </a:pPr>
          <a:r>
            <a:rPr lang="zh-CN" altLang="en-US" sz="1400" b="1" kern="1200" dirty="0" smtClean="0"/>
            <a:t>（连体）</a:t>
          </a:r>
          <a:endParaRPr lang="zh-CN" altLang="en-US" sz="1400" b="1" kern="1200" dirty="0"/>
        </a:p>
      </dsp:txBody>
      <dsp:txXfrm>
        <a:off x="489589" y="2566101"/>
        <a:ext cx="1774199" cy="594999"/>
      </dsp:txXfrm>
    </dsp:sp>
    <dsp:sp modelId="{41D494AA-A1AC-40CA-A4F4-CF660F156B2D}">
      <dsp:nvSpPr>
        <dsp:cNvPr id="0" name=""/>
        <dsp:cNvSpPr/>
      </dsp:nvSpPr>
      <dsp:spPr>
        <a:xfrm>
          <a:off x="239703" y="559425"/>
          <a:ext cx="231375" cy="3071559"/>
        </a:xfrm>
        <a:custGeom>
          <a:avLst/>
          <a:gdLst/>
          <a:ahLst/>
          <a:cxnLst/>
          <a:rect l="0" t="0" r="0" b="0"/>
          <a:pathLst>
            <a:path>
              <a:moveTo>
                <a:pt x="0" y="0"/>
              </a:moveTo>
              <a:lnTo>
                <a:pt x="0" y="3071559"/>
              </a:lnTo>
              <a:lnTo>
                <a:pt x="231375" y="30715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4BA8455-3F3F-4438-AFE8-CDB03CD0AB30}">
      <dsp:nvSpPr>
        <dsp:cNvPr id="0" name=""/>
        <dsp:cNvSpPr/>
      </dsp:nvSpPr>
      <dsp:spPr>
        <a:xfrm>
          <a:off x="471078" y="3346882"/>
          <a:ext cx="1809123" cy="568204"/>
        </a:xfrm>
        <a:prstGeom prst="roundRect">
          <a:avLst>
            <a:gd name="adj" fmla="val 10000"/>
          </a:avLst>
        </a:prstGeom>
        <a:solidFill>
          <a:schemeClr val="accent3">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CN" altLang="en-US" sz="1400" b="1" kern="1200" dirty="0" smtClean="0"/>
            <a:t>预制内嵌女儿墙</a:t>
          </a:r>
          <a:endParaRPr lang="zh-CN" altLang="en-US" sz="1400" b="1" kern="1200" dirty="0"/>
        </a:p>
      </dsp:txBody>
      <dsp:txXfrm>
        <a:off x="487720" y="3363524"/>
        <a:ext cx="1775839" cy="5349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7FA0CF-B3DA-4C10-92B1-3F64294745D2}">
      <dsp:nvSpPr>
        <dsp:cNvPr id="0" name=""/>
        <dsp:cNvSpPr/>
      </dsp:nvSpPr>
      <dsp:spPr>
        <a:xfrm>
          <a:off x="319555" y="1566"/>
          <a:ext cx="2145439" cy="558666"/>
        </a:xfrm>
        <a:prstGeom prst="roundRect">
          <a:avLst>
            <a:gd name="adj" fmla="val 10000"/>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B/>
        </a:sp3d>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zh-CN" altLang="en-US" sz="2000" kern="1200" dirty="0" smtClean="0"/>
            <a:t>防侧击雷</a:t>
          </a:r>
          <a:endParaRPr lang="zh-CN" altLang="en-US" sz="2000" kern="1200" dirty="0"/>
        </a:p>
      </dsp:txBody>
      <dsp:txXfrm>
        <a:off x="335918" y="17929"/>
        <a:ext cx="2112713" cy="525940"/>
      </dsp:txXfrm>
    </dsp:sp>
    <dsp:sp modelId="{DC98E5FE-194D-44A1-B59D-94F3EC60DC34}">
      <dsp:nvSpPr>
        <dsp:cNvPr id="0" name=""/>
        <dsp:cNvSpPr/>
      </dsp:nvSpPr>
      <dsp:spPr>
        <a:xfrm>
          <a:off x="534099" y="560233"/>
          <a:ext cx="214543" cy="430641"/>
        </a:xfrm>
        <a:custGeom>
          <a:avLst/>
          <a:gdLst/>
          <a:ahLst/>
          <a:cxnLst/>
          <a:rect l="0" t="0" r="0" b="0"/>
          <a:pathLst>
            <a:path>
              <a:moveTo>
                <a:pt x="0" y="0"/>
              </a:moveTo>
              <a:lnTo>
                <a:pt x="0" y="430641"/>
              </a:lnTo>
              <a:lnTo>
                <a:pt x="214543" y="4306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02CD333-1018-4C35-81C7-980D7777FA13}">
      <dsp:nvSpPr>
        <dsp:cNvPr id="0" name=""/>
        <dsp:cNvSpPr/>
      </dsp:nvSpPr>
      <dsp:spPr>
        <a:xfrm>
          <a:off x="748643" y="709284"/>
          <a:ext cx="1613938" cy="563180"/>
        </a:xfrm>
        <a:prstGeom prst="roundRect">
          <a:avLst>
            <a:gd name="adj" fmla="val 10000"/>
          </a:avLst>
        </a:prstGeom>
        <a:solidFill>
          <a:schemeClr val="accent1">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CN" altLang="en-US" sz="1400" b="1" kern="1200" dirty="0" smtClean="0"/>
            <a:t>预制外挂墙板</a:t>
          </a:r>
          <a:endParaRPr lang="zh-CN" altLang="en-US" sz="1400" b="1" kern="1200" dirty="0"/>
        </a:p>
      </dsp:txBody>
      <dsp:txXfrm>
        <a:off x="765138" y="725779"/>
        <a:ext cx="1580948" cy="530190"/>
      </dsp:txXfrm>
    </dsp:sp>
    <dsp:sp modelId="{C7899AEA-7A91-4F6E-8208-3A46F47DEA68}">
      <dsp:nvSpPr>
        <dsp:cNvPr id="0" name=""/>
        <dsp:cNvSpPr/>
      </dsp:nvSpPr>
      <dsp:spPr>
        <a:xfrm>
          <a:off x="534099" y="560233"/>
          <a:ext cx="214543" cy="1142872"/>
        </a:xfrm>
        <a:custGeom>
          <a:avLst/>
          <a:gdLst/>
          <a:ahLst/>
          <a:cxnLst/>
          <a:rect l="0" t="0" r="0" b="0"/>
          <a:pathLst>
            <a:path>
              <a:moveTo>
                <a:pt x="0" y="0"/>
              </a:moveTo>
              <a:lnTo>
                <a:pt x="0" y="1142872"/>
              </a:lnTo>
              <a:lnTo>
                <a:pt x="214543" y="114287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8C7F3A5-3E3F-4840-99C7-F6E935CAF814}">
      <dsp:nvSpPr>
        <dsp:cNvPr id="0" name=""/>
        <dsp:cNvSpPr/>
      </dsp:nvSpPr>
      <dsp:spPr>
        <a:xfrm>
          <a:off x="748643" y="1421515"/>
          <a:ext cx="1613938" cy="563180"/>
        </a:xfrm>
        <a:prstGeom prst="roundRect">
          <a:avLst>
            <a:gd name="adj" fmla="val 10000"/>
          </a:avLst>
        </a:prstGeom>
        <a:solidFill>
          <a:schemeClr val="accent1">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CN" altLang="en-US" sz="1400" b="1" kern="1200" dirty="0" smtClean="0"/>
            <a:t>预制内嵌墙板</a:t>
          </a:r>
          <a:endParaRPr lang="zh-CN" altLang="en-US" sz="1400" b="1" kern="1200" dirty="0"/>
        </a:p>
      </dsp:txBody>
      <dsp:txXfrm>
        <a:off x="765138" y="1438010"/>
        <a:ext cx="1580948" cy="530190"/>
      </dsp:txXfrm>
    </dsp:sp>
    <dsp:sp modelId="{A17604D4-1071-429F-843C-BC5542F65D2D}">
      <dsp:nvSpPr>
        <dsp:cNvPr id="0" name=""/>
        <dsp:cNvSpPr/>
      </dsp:nvSpPr>
      <dsp:spPr>
        <a:xfrm>
          <a:off x="534099" y="560233"/>
          <a:ext cx="214543" cy="1855103"/>
        </a:xfrm>
        <a:custGeom>
          <a:avLst/>
          <a:gdLst/>
          <a:ahLst/>
          <a:cxnLst/>
          <a:rect l="0" t="0" r="0" b="0"/>
          <a:pathLst>
            <a:path>
              <a:moveTo>
                <a:pt x="0" y="0"/>
              </a:moveTo>
              <a:lnTo>
                <a:pt x="0" y="1855103"/>
              </a:lnTo>
              <a:lnTo>
                <a:pt x="214543" y="185510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7D2F85E-02E1-4D79-B8C9-118A2484C0FE}">
      <dsp:nvSpPr>
        <dsp:cNvPr id="0" name=""/>
        <dsp:cNvSpPr/>
      </dsp:nvSpPr>
      <dsp:spPr>
        <a:xfrm>
          <a:off x="748643" y="2133746"/>
          <a:ext cx="1613938" cy="563180"/>
        </a:xfrm>
        <a:prstGeom prst="roundRect">
          <a:avLst>
            <a:gd name="adj" fmla="val 10000"/>
          </a:avLst>
        </a:prstGeom>
        <a:solidFill>
          <a:schemeClr val="accent1">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100000"/>
            </a:lnSpc>
            <a:spcBef>
              <a:spcPct val="0"/>
            </a:spcBef>
            <a:spcAft>
              <a:spcPct val="35000"/>
            </a:spcAft>
          </a:pPr>
          <a:r>
            <a:rPr lang="zh-CN" altLang="en-US" sz="1400" b="1" kern="1200" dirty="0" smtClean="0"/>
            <a:t>蒸压加气混凝土外墙板</a:t>
          </a:r>
          <a:endParaRPr lang="zh-CN" altLang="en-US" sz="1400" b="1" kern="1200" dirty="0"/>
        </a:p>
      </dsp:txBody>
      <dsp:txXfrm>
        <a:off x="765138" y="2150241"/>
        <a:ext cx="1580948" cy="530190"/>
      </dsp:txXfrm>
    </dsp:sp>
    <dsp:sp modelId="{F29A345A-B605-44DE-8275-16871C02CED7}">
      <dsp:nvSpPr>
        <dsp:cNvPr id="0" name=""/>
        <dsp:cNvSpPr/>
      </dsp:nvSpPr>
      <dsp:spPr>
        <a:xfrm>
          <a:off x="534099" y="560233"/>
          <a:ext cx="214543" cy="2567334"/>
        </a:xfrm>
        <a:custGeom>
          <a:avLst/>
          <a:gdLst/>
          <a:ahLst/>
          <a:cxnLst/>
          <a:rect l="0" t="0" r="0" b="0"/>
          <a:pathLst>
            <a:path>
              <a:moveTo>
                <a:pt x="0" y="0"/>
              </a:moveTo>
              <a:lnTo>
                <a:pt x="0" y="2567334"/>
              </a:lnTo>
              <a:lnTo>
                <a:pt x="214543" y="256733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60666F9-91BB-4C1B-A1F0-1E544B21009B}">
      <dsp:nvSpPr>
        <dsp:cNvPr id="0" name=""/>
        <dsp:cNvSpPr/>
      </dsp:nvSpPr>
      <dsp:spPr>
        <a:xfrm>
          <a:off x="748643" y="2845978"/>
          <a:ext cx="1613938" cy="563180"/>
        </a:xfrm>
        <a:prstGeom prst="roundRect">
          <a:avLst>
            <a:gd name="adj" fmla="val 10000"/>
          </a:avLst>
        </a:prstGeom>
        <a:solidFill>
          <a:schemeClr val="accent1">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50000"/>
            </a:lnSpc>
            <a:spcBef>
              <a:spcPct val="0"/>
            </a:spcBef>
            <a:spcAft>
              <a:spcPct val="35000"/>
            </a:spcAft>
          </a:pPr>
          <a:r>
            <a:rPr lang="zh-CN" altLang="en-US" sz="1400" b="1" kern="1200" dirty="0" smtClean="0"/>
            <a:t>预制空调板</a:t>
          </a:r>
          <a:endParaRPr lang="en-US" altLang="zh-CN" sz="1400" b="1" kern="1200" dirty="0" smtClean="0"/>
        </a:p>
        <a:p>
          <a:pPr lvl="0" algn="ctr" defTabSz="622300">
            <a:lnSpc>
              <a:spcPct val="50000"/>
            </a:lnSpc>
            <a:spcBef>
              <a:spcPct val="0"/>
            </a:spcBef>
            <a:spcAft>
              <a:spcPct val="35000"/>
            </a:spcAft>
          </a:pPr>
          <a:r>
            <a:rPr lang="zh-CN" altLang="en-US" sz="1400" b="1" kern="1200" dirty="0" smtClean="0"/>
            <a:t>预制阳台</a:t>
          </a:r>
          <a:endParaRPr lang="zh-CN" altLang="en-US" sz="1400" b="1" kern="1200" dirty="0"/>
        </a:p>
      </dsp:txBody>
      <dsp:txXfrm>
        <a:off x="765138" y="2862473"/>
        <a:ext cx="1580948" cy="530190"/>
      </dsp:txXfrm>
    </dsp:sp>
    <dsp:sp modelId="{AC2B61F0-F8E7-4CE5-A8DE-06B2B16A0E29}">
      <dsp:nvSpPr>
        <dsp:cNvPr id="0" name=""/>
        <dsp:cNvSpPr/>
      </dsp:nvSpPr>
      <dsp:spPr>
        <a:xfrm>
          <a:off x="534099" y="560233"/>
          <a:ext cx="214543" cy="3279565"/>
        </a:xfrm>
        <a:custGeom>
          <a:avLst/>
          <a:gdLst/>
          <a:ahLst/>
          <a:cxnLst/>
          <a:rect l="0" t="0" r="0" b="0"/>
          <a:pathLst>
            <a:path>
              <a:moveTo>
                <a:pt x="0" y="0"/>
              </a:moveTo>
              <a:lnTo>
                <a:pt x="0" y="3279565"/>
              </a:lnTo>
              <a:lnTo>
                <a:pt x="214543" y="327956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47E9038-17E9-4C03-8F26-9A5888C035E7}">
      <dsp:nvSpPr>
        <dsp:cNvPr id="0" name=""/>
        <dsp:cNvSpPr/>
      </dsp:nvSpPr>
      <dsp:spPr>
        <a:xfrm>
          <a:off x="748643" y="3558209"/>
          <a:ext cx="1613938" cy="563180"/>
        </a:xfrm>
        <a:prstGeom prst="roundRect">
          <a:avLst>
            <a:gd name="adj" fmla="val 10000"/>
          </a:avLst>
        </a:prstGeom>
        <a:solidFill>
          <a:schemeClr val="accent1">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50000"/>
            </a:lnSpc>
            <a:spcBef>
              <a:spcPct val="0"/>
            </a:spcBef>
            <a:spcAft>
              <a:spcPct val="35000"/>
            </a:spcAft>
          </a:pPr>
          <a:r>
            <a:rPr lang="zh-CN" altLang="en-US" sz="1400" b="1" kern="1200" dirty="0" smtClean="0"/>
            <a:t>玻璃幕墙</a:t>
          </a:r>
          <a:endParaRPr lang="en-US" altLang="zh-CN" sz="1400" b="1" kern="1200" dirty="0" smtClean="0"/>
        </a:p>
        <a:p>
          <a:pPr lvl="0" algn="ctr" defTabSz="622300">
            <a:lnSpc>
              <a:spcPct val="50000"/>
            </a:lnSpc>
            <a:spcBef>
              <a:spcPct val="0"/>
            </a:spcBef>
            <a:spcAft>
              <a:spcPct val="35000"/>
            </a:spcAft>
          </a:pPr>
          <a:r>
            <a:rPr lang="zh-CN" altLang="en-US" sz="1400" b="1" kern="1200" dirty="0" smtClean="0"/>
            <a:t>金属外墙板</a:t>
          </a:r>
          <a:endParaRPr lang="zh-CN" altLang="en-US" sz="1400" b="1" kern="1200" dirty="0"/>
        </a:p>
      </dsp:txBody>
      <dsp:txXfrm>
        <a:off x="765138" y="3574704"/>
        <a:ext cx="1580948" cy="5301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4AFE57-D91D-4F67-9D34-C246C3134E01}">
      <dsp:nvSpPr>
        <dsp:cNvPr id="0" name=""/>
        <dsp:cNvSpPr/>
      </dsp:nvSpPr>
      <dsp:spPr>
        <a:xfrm>
          <a:off x="739" y="342117"/>
          <a:ext cx="1673577" cy="567004"/>
        </a:xfrm>
        <a:prstGeom prst="roundRect">
          <a:avLst>
            <a:gd name="adj" fmla="val 10000"/>
          </a:avLst>
        </a:prstGeom>
        <a:solidFill>
          <a:schemeClr val="accent3">
            <a:lumMod val="50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B/>
        </a:sp3d>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zh-CN" altLang="en-US" sz="2000" kern="1200" dirty="0" smtClean="0"/>
            <a:t>引下线</a:t>
          </a:r>
          <a:endParaRPr lang="zh-CN" altLang="en-US" sz="2000" kern="1200" dirty="0"/>
        </a:p>
      </dsp:txBody>
      <dsp:txXfrm>
        <a:off x="17346" y="358724"/>
        <a:ext cx="1640363" cy="533790"/>
      </dsp:txXfrm>
    </dsp:sp>
    <dsp:sp modelId="{6E40C3B3-71FB-41C2-A3A9-FCBE03D316E9}">
      <dsp:nvSpPr>
        <dsp:cNvPr id="0" name=""/>
        <dsp:cNvSpPr/>
      </dsp:nvSpPr>
      <dsp:spPr>
        <a:xfrm>
          <a:off x="168097" y="909121"/>
          <a:ext cx="167357" cy="478880"/>
        </a:xfrm>
        <a:custGeom>
          <a:avLst/>
          <a:gdLst/>
          <a:ahLst/>
          <a:cxnLst/>
          <a:rect l="0" t="0" r="0" b="0"/>
          <a:pathLst>
            <a:path>
              <a:moveTo>
                <a:pt x="0" y="0"/>
              </a:moveTo>
              <a:lnTo>
                <a:pt x="0" y="478880"/>
              </a:lnTo>
              <a:lnTo>
                <a:pt x="167357" y="4788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158121-138E-40EB-A04C-987757E20E9F}">
      <dsp:nvSpPr>
        <dsp:cNvPr id="0" name=""/>
        <dsp:cNvSpPr/>
      </dsp:nvSpPr>
      <dsp:spPr>
        <a:xfrm>
          <a:off x="335454" y="1060397"/>
          <a:ext cx="1474220" cy="655209"/>
        </a:xfrm>
        <a:prstGeom prst="roundRect">
          <a:avLst>
            <a:gd name="adj" fmla="val 10000"/>
          </a:avLst>
        </a:prstGeom>
        <a:solidFill>
          <a:schemeClr val="accent3">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50000"/>
            </a:lnSpc>
            <a:spcBef>
              <a:spcPct val="0"/>
            </a:spcBef>
            <a:spcAft>
              <a:spcPct val="35000"/>
            </a:spcAft>
          </a:pPr>
          <a:r>
            <a:rPr lang="zh-CN" altLang="en-US" sz="1400" b="1" kern="1200" dirty="0" smtClean="0">
              <a:solidFill>
                <a:srgbClr val="C00000"/>
              </a:solidFill>
            </a:rPr>
            <a:t>预制柱内</a:t>
          </a:r>
          <a:endParaRPr lang="en-US" altLang="zh-CN" sz="1400" b="1" kern="1200" dirty="0" smtClean="0">
            <a:solidFill>
              <a:srgbClr val="C00000"/>
            </a:solidFill>
          </a:endParaRPr>
        </a:p>
        <a:p>
          <a:pPr lvl="0" algn="ctr" defTabSz="622300">
            <a:lnSpc>
              <a:spcPct val="50000"/>
            </a:lnSpc>
            <a:spcBef>
              <a:spcPct val="0"/>
            </a:spcBef>
            <a:spcAft>
              <a:spcPct val="35000"/>
            </a:spcAft>
          </a:pPr>
          <a:r>
            <a:rPr lang="zh-CN" altLang="en-US" sz="1400" b="1" kern="1200" dirty="0" smtClean="0">
              <a:solidFill>
                <a:srgbClr val="C00000"/>
              </a:solidFill>
            </a:rPr>
            <a:t>专用引下线</a:t>
          </a:r>
          <a:endParaRPr lang="zh-CN" altLang="en-US" sz="1400" b="1" kern="1200" dirty="0">
            <a:solidFill>
              <a:srgbClr val="C00000"/>
            </a:solidFill>
          </a:endParaRPr>
        </a:p>
      </dsp:txBody>
      <dsp:txXfrm>
        <a:off x="354644" y="1079587"/>
        <a:ext cx="1435840" cy="616829"/>
      </dsp:txXfrm>
    </dsp:sp>
    <dsp:sp modelId="{1ACE5DE4-83AA-431C-98D5-C886A05AE41C}">
      <dsp:nvSpPr>
        <dsp:cNvPr id="0" name=""/>
        <dsp:cNvSpPr/>
      </dsp:nvSpPr>
      <dsp:spPr>
        <a:xfrm>
          <a:off x="168097" y="909121"/>
          <a:ext cx="167357" cy="1344320"/>
        </a:xfrm>
        <a:custGeom>
          <a:avLst/>
          <a:gdLst/>
          <a:ahLst/>
          <a:cxnLst/>
          <a:rect l="0" t="0" r="0" b="0"/>
          <a:pathLst>
            <a:path>
              <a:moveTo>
                <a:pt x="0" y="0"/>
              </a:moveTo>
              <a:lnTo>
                <a:pt x="0" y="1344320"/>
              </a:lnTo>
              <a:lnTo>
                <a:pt x="167357" y="13443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A8BC98-F7D1-4B48-8DCB-AAD674F816C9}">
      <dsp:nvSpPr>
        <dsp:cNvPr id="0" name=""/>
        <dsp:cNvSpPr/>
      </dsp:nvSpPr>
      <dsp:spPr>
        <a:xfrm>
          <a:off x="335454" y="1866882"/>
          <a:ext cx="1538612" cy="773119"/>
        </a:xfrm>
        <a:prstGeom prst="roundRect">
          <a:avLst>
            <a:gd name="adj" fmla="val 10000"/>
          </a:avLst>
        </a:prstGeom>
        <a:solidFill>
          <a:schemeClr val="accent3">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100000"/>
            </a:lnSpc>
            <a:spcBef>
              <a:spcPct val="0"/>
            </a:spcBef>
            <a:spcAft>
              <a:spcPct val="35000"/>
            </a:spcAft>
          </a:pPr>
          <a:r>
            <a:rPr lang="zh-CN" altLang="en-US" sz="1400" b="1" kern="1200" dirty="0" smtClean="0"/>
            <a:t>现浇剪力墙、现浇柱内专用引下线</a:t>
          </a:r>
          <a:endParaRPr lang="zh-CN" altLang="en-US" sz="1400" b="1" kern="1200" dirty="0"/>
        </a:p>
      </dsp:txBody>
      <dsp:txXfrm>
        <a:off x="358098" y="1889526"/>
        <a:ext cx="1493324" cy="727831"/>
      </dsp:txXfrm>
    </dsp:sp>
    <dsp:sp modelId="{02EFC5A3-D872-408D-99F5-069471E38A8B}">
      <dsp:nvSpPr>
        <dsp:cNvPr id="0" name=""/>
        <dsp:cNvSpPr/>
      </dsp:nvSpPr>
      <dsp:spPr>
        <a:xfrm>
          <a:off x="168097" y="909121"/>
          <a:ext cx="167357" cy="2184706"/>
        </a:xfrm>
        <a:custGeom>
          <a:avLst/>
          <a:gdLst/>
          <a:ahLst/>
          <a:cxnLst/>
          <a:rect l="0" t="0" r="0" b="0"/>
          <a:pathLst>
            <a:path>
              <a:moveTo>
                <a:pt x="0" y="0"/>
              </a:moveTo>
              <a:lnTo>
                <a:pt x="0" y="2184706"/>
              </a:lnTo>
              <a:lnTo>
                <a:pt x="167357" y="21847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4D0A396-D99E-4627-B98F-63156ACA1602}">
      <dsp:nvSpPr>
        <dsp:cNvPr id="0" name=""/>
        <dsp:cNvSpPr/>
      </dsp:nvSpPr>
      <dsp:spPr>
        <a:xfrm>
          <a:off x="335454" y="2791277"/>
          <a:ext cx="968162" cy="605101"/>
        </a:xfrm>
        <a:prstGeom prst="roundRect">
          <a:avLst>
            <a:gd name="adj" fmla="val 10000"/>
          </a:avLst>
        </a:prstGeom>
        <a:solidFill>
          <a:schemeClr val="accent3">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50000"/>
            </a:lnSpc>
            <a:spcBef>
              <a:spcPct val="0"/>
            </a:spcBef>
            <a:spcAft>
              <a:spcPct val="35000"/>
            </a:spcAft>
          </a:pPr>
          <a:r>
            <a:rPr lang="zh-CN" altLang="en-US" sz="1400" b="1" kern="1200" dirty="0" smtClean="0"/>
            <a:t>钢柱</a:t>
          </a:r>
          <a:endParaRPr lang="zh-CN" altLang="en-US" sz="1400" b="1" kern="1200" dirty="0"/>
        </a:p>
      </dsp:txBody>
      <dsp:txXfrm>
        <a:off x="353177" y="2809000"/>
        <a:ext cx="932716" cy="56965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DDA56E-F7F5-407A-85F1-F26E5E24B1B0}">
      <dsp:nvSpPr>
        <dsp:cNvPr id="0" name=""/>
        <dsp:cNvSpPr/>
      </dsp:nvSpPr>
      <dsp:spPr>
        <a:xfrm>
          <a:off x="395" y="0"/>
          <a:ext cx="2269708" cy="565472"/>
        </a:xfrm>
        <a:prstGeom prst="roundRect">
          <a:avLst>
            <a:gd name="adj" fmla="val 10000"/>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B/>
        </a:sp3d>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zh-CN" altLang="en-US" sz="2000" kern="1200" dirty="0" smtClean="0">
              <a:solidFill>
                <a:schemeClr val="bg2"/>
              </a:solidFill>
            </a:rPr>
            <a:t>防雷等电位连接</a:t>
          </a:r>
          <a:endParaRPr lang="zh-CN" altLang="en-US" sz="2000" kern="1200" dirty="0">
            <a:solidFill>
              <a:schemeClr val="bg2"/>
            </a:solidFill>
          </a:endParaRPr>
        </a:p>
      </dsp:txBody>
      <dsp:txXfrm>
        <a:off x="16957" y="16562"/>
        <a:ext cx="2236584" cy="532348"/>
      </dsp:txXfrm>
    </dsp:sp>
    <dsp:sp modelId="{6567A770-08BD-4F60-B4AE-81B2AEBD2BB0}">
      <dsp:nvSpPr>
        <dsp:cNvPr id="0" name=""/>
        <dsp:cNvSpPr/>
      </dsp:nvSpPr>
      <dsp:spPr>
        <a:xfrm>
          <a:off x="227366" y="565472"/>
          <a:ext cx="226970" cy="486995"/>
        </a:xfrm>
        <a:custGeom>
          <a:avLst/>
          <a:gdLst/>
          <a:ahLst/>
          <a:cxnLst/>
          <a:rect l="0" t="0" r="0" b="0"/>
          <a:pathLst>
            <a:path>
              <a:moveTo>
                <a:pt x="0" y="0"/>
              </a:moveTo>
              <a:lnTo>
                <a:pt x="0" y="486995"/>
              </a:lnTo>
              <a:lnTo>
                <a:pt x="226970" y="48699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6A32B83-FEC2-4AA8-92B7-7D639A10DF38}">
      <dsp:nvSpPr>
        <dsp:cNvPr id="0" name=""/>
        <dsp:cNvSpPr/>
      </dsp:nvSpPr>
      <dsp:spPr>
        <a:xfrm>
          <a:off x="454337" y="766350"/>
          <a:ext cx="1293739" cy="572233"/>
        </a:xfrm>
        <a:prstGeom prst="roundRect">
          <a:avLst>
            <a:gd name="adj" fmla="val 10000"/>
          </a:avLst>
        </a:prstGeom>
        <a:solidFill>
          <a:schemeClr val="accent1">
            <a:lumMod val="40000"/>
            <a:lumOff val="60000"/>
          </a:schemeClr>
        </a:solidFill>
        <a:ln w="12700" cap="flat" cmpd="sng" algn="ctr">
          <a:solidFill>
            <a:schemeClr val="accent1">
              <a:hueOff val="0"/>
              <a:satOff val="0"/>
              <a:lumOff val="0"/>
              <a:alphaOff val="0"/>
            </a:schemeClr>
          </a:solidFill>
          <a:prstDash val="solid"/>
          <a:miter lim="800000"/>
        </a:ln>
        <a:effectLst/>
        <a:scene3d>
          <a:camera prst="orthographicFront"/>
          <a:lightRig rig="threePt" dir="t"/>
        </a:scene3d>
        <a:sp3d>
          <a:bevelB/>
        </a:sp3d>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CN" altLang="en-US" sz="1400" b="1" kern="1200" dirty="0" smtClean="0"/>
            <a:t>预制梁</a:t>
          </a:r>
          <a:endParaRPr lang="zh-CN" altLang="en-US" sz="1400" b="1" kern="1200" dirty="0"/>
        </a:p>
      </dsp:txBody>
      <dsp:txXfrm>
        <a:off x="471097" y="783110"/>
        <a:ext cx="1260219" cy="538713"/>
      </dsp:txXfrm>
    </dsp:sp>
    <dsp:sp modelId="{BD9E7319-991E-4CA2-91E3-967D511D285D}">
      <dsp:nvSpPr>
        <dsp:cNvPr id="0" name=""/>
        <dsp:cNvSpPr/>
      </dsp:nvSpPr>
      <dsp:spPr>
        <a:xfrm>
          <a:off x="227366" y="565472"/>
          <a:ext cx="226970" cy="1233885"/>
        </a:xfrm>
        <a:custGeom>
          <a:avLst/>
          <a:gdLst/>
          <a:ahLst/>
          <a:cxnLst/>
          <a:rect l="0" t="0" r="0" b="0"/>
          <a:pathLst>
            <a:path>
              <a:moveTo>
                <a:pt x="0" y="0"/>
              </a:moveTo>
              <a:lnTo>
                <a:pt x="0" y="1233885"/>
              </a:lnTo>
              <a:lnTo>
                <a:pt x="226970" y="12338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78FE9B-C4E3-4DEB-8344-52B444F94806}">
      <dsp:nvSpPr>
        <dsp:cNvPr id="0" name=""/>
        <dsp:cNvSpPr/>
      </dsp:nvSpPr>
      <dsp:spPr>
        <a:xfrm>
          <a:off x="454337" y="1543115"/>
          <a:ext cx="1277530" cy="512484"/>
        </a:xfrm>
        <a:prstGeom prst="roundRect">
          <a:avLst>
            <a:gd name="adj" fmla="val 10000"/>
          </a:avLst>
        </a:prstGeom>
        <a:solidFill>
          <a:schemeClr val="accent1">
            <a:lumMod val="40000"/>
            <a:lumOff val="60000"/>
          </a:schemeClr>
        </a:solidFill>
        <a:ln w="12700" cap="flat" cmpd="sng" algn="ctr">
          <a:solidFill>
            <a:schemeClr val="accent1">
              <a:hueOff val="0"/>
              <a:satOff val="0"/>
              <a:lumOff val="0"/>
              <a:alphaOff val="0"/>
            </a:schemeClr>
          </a:solidFill>
          <a:prstDash val="solid"/>
          <a:miter lim="800000"/>
        </a:ln>
        <a:effectLst/>
        <a:scene3d>
          <a:camera prst="orthographicFront"/>
          <a:lightRig rig="threePt" dir="t"/>
        </a:scene3d>
        <a:sp3d>
          <a:bevelB/>
        </a:sp3d>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CN" altLang="en-US" sz="1400" b="1" kern="1200" dirty="0" smtClean="0"/>
            <a:t>预制阳台</a:t>
          </a:r>
          <a:endParaRPr lang="zh-CN" altLang="en-US" sz="1400" kern="1200" dirty="0"/>
        </a:p>
      </dsp:txBody>
      <dsp:txXfrm>
        <a:off x="469347" y="1558125"/>
        <a:ext cx="1247510" cy="482464"/>
      </dsp:txXfrm>
    </dsp:sp>
    <dsp:sp modelId="{B838F711-F8E3-476E-A364-EDA4BC63DE1C}">
      <dsp:nvSpPr>
        <dsp:cNvPr id="0" name=""/>
        <dsp:cNvSpPr/>
      </dsp:nvSpPr>
      <dsp:spPr>
        <a:xfrm>
          <a:off x="227366" y="565472"/>
          <a:ext cx="226970" cy="1923948"/>
        </a:xfrm>
        <a:custGeom>
          <a:avLst/>
          <a:gdLst/>
          <a:ahLst/>
          <a:cxnLst/>
          <a:rect l="0" t="0" r="0" b="0"/>
          <a:pathLst>
            <a:path>
              <a:moveTo>
                <a:pt x="0" y="0"/>
              </a:moveTo>
              <a:lnTo>
                <a:pt x="0" y="1923948"/>
              </a:lnTo>
              <a:lnTo>
                <a:pt x="226970" y="19239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D196117-2F17-4687-B4DE-3FD5F782A3F1}">
      <dsp:nvSpPr>
        <dsp:cNvPr id="0" name=""/>
        <dsp:cNvSpPr/>
      </dsp:nvSpPr>
      <dsp:spPr>
        <a:xfrm>
          <a:off x="454337" y="2240743"/>
          <a:ext cx="1288787" cy="497354"/>
        </a:xfrm>
        <a:prstGeom prst="roundRect">
          <a:avLst>
            <a:gd name="adj" fmla="val 10000"/>
          </a:avLst>
        </a:prstGeom>
        <a:solidFill>
          <a:schemeClr val="accent1">
            <a:lumMod val="40000"/>
            <a:lumOff val="60000"/>
          </a:schemeClr>
        </a:solidFill>
        <a:ln w="12700" cap="flat" cmpd="sng" algn="ctr">
          <a:solidFill>
            <a:schemeClr val="accent1">
              <a:hueOff val="0"/>
              <a:satOff val="0"/>
              <a:lumOff val="0"/>
              <a:alphaOff val="0"/>
            </a:schemeClr>
          </a:solidFill>
          <a:prstDash val="solid"/>
          <a:miter lim="800000"/>
        </a:ln>
        <a:effectLst/>
        <a:scene3d>
          <a:camera prst="orthographicFront"/>
          <a:lightRig rig="threePt" dir="t"/>
        </a:scene3d>
        <a:sp3d>
          <a:bevelB/>
        </a:sp3d>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CN" altLang="en-US" sz="1400" b="1" kern="1200" dirty="0" smtClean="0"/>
            <a:t>预制空调板</a:t>
          </a:r>
          <a:endParaRPr lang="zh-CN" altLang="en-US" sz="1400" kern="1200" dirty="0"/>
        </a:p>
      </dsp:txBody>
      <dsp:txXfrm>
        <a:off x="468904" y="2255310"/>
        <a:ext cx="1259653" cy="468220"/>
      </dsp:txXfrm>
    </dsp:sp>
    <dsp:sp modelId="{55FD9AB2-50E7-4D74-B389-8C5F8EF12583}">
      <dsp:nvSpPr>
        <dsp:cNvPr id="0" name=""/>
        <dsp:cNvSpPr/>
      </dsp:nvSpPr>
      <dsp:spPr>
        <a:xfrm>
          <a:off x="227366" y="565472"/>
          <a:ext cx="226970" cy="2615647"/>
        </a:xfrm>
        <a:custGeom>
          <a:avLst/>
          <a:gdLst/>
          <a:ahLst/>
          <a:cxnLst/>
          <a:rect l="0" t="0" r="0" b="0"/>
          <a:pathLst>
            <a:path>
              <a:moveTo>
                <a:pt x="0" y="0"/>
              </a:moveTo>
              <a:lnTo>
                <a:pt x="0" y="2615647"/>
              </a:lnTo>
              <a:lnTo>
                <a:pt x="226970" y="261564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94EA549-5DDF-4B58-83B6-F1ED60AD9260}">
      <dsp:nvSpPr>
        <dsp:cNvPr id="0" name=""/>
        <dsp:cNvSpPr/>
      </dsp:nvSpPr>
      <dsp:spPr>
        <a:xfrm>
          <a:off x="454337" y="2923240"/>
          <a:ext cx="1312698" cy="515757"/>
        </a:xfrm>
        <a:prstGeom prst="roundRect">
          <a:avLst>
            <a:gd name="adj" fmla="val 10000"/>
          </a:avLst>
        </a:prstGeom>
        <a:solidFill>
          <a:schemeClr val="accent1">
            <a:lumMod val="40000"/>
            <a:lumOff val="6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zh-CN" altLang="en-US" sz="1600" kern="1200" dirty="0" smtClean="0"/>
            <a:t>预制叠合板</a:t>
          </a:r>
          <a:endParaRPr lang="zh-CN" altLang="en-US" sz="1600" kern="1200" dirty="0"/>
        </a:p>
      </dsp:txBody>
      <dsp:txXfrm>
        <a:off x="469443" y="2938346"/>
        <a:ext cx="1282486" cy="48554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true"/>
        </dgm:pt>
        <dgm:pt modelId="2">
          <dgm:prSet phldr="true"/>
        </dgm:pt>
        <dgm:pt modelId="21">
          <dgm:prSet phldr="true"/>
        </dgm:pt>
        <dgm:pt modelId="22">
          <dgm:prSet phldr="true"/>
        </dgm:pt>
        <dgm:pt modelId="3">
          <dgm:prSet phldr="true"/>
        </dgm:pt>
        <dgm:pt modelId="31">
          <dgm:prSet phldr="true"/>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true"/>
        </dgm:pt>
        <dgm:pt modelId="11">
          <dgm:prSet phldr="true"/>
        </dgm:pt>
        <dgm:pt modelId="12">
          <dgm:prSet phldr="true"/>
        </dgm:pt>
        <dgm:pt modelId="2">
          <dgm:prSet phldr="true"/>
        </dgm:pt>
        <dgm:pt modelId="21">
          <dgm:prSet phldr="true"/>
        </dgm:pt>
        <dgm:pt modelId="22">
          <dgm:prSet phldr="true"/>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true">
                <dgm:adjLst>
                  <dgm:adj idx="1" val="0.1"/>
                </dgm:adjLst>
              </dgm:shape>
              <dgm:presOf axis="self" ptType="node" cnt="1"/>
              <dgm:constrLst/>
              <dgm:ruleLst/>
            </dgm:layoutNode>
          </dgm:layoutNode>
          <dgm:layoutNode name="childShape">
            <dgm:alg type="hierChild">
              <dgm:param type="linDir" val="fromT"/>
              <dgm:param type="chAlign" val="l"/>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srcNode" val="rootConnector"/>
                        <dgm:param type="dim" val="1D"/>
                        <dgm:param type="endSty" val="noArr"/>
                        <dgm:param type="connRout" val="bend"/>
                        <dgm:param type="begPts" val="bCtr"/>
                        <dgm:param type="endPts" val="midL"/>
                      </dgm:alg>
                    </dgm:if>
                    <dgm:else name="Name16">
                      <dgm:alg type="conn">
                        <dgm:param type="srcNode" val="rootConnector"/>
                        <dgm:param type="dim" val="1D"/>
                        <dgm:param type="endSty" val="noArr"/>
                        <dgm:param type="connRout" val="bend"/>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true"/>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true"/>
        </dgm:pt>
        <dgm:pt modelId="11">
          <dgm:prSet phldr="true"/>
        </dgm:pt>
        <dgm:pt modelId="12">
          <dgm:prSet phldr="true"/>
        </dgm:pt>
        <dgm:pt modelId="2">
          <dgm:prSet phldr="true"/>
        </dgm:pt>
        <dgm:pt modelId="21">
          <dgm:prSet phldr="true"/>
        </dgm:pt>
        <dgm:pt modelId="22">
          <dgm:prSet phldr="true"/>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true">
                <dgm:adjLst>
                  <dgm:adj idx="1" val="0.1"/>
                </dgm:adjLst>
              </dgm:shape>
              <dgm:presOf axis="self" ptType="node" cnt="1"/>
              <dgm:constrLst/>
              <dgm:ruleLst/>
            </dgm:layoutNode>
          </dgm:layoutNode>
          <dgm:layoutNode name="childShape">
            <dgm:alg type="hierChild">
              <dgm:param type="linDir" val="fromT"/>
              <dgm:param type="chAlign" val="l"/>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srcNode" val="rootConnector"/>
                        <dgm:param type="dim" val="1D"/>
                        <dgm:param type="endSty" val="noArr"/>
                        <dgm:param type="connRout" val="bend"/>
                        <dgm:param type="begPts" val="bCtr"/>
                        <dgm:param type="endPts" val="midL"/>
                      </dgm:alg>
                    </dgm:if>
                    <dgm:else name="Name16">
                      <dgm:alg type="conn">
                        <dgm:param type="srcNode" val="rootConnector"/>
                        <dgm:param type="dim" val="1D"/>
                        <dgm:param type="endSty" val="noArr"/>
                        <dgm:param type="connRout" val="bend"/>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true"/>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true"/>
        </dgm:pt>
        <dgm:pt modelId="11">
          <dgm:prSet phldr="true"/>
        </dgm:pt>
        <dgm:pt modelId="12">
          <dgm:prSet phldr="true"/>
        </dgm:pt>
        <dgm:pt modelId="2">
          <dgm:prSet phldr="true"/>
        </dgm:pt>
        <dgm:pt modelId="21">
          <dgm:prSet phldr="true"/>
        </dgm:pt>
        <dgm:pt modelId="22">
          <dgm:prSet phldr="true"/>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true">
                <dgm:adjLst>
                  <dgm:adj idx="1" val="0.1"/>
                </dgm:adjLst>
              </dgm:shape>
              <dgm:presOf axis="self" ptType="node" cnt="1"/>
              <dgm:constrLst/>
              <dgm:ruleLst/>
            </dgm:layoutNode>
          </dgm:layoutNode>
          <dgm:layoutNode name="childShape">
            <dgm:alg type="hierChild">
              <dgm:param type="linDir" val="fromT"/>
              <dgm:param type="chAlign" val="l"/>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srcNode" val="rootConnector"/>
                        <dgm:param type="dim" val="1D"/>
                        <dgm:param type="endSty" val="noArr"/>
                        <dgm:param type="connRout" val="bend"/>
                        <dgm:param type="begPts" val="bCtr"/>
                        <dgm:param type="endPts" val="midL"/>
                      </dgm:alg>
                    </dgm:if>
                    <dgm:else name="Name16">
                      <dgm:alg type="conn">
                        <dgm:param type="srcNode" val="rootConnector"/>
                        <dgm:param type="dim" val="1D"/>
                        <dgm:param type="endSty" val="noArr"/>
                        <dgm:param type="connRout" val="bend"/>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true"/>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true"/>
        </dgm:pt>
        <dgm:pt modelId="11">
          <dgm:prSet phldr="true"/>
        </dgm:pt>
        <dgm:pt modelId="12">
          <dgm:prSet phldr="true"/>
        </dgm:pt>
        <dgm:pt modelId="2">
          <dgm:prSet phldr="true"/>
        </dgm:pt>
        <dgm:pt modelId="21">
          <dgm:prSet phldr="true"/>
        </dgm:pt>
        <dgm:pt modelId="22">
          <dgm:prSet phldr="true"/>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true">
                <dgm:adjLst>
                  <dgm:adj idx="1" val="0.1"/>
                </dgm:adjLst>
              </dgm:shape>
              <dgm:presOf axis="self" ptType="node" cnt="1"/>
              <dgm:constrLst/>
              <dgm:ruleLst/>
            </dgm:layoutNode>
          </dgm:layoutNode>
          <dgm:layoutNode name="childShape">
            <dgm:alg type="hierChild">
              <dgm:param type="linDir" val="fromT"/>
              <dgm:param type="chAlign" val="l"/>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srcNode" val="rootConnector"/>
                        <dgm:param type="dim" val="1D"/>
                        <dgm:param type="endSty" val="noArr"/>
                        <dgm:param type="connRout" val="bend"/>
                        <dgm:param type="begPts" val="bCtr"/>
                        <dgm:param type="endPts" val="midL"/>
                      </dgm:alg>
                    </dgm:if>
                    <dgm:else name="Name16">
                      <dgm:alg type="conn">
                        <dgm:param type="srcNode" val="rootConnector"/>
                        <dgm:param type="dim" val="1D"/>
                        <dgm:param type="endSty" val="noArr"/>
                        <dgm:param type="connRout" val="bend"/>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true"/>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1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true"/>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true"/>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0573E1-1995-4FF5-A89A-D0C5899BBEC6}" type="datetimeFigureOut">
              <a:rPr lang="zh-CN" altLang="en-US" smtClean="0"/>
            </a:fld>
            <a:endParaRPr lang="zh-CN" altLang="en-US"/>
          </a:p>
        </p:txBody>
      </p:sp>
      <p:sp>
        <p:nvSpPr>
          <p:cNvPr id="4" name="幻灯片图像占位符 3"/>
          <p:cNvSpPr>
            <a:spLocks noGrp="true" noRot="true" noChangeAspect="true"/>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true"/>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true"/>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true"/>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93E6C0-C8C5-4438-8CB0-D7D8C3F6F003}"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3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3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3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4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4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_rels/notesSlide4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_rels/notesSlide4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_rels/notesSlide4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4.xml"/></Relationships>
</file>

<file path=ppt/notesSlides/_rels/notesSlide4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5.xml"/></Relationships>
</file>

<file path=ppt/notesSlides/_rels/notesSlide4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6.xml"/></Relationships>
</file>

<file path=ppt/notesSlides/_rels/notesSlide4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7.xml"/></Relationships>
</file>

<file path=ppt/notesSlides/_rels/notesSlide4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8.xml"/></Relationships>
</file>

<file path=ppt/notesSlides/_rels/notesSlide4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9.xml"/></Relationships>
</file>

<file path=ppt/notesSlides/_rels/notesSlide5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0.xml"/></Relationships>
</file>

<file path=ppt/notesSlides/_rels/notesSlide5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1.xml"/></Relationships>
</file>

<file path=ppt/notesSlides/_rels/notesSlide5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2.xml"/></Relationships>
</file>

<file path=ppt/notesSlides/_rels/notesSlide5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3.xml"/></Relationships>
</file>

<file path=ppt/notesSlides/_rels/notesSlide5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4.xml"/></Relationships>
</file>

<file path=ppt/notesSlides/_rels/notesSlide5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5.xml"/></Relationships>
</file>

<file path=ppt/notesSlides/_rels/notesSlide5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7.xml"/></Relationships>
</file>

<file path=ppt/notesSlides/_rels/notesSlide5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8.xml"/></Relationships>
</file>

<file path=ppt/notesSlides/_rels/notesSlide5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9.xml"/></Relationships>
</file>

<file path=ppt/notesSlides/_rels/notesSlide5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0.xml"/></Relationships>
</file>

<file path=ppt/notesSlides/_rels/notesSlide6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1.xml"/></Relationships>
</file>

<file path=ppt/notesSlides/_rels/notesSlide6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2.xml"/></Relationships>
</file>

<file path=ppt/notesSlides/_rels/notesSlide6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3.xml"/></Relationships>
</file>

<file path=ppt/notesSlides/_rels/notesSlide6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4.xml"/></Relationships>
</file>

<file path=ppt/notesSlides/_rels/notesSlide6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5.xml"/></Relationships>
</file>

<file path=ppt/notesSlides/_rels/notesSlide6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6.xml"/></Relationships>
</file>

<file path=ppt/notesSlides/_rels/notesSlide6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7.xml"/></Relationships>
</file>

<file path=ppt/notesSlides/_rels/notesSlide6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8.xml"/></Relationships>
</file>

<file path=ppt/notesSlides/_rels/notesSlide6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9.xml"/></Relationships>
</file>

<file path=ppt/notesSlides/_rels/notesSlide6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0.xml"/></Relationships>
</file>

<file path=ppt/notesSlides/_rels/notesSlide7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1.xml"/></Relationships>
</file>

<file path=ppt/notesSlides/_rels/notesSlide7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2.xml"/></Relationships>
</file>

<file path=ppt/notesSlides/_rels/notesSlide7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3.xml"/></Relationships>
</file>

<file path=ppt/notesSlides/_rels/notesSlide7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4.xml"/></Relationships>
</file>

<file path=ppt/notesSlides/_rels/notesSlide7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5.xml"/></Relationships>
</file>

<file path=ppt/notesSlides/_rels/notesSlide7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6.xml"/></Relationships>
</file>

<file path=ppt/notesSlides/_rels/notesSlide7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7.xml"/></Relationships>
</file>

<file path=ppt/notesSlides/_rels/notesSlide7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8.xml"/></Relationships>
</file>

<file path=ppt/notesSlides/_rels/notesSlide7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9.xml"/></Relationships>
</file>

<file path=ppt/notesSlides/_rels/notesSlide7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0.xml"/></Relationships>
</file>

<file path=ppt/notesSlides/_rels/notesSlide8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1.xml"/></Relationships>
</file>

<file path=ppt/notesSlides/_rels/notesSlide8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2.xml"/></Relationships>
</file>

<file path=ppt/notesSlides/_rels/notesSlide8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3.xml"/></Relationships>
</file>

<file path=ppt/notesSlides/_rels/notesSlide8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4.xml"/></Relationships>
</file>

<file path=ppt/notesSlides/_rels/notesSlide8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5.xml"/></Relationships>
</file>

<file path=ppt/notesSlides/_rels/notesSlide8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6.xml"/></Relationships>
</file>

<file path=ppt/notesSlides/_rels/notesSlide8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7.xml"/></Relationships>
</file>

<file path=ppt/notesSlides/_rels/notesSlide8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8.xml"/></Relationships>
</file>

<file path=ppt/notesSlides/_rels/notesSlide8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9.xml"/></Relationships>
</file>

<file path=ppt/notesSlides/_rels/notesSlide8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1.xml"/></Relationships>
</file>

<file path=ppt/notesSlides/_rels/notesSlide9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2.xml"/></Relationships>
</file>

<file path=ppt/notesSlides/_rels/notesSlide9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3.xml"/></Relationships>
</file>

<file path=ppt/notesSlides/_rels/notesSlide9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4.xml"/></Relationships>
</file>

<file path=ppt/notesSlides/_rels/notesSlide9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5.xml"/></Relationships>
</file>

<file path=ppt/notesSlides/_rels/notesSlide9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6.xml"/></Relationships>
</file>

<file path=ppt/notesSlides/_rels/notesSlide9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7.xml"/></Relationships>
</file>

<file path=ppt/notesSlides/_rels/notesSlide9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8.xml"/></Relationships>
</file>

<file path=ppt/notesSlides/_rels/notesSlide9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9.xml"/></Relationships>
</file>

<file path=ppt/notesSlides/_rels/notesSlide9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0.xml"/></Relationships>
</file>

<file path=ppt/notesSlides/_rels/notesSlide9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1.xml"/></Relationships>
</file>

<file path=ppt/notesSlides/_rels/notesSlide10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2.xml"/></Relationships>
</file>

<file path=ppt/notesSlides/_rels/notesSlide10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3.xml"/></Relationships>
</file>

<file path=ppt/notesSlides/_rels/notesSlide10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4.xml"/></Relationships>
</file>

<file path=ppt/notesSlides/_rels/notesSlide10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5.xml"/></Relationships>
</file>

<file path=ppt/notesSlides/_rels/notesSlide10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6.xml"/></Relationships>
</file>

<file path=ppt/notesSlides/_rels/notesSlide10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7.xml"/></Relationships>
</file>

<file path=ppt/notesSlides/_rels/notesSlide10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8.xml"/></Relationships>
</file>

<file path=ppt/notesSlides/_rels/notesSlide10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9.xml"/></Relationships>
</file>

<file path=ppt/notesSlides/_rels/notesSlide10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0.xml"/></Relationships>
</file>

<file path=ppt/notesSlides/_rels/notesSlide10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1.xml"/></Relationships>
</file>

<file path=ppt/notesSlides/_rels/notesSlide1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2.xml"/></Relationships>
</file>

<file path=ppt/notesSlides/_rels/notesSlide1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3.xml"/></Relationships>
</file>

<file path=ppt/notesSlides/_rels/notesSlide1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4.xml"/></Relationships>
</file>

<file path=ppt/notesSlides/_rels/notesSlide1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5.xml"/></Relationships>
</file>

<file path=ppt/notesSlides/_rels/notesSlide1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6.xml"/></Relationships>
</file>

<file path=ppt/notesSlides/_rels/notesSlide1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7.xml"/></Relationships>
</file>

<file path=ppt/notesSlides/_rels/notesSlide1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8.xml"/></Relationships>
</file>

<file path=ppt/notesSlides/_rels/notesSlide1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9.xml"/></Relationships>
</file>

<file path=ppt/notesSlides/_rels/notesSlide1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indent="0" algn="l">
              <a:buNone/>
            </a:pPr>
            <a:r>
              <a:rPr lang="zh-CN" altLang="en-US" dirty="0" smtClean="0"/>
              <a:t>各位好！今天按照省厅要求将对</a:t>
            </a:r>
            <a:r>
              <a:rPr lang="zh-CN" altLang="en-US" sz="1200" b="0" dirty="0" smtClean="0">
                <a:solidFill>
                  <a:schemeClr val="bg1"/>
                </a:solidFill>
                <a:latin typeface="微软雅黑" panose="020B0503020204020204" pitchFamily="34" charset="-122"/>
                <a:ea typeface="微软雅黑" panose="020B0503020204020204" pitchFamily="34" charset="-122"/>
              </a:rPr>
              <a:t>四川省装配式混凝土结构建筑施工图设计文件</a:t>
            </a:r>
            <a:r>
              <a:rPr lang="zh-CN" altLang="en-US" sz="1600" b="0" dirty="0" smtClean="0">
                <a:solidFill>
                  <a:schemeClr val="bg1"/>
                </a:solidFill>
                <a:latin typeface="微软雅黑" panose="020B0503020204020204" pitchFamily="34" charset="-122"/>
                <a:ea typeface="微软雅黑" panose="020B0503020204020204" pitchFamily="34" charset="-122"/>
              </a:rPr>
              <a:t>审查要点和</a:t>
            </a:r>
            <a:r>
              <a:rPr lang="zh-CN" altLang="en-US" sz="1200" b="0" dirty="0" smtClean="0">
                <a:solidFill>
                  <a:schemeClr val="bg1"/>
                </a:solidFill>
                <a:latin typeface="微软雅黑" panose="020B0503020204020204" pitchFamily="34" charset="-122"/>
                <a:ea typeface="微软雅黑" panose="020B0503020204020204" pitchFamily="34" charset="-122"/>
              </a:rPr>
              <a:t>四川省装配式钢结构建筑施工图设计文件</a:t>
            </a:r>
            <a:r>
              <a:rPr lang="zh-CN" altLang="en-US" sz="1600" b="0" dirty="0" smtClean="0">
                <a:solidFill>
                  <a:schemeClr val="bg1"/>
                </a:solidFill>
                <a:latin typeface="微软雅黑" panose="020B0503020204020204" pitchFamily="34" charset="-122"/>
                <a:ea typeface="微软雅黑" panose="020B0503020204020204" pitchFamily="34" charset="-122"/>
              </a:rPr>
              <a:t>审查要点两本标准给大家进行一次宣贯。</a:t>
            </a:r>
            <a:endParaRPr lang="zh-CN" altLang="en-US" b="0" dirty="0"/>
          </a:p>
        </p:txBody>
      </p:sp>
      <p:sp>
        <p:nvSpPr>
          <p:cNvPr id="4" name="灯片编号占位符 3"/>
          <p:cNvSpPr>
            <a:spLocks noGrp="true"/>
          </p:cNvSpPr>
          <p:nvPr>
            <p:ph type="sldNum" sz="quarter" idx="10"/>
          </p:nvPr>
        </p:nvSpPr>
        <p:spPr/>
        <p:txBody>
          <a:bodyPr/>
          <a:lstStyle/>
          <a:p>
            <a:fld id="{0E0BA17D-9CB8-4FF7-B9D0-E8DB81375CC0}"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smtClean="0"/>
              <a:t>本次宣贯分为两章，第一章是编制工作汇报，第二章是审查要点内容概述。</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true" noRot="true" noChangeAspect="true" noTextEdit="true"/>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4339" name="Notes Placeholder 2"/>
          <p:cNvSpPr>
            <a:spLocks noGrp="true"/>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false" compatLnSpc="true"/>
          <a:lstStyle/>
          <a:p>
            <a:pPr eaLnBrk="1" hangingPunct="1">
              <a:spcBef>
                <a:spcPct val="0"/>
              </a:spcBef>
            </a:pPr>
            <a:r>
              <a:rPr lang="zh-CN" altLang="en-US" dirty="0" smtClean="0"/>
              <a:t>首先是第一章编制工作汇报，分为编制背景和编制历程两部分</a:t>
            </a:r>
            <a:endParaRPr lang="en-US" altLang="zh-CN" dirty="0"/>
          </a:p>
        </p:txBody>
      </p:sp>
      <p:sp>
        <p:nvSpPr>
          <p:cNvPr id="14340" name="Slide Number Placeholder 3"/>
          <p:cNvSpPr>
            <a:spLocks noGrp="true"/>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80604020202020204" pitchFamily="34" charset="0"/>
                <a:ea typeface="宋体" panose="02010600030101010101" pitchFamily="2" charset="-122"/>
              </a:defRPr>
            </a:lvl1pPr>
            <a:lvl2pPr marL="742950" indent="-285750">
              <a:defRPr>
                <a:solidFill>
                  <a:schemeClr val="tx1"/>
                </a:solidFill>
                <a:latin typeface="Arial" panose="02080604020202020204" pitchFamily="34" charset="0"/>
                <a:ea typeface="宋体" panose="02010600030101010101" pitchFamily="2" charset="-122"/>
              </a:defRPr>
            </a:lvl2pPr>
            <a:lvl3pPr marL="1143000" indent="-228600">
              <a:defRPr>
                <a:solidFill>
                  <a:schemeClr val="tx1"/>
                </a:solidFill>
                <a:latin typeface="Arial" panose="02080604020202020204" pitchFamily="34" charset="0"/>
                <a:ea typeface="宋体" panose="02010600030101010101" pitchFamily="2" charset="-122"/>
              </a:defRPr>
            </a:lvl3pPr>
            <a:lvl4pPr marL="1600200" indent="-228600">
              <a:defRPr>
                <a:solidFill>
                  <a:schemeClr val="tx1"/>
                </a:solidFill>
                <a:latin typeface="Arial" panose="02080604020202020204" pitchFamily="34" charset="0"/>
                <a:ea typeface="宋体" panose="02010600030101010101" pitchFamily="2" charset="-122"/>
              </a:defRPr>
            </a:lvl4pPr>
            <a:lvl5pPr marL="2057400" indent="-228600">
              <a:defRPr>
                <a:solidFill>
                  <a:schemeClr val="tx1"/>
                </a:solidFill>
                <a:latin typeface="Arial" panose="0208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8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8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8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80604020202020204" pitchFamily="34" charset="0"/>
                <a:ea typeface="宋体" panose="02010600030101010101" pitchFamily="2" charset="-122"/>
              </a:defRPr>
            </a:lvl9pPr>
          </a:lstStyle>
          <a:p>
            <a:fld id="{A16D7A38-E23B-4B43-97CC-FD18A76E37E6}" type="slidenum">
              <a:rPr lang="zh-CN" altLang="en-US">
                <a:latin typeface="等线" panose="02010600030101010101" pitchFamily="2" charset="-122"/>
                <a:ea typeface="等线" panose="02010600030101010101" pitchFamily="2" charset="-122"/>
              </a:rPr>
            </a:fld>
            <a:endParaRPr lang="zh-CN" altLang="en-US">
              <a:latin typeface="等线" panose="02010600030101010101" pitchFamily="2" charset="-122"/>
              <a:ea typeface="等线" panose="0201060003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sz="800" dirty="0" smtClean="0">
                <a:solidFill>
                  <a:srgbClr val="333333"/>
                </a:solidFill>
                <a:latin typeface="宋体" panose="02010600030101010101" pitchFamily="2" charset="-122"/>
                <a:ea typeface="+mn-ea"/>
              </a:rPr>
              <a:t>首先编制的背景来自于建设部</a:t>
            </a:r>
            <a:r>
              <a:rPr lang="en-US" altLang="zh-CN" sz="800" dirty="0" smtClean="0">
                <a:solidFill>
                  <a:srgbClr val="333333"/>
                </a:solidFill>
                <a:latin typeface="宋体" panose="02010600030101010101" pitchFamily="2" charset="-122"/>
                <a:ea typeface="+mn-ea"/>
              </a:rPr>
              <a:t>《“</a:t>
            </a:r>
            <a:r>
              <a:rPr lang="zh-CN" altLang="en-US" sz="800" dirty="0">
                <a:solidFill>
                  <a:srgbClr val="333333"/>
                </a:solidFill>
                <a:latin typeface="宋体" panose="02010600030101010101" pitchFamily="2" charset="-122"/>
                <a:ea typeface="+mn-ea"/>
              </a:rPr>
              <a:t>十四五”建筑业发展规划</a:t>
            </a:r>
            <a:r>
              <a:rPr lang="en-US" altLang="zh-CN" sz="800" dirty="0" smtClean="0">
                <a:solidFill>
                  <a:srgbClr val="333333"/>
                </a:solidFill>
                <a:latin typeface="宋体" panose="02010600030101010101" pitchFamily="2" charset="-122"/>
                <a:ea typeface="+mn-ea"/>
              </a:rPr>
              <a:t>》</a:t>
            </a:r>
            <a:r>
              <a:rPr lang="zh-CN" altLang="en-US" sz="800" dirty="0" smtClean="0">
                <a:solidFill>
                  <a:srgbClr val="333333"/>
                </a:solidFill>
                <a:latin typeface="宋体" panose="02010600030101010101" pitchFamily="2" charset="-122"/>
                <a:ea typeface="+mn-ea"/>
              </a:rPr>
              <a:t>的要求。</a:t>
            </a:r>
            <a:endParaRPr lang="zh-CN" altLang="en-US" sz="800"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lvl="0" indent="0" algn="l" defTabSz="914400" rtl="0" eaLnBrk="1" fontAlgn="base" latinLnBrk="0" hangingPunct="1">
              <a:lnSpc>
                <a:spcPct val="100000"/>
              </a:lnSpc>
              <a:spcBef>
                <a:spcPts val="0"/>
              </a:spcBef>
              <a:spcAft>
                <a:spcPts val="0"/>
              </a:spcAft>
              <a:buClrTx/>
              <a:buSzTx/>
              <a:buFontTx/>
              <a:buNone/>
              <a:defRPr/>
            </a:pPr>
            <a:r>
              <a:rPr lang="zh-CN" altLang="en-US" sz="800" b="1" i="0" kern="1200" dirty="0" smtClean="0">
                <a:solidFill>
                  <a:schemeClr val="tx1"/>
                </a:solidFill>
                <a:effectLst/>
                <a:latin typeface="+mn-lt"/>
                <a:ea typeface="+mn-ea"/>
                <a:cs typeface="+mn-cs"/>
              </a:rPr>
              <a:t>为了响应住建部的十四五建筑业规划，四川省</a:t>
            </a:r>
            <a:r>
              <a:rPr lang="zh-CN" altLang="en-US" sz="800" b="1" i="0" kern="1200" dirty="0">
                <a:solidFill>
                  <a:schemeClr val="tx1"/>
                </a:solidFill>
                <a:effectLst/>
                <a:latin typeface="+mn-lt"/>
                <a:ea typeface="+mn-ea"/>
                <a:cs typeface="+mn-cs"/>
              </a:rPr>
              <a:t>住房和城乡建设厅关于印发</a:t>
            </a:r>
            <a:r>
              <a:rPr lang="en-US" altLang="zh-CN" sz="800" b="1" i="0" kern="1200" dirty="0">
                <a:solidFill>
                  <a:schemeClr val="tx1"/>
                </a:solidFill>
                <a:effectLst/>
                <a:latin typeface="+mn-lt"/>
                <a:ea typeface="+mn-ea"/>
                <a:cs typeface="+mn-cs"/>
              </a:rPr>
              <a:t>《2022</a:t>
            </a:r>
            <a:r>
              <a:rPr lang="zh-CN" altLang="en-US" sz="800" b="1" i="0" kern="1200" dirty="0">
                <a:solidFill>
                  <a:schemeClr val="tx1"/>
                </a:solidFill>
                <a:effectLst/>
                <a:latin typeface="+mn-lt"/>
                <a:ea typeface="+mn-ea"/>
                <a:cs typeface="+mn-cs"/>
              </a:rPr>
              <a:t>年全省推进装配式建筑发展工作要点</a:t>
            </a:r>
            <a:r>
              <a:rPr lang="en-US" altLang="zh-CN" sz="800" b="1" i="0" kern="1200" dirty="0">
                <a:solidFill>
                  <a:schemeClr val="tx1"/>
                </a:solidFill>
                <a:effectLst/>
                <a:latin typeface="+mn-lt"/>
                <a:ea typeface="+mn-ea"/>
                <a:cs typeface="+mn-cs"/>
              </a:rPr>
              <a:t>》</a:t>
            </a:r>
            <a:r>
              <a:rPr lang="zh-CN" altLang="en-US" sz="800" b="1" i="0" kern="1200" dirty="0">
                <a:solidFill>
                  <a:schemeClr val="tx1"/>
                </a:solidFill>
                <a:effectLst/>
                <a:latin typeface="+mn-lt"/>
                <a:ea typeface="+mn-ea"/>
                <a:cs typeface="+mn-cs"/>
              </a:rPr>
              <a:t>的</a:t>
            </a:r>
            <a:r>
              <a:rPr lang="zh-CN" altLang="en-US" sz="800" b="1" i="0" kern="1200" dirty="0" smtClean="0">
                <a:solidFill>
                  <a:schemeClr val="tx1"/>
                </a:solidFill>
                <a:effectLst/>
                <a:latin typeface="+mn-lt"/>
                <a:ea typeface="+mn-ea"/>
                <a:cs typeface="+mn-cs"/>
              </a:rPr>
              <a:t>通知，明确了四川的落实措施，包括</a:t>
            </a:r>
            <a:r>
              <a:rPr lang="zh-CN" altLang="en-US" sz="800" dirty="0" smtClean="0"/>
              <a:t>进一步完善我省装配式建筑技术和标准体系</a:t>
            </a:r>
            <a:r>
              <a:rPr lang="zh-CN" altLang="en-US" sz="800" b="1" i="0" kern="1200" dirty="0" smtClean="0">
                <a:solidFill>
                  <a:schemeClr val="tx1"/>
                </a:solidFill>
                <a:effectLst/>
                <a:latin typeface="+mn-lt"/>
                <a:ea typeface="+mn-ea"/>
                <a:cs typeface="+mn-cs"/>
              </a:rPr>
              <a:t>。</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smtClean="0"/>
              <a:t>因此四川省</a:t>
            </a:r>
            <a:r>
              <a:rPr lang="zh-CN" altLang="en-US" dirty="0"/>
              <a:t>住建厅于</a:t>
            </a:r>
            <a:r>
              <a:rPr lang="en-US" altLang="zh-CN" dirty="0"/>
              <a:t>2019</a:t>
            </a:r>
            <a:r>
              <a:rPr lang="zh-CN" altLang="en-US" dirty="0"/>
              <a:t>年</a:t>
            </a:r>
            <a:r>
              <a:rPr lang="en-US" altLang="zh-CN" dirty="0"/>
              <a:t>3</a:t>
            </a:r>
            <a:r>
              <a:rPr lang="zh-CN" altLang="en-US" dirty="0"/>
              <a:t>月下达</a:t>
            </a:r>
            <a:r>
              <a:rPr lang="en-US" altLang="zh-CN" dirty="0"/>
              <a:t>《</a:t>
            </a:r>
            <a:r>
              <a:rPr lang="zh-CN" altLang="en-US" dirty="0"/>
              <a:t>装配式混凝土结构建筑工程施工图审查要点</a:t>
            </a:r>
            <a:r>
              <a:rPr lang="en-US" altLang="zh-CN" dirty="0"/>
              <a:t>》</a:t>
            </a:r>
            <a:r>
              <a:rPr lang="zh-CN" altLang="en-US" dirty="0"/>
              <a:t>编制计划</a:t>
            </a:r>
            <a:r>
              <a:rPr lang="zh-CN" altLang="en-US" dirty="0" smtClean="0"/>
              <a:t>，</a:t>
            </a:r>
            <a:r>
              <a:rPr lang="en-US" altLang="zh-CN" dirty="0" smtClean="0"/>
              <a:t>2020</a:t>
            </a:r>
            <a:r>
              <a:rPr lang="zh-CN" altLang="en-US" dirty="0"/>
              <a:t>年</a:t>
            </a:r>
            <a:r>
              <a:rPr lang="en-US" altLang="zh-CN" dirty="0"/>
              <a:t>3</a:t>
            </a:r>
            <a:r>
              <a:rPr lang="zh-CN" altLang="en-US" dirty="0"/>
              <a:t>月下达</a:t>
            </a:r>
            <a:r>
              <a:rPr lang="en-US" altLang="zh-CN" dirty="0"/>
              <a:t>《</a:t>
            </a:r>
            <a:r>
              <a:rPr lang="zh-CN" altLang="en-US" dirty="0"/>
              <a:t>装配式钢结构建筑工程施工图审查要点</a:t>
            </a:r>
            <a:r>
              <a:rPr lang="en-US" altLang="zh-CN" dirty="0"/>
              <a:t>》</a:t>
            </a:r>
            <a:r>
              <a:rPr lang="zh-CN" altLang="en-US" dirty="0"/>
              <a:t>编制计划。接到任务后，编制组立刻梳理研究国家及各省市的审查要点，基于我省装配式建筑发展现状，形成我省的装配式建筑审查要点。</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dirty="0"/>
              <a:t>现有的装配式混凝土建筑审查要点的局限性：行标审查要点于</a:t>
            </a:r>
            <a:r>
              <a:rPr lang="en-US" altLang="zh-CN" dirty="0"/>
              <a:t>2016</a:t>
            </a:r>
            <a:r>
              <a:rPr lang="zh-CN" altLang="en-US" dirty="0"/>
              <a:t>年发布，时间较早，只包含了</a:t>
            </a:r>
            <a:r>
              <a:rPr lang="en-US" altLang="zh-CN" dirty="0"/>
              <a:t>《</a:t>
            </a:r>
            <a:r>
              <a:rPr lang="zh-CN" altLang="en-US" dirty="0"/>
              <a:t>装配式混凝土结构技术规程</a:t>
            </a:r>
            <a:r>
              <a:rPr lang="en-US" altLang="zh-CN" dirty="0"/>
              <a:t>》JGJ1-2014,</a:t>
            </a:r>
            <a:r>
              <a:rPr lang="zh-CN" altLang="en-US" dirty="0"/>
              <a:t>并没有体现后面陆续发布的技术标准。而装配式钢结构审查要点没有行标</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defRPr/>
            </a:pPr>
            <a:r>
              <a:rPr lang="zh-CN" altLang="en-US" dirty="0"/>
              <a:t>而北京、上海、山东、江苏、天津、武汉、云南等都有相应的地标。由于目前四川省装配式建筑</a:t>
            </a:r>
            <a:r>
              <a:rPr lang="zh-CN" altLang="en-US" dirty="0" smtClean="0"/>
              <a:t>蓬勃发展，拥有两大国家级示范城市，</a:t>
            </a:r>
            <a:r>
              <a:rPr lang="zh-CN" altLang="en-US" dirty="0"/>
              <a:t>装配式建筑建设量与日俱增，因此设计单位和审图单位都迫切需要符合四川地方特色的审查要点指导设计</a:t>
            </a:r>
            <a:r>
              <a:rPr lang="zh-CN" altLang="en-US" dirty="0" smtClean="0"/>
              <a:t>和图纸审查。</a:t>
            </a:r>
            <a:endParaRPr lang="zh-CN" altLang="en-US" dirty="0"/>
          </a:p>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dirty="0" smtClean="0"/>
              <a:t>这是装配式</a:t>
            </a:r>
            <a:r>
              <a:rPr lang="zh-CN" altLang="en-US" dirty="0"/>
              <a:t>混凝土结构施工图审查要点的编制历程</a:t>
            </a:r>
            <a:r>
              <a:rPr lang="zh-CN" altLang="en-US" dirty="0" smtClean="0"/>
              <a:t>，从</a:t>
            </a:r>
            <a:r>
              <a:rPr lang="en-US" altLang="zh-CN" dirty="0" smtClean="0"/>
              <a:t>2019</a:t>
            </a:r>
            <a:r>
              <a:rPr lang="zh-CN" altLang="en-US" dirty="0" smtClean="0"/>
              <a:t>年</a:t>
            </a:r>
            <a:r>
              <a:rPr lang="en-US" altLang="zh-CN" dirty="0" smtClean="0"/>
              <a:t>2</a:t>
            </a:r>
            <a:r>
              <a:rPr lang="zh-CN" altLang="en-US" dirty="0" smtClean="0"/>
              <a:t>月开始，历时</a:t>
            </a:r>
            <a:r>
              <a:rPr lang="zh-CN" altLang="en-US" dirty="0"/>
              <a:t>长达</a:t>
            </a:r>
            <a:r>
              <a:rPr lang="en-US" altLang="zh-CN" dirty="0"/>
              <a:t>4</a:t>
            </a:r>
            <a:r>
              <a:rPr lang="zh-CN" altLang="en-US" dirty="0" smtClean="0"/>
              <a:t>年于</a:t>
            </a:r>
            <a:r>
              <a:rPr lang="en-US" altLang="zh-CN" dirty="0" smtClean="0"/>
              <a:t>2022.11</a:t>
            </a:r>
            <a:r>
              <a:rPr lang="zh-CN" altLang="en-US" dirty="0" smtClean="0"/>
              <a:t>完成。历经了多次</a:t>
            </a:r>
            <a:r>
              <a:rPr lang="zh-CN" altLang="en-US" dirty="0"/>
              <a:t>修改，</a:t>
            </a:r>
            <a:r>
              <a:rPr lang="zh-CN" altLang="en-US" dirty="0" smtClean="0"/>
              <a:t>并补充了近期新</a:t>
            </a:r>
            <a:r>
              <a:rPr lang="zh-CN" altLang="en-US" dirty="0"/>
              <a:t>出</a:t>
            </a:r>
            <a:r>
              <a:rPr lang="zh-CN" altLang="en-US" dirty="0" smtClean="0"/>
              <a:t>的多项标准</a:t>
            </a:r>
            <a:r>
              <a:rPr lang="zh-CN" altLang="en-US" dirty="0"/>
              <a:t>及政策</a:t>
            </a:r>
            <a:endParaRPr lang="zh-CN" altLang="en-US" dirty="0"/>
          </a:p>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smtClean="0"/>
              <a:t>这是装配式</a:t>
            </a:r>
            <a:r>
              <a:rPr lang="zh-CN" altLang="en-US" dirty="0"/>
              <a:t>钢结构施工图审查要点的</a:t>
            </a:r>
            <a:r>
              <a:rPr lang="zh-CN" altLang="en-US" dirty="0" smtClean="0"/>
              <a:t>编制，历时</a:t>
            </a:r>
            <a:r>
              <a:rPr lang="zh-CN" altLang="en-US" dirty="0"/>
              <a:t>两年</a:t>
            </a:r>
            <a:r>
              <a:rPr lang="zh-CN" altLang="en-US" dirty="0" smtClean="0"/>
              <a:t>，从</a:t>
            </a:r>
            <a:r>
              <a:rPr lang="en-US" altLang="zh-CN" dirty="0" smtClean="0"/>
              <a:t>2021</a:t>
            </a:r>
            <a:r>
              <a:rPr lang="zh-CN" altLang="en-US" dirty="0" smtClean="0"/>
              <a:t>年</a:t>
            </a:r>
            <a:r>
              <a:rPr lang="en-US" altLang="zh-CN" dirty="0" smtClean="0"/>
              <a:t>2</a:t>
            </a:r>
            <a:r>
              <a:rPr lang="zh-CN" altLang="en-US" dirty="0" smtClean="0"/>
              <a:t>月到</a:t>
            </a:r>
            <a:r>
              <a:rPr lang="en-US" altLang="zh-CN" dirty="0" smtClean="0"/>
              <a:t>2022</a:t>
            </a:r>
            <a:r>
              <a:rPr lang="zh-CN" altLang="en-US" dirty="0" smtClean="0"/>
              <a:t>年</a:t>
            </a:r>
            <a:r>
              <a:rPr lang="en-US" altLang="zh-CN" dirty="0" smtClean="0"/>
              <a:t>11</a:t>
            </a:r>
            <a:r>
              <a:rPr lang="zh-CN" altLang="en-US" dirty="0" smtClean="0"/>
              <a:t>月完成。</a:t>
            </a:r>
            <a:endParaRPr lang="zh-CN" altLang="en-US" dirty="0"/>
          </a:p>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smtClean="0"/>
              <a:t>课题编制人员为中建西南</a:t>
            </a:r>
            <a:r>
              <a:rPr lang="zh-CN" altLang="en-US" dirty="0"/>
              <a:t>院</a:t>
            </a:r>
            <a:r>
              <a:rPr lang="zh-CN" altLang="en-US" dirty="0" smtClean="0"/>
              <a:t>和四川省设计院各专业</a:t>
            </a:r>
            <a:r>
              <a:rPr lang="zh-CN" altLang="en-US" dirty="0"/>
              <a:t>共计</a:t>
            </a:r>
            <a:r>
              <a:rPr lang="en-US" altLang="zh-CN" dirty="0"/>
              <a:t>28</a:t>
            </a:r>
            <a:r>
              <a:rPr lang="zh-CN" altLang="en-US" dirty="0"/>
              <a:t>人，其中教高</a:t>
            </a:r>
            <a:r>
              <a:rPr lang="en-US" altLang="zh-CN" dirty="0"/>
              <a:t>15</a:t>
            </a:r>
            <a:r>
              <a:rPr lang="zh-CN" altLang="en-US" dirty="0"/>
              <a:t>人，高工</a:t>
            </a:r>
            <a:r>
              <a:rPr lang="en-US" altLang="zh-CN" dirty="0"/>
              <a:t>11</a:t>
            </a:r>
            <a:r>
              <a:rPr lang="zh-CN" altLang="en-US" dirty="0"/>
              <a:t>人。</a:t>
            </a:r>
            <a:endParaRPr lang="zh-CN" altLang="en-US" dirty="0"/>
          </a:p>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a:t>装配式混凝土结构施工图审查要点共参阅各类国家、行业及其他省市标准、规程、政策性文件</a:t>
            </a:r>
            <a:r>
              <a:rPr lang="en-US" altLang="zh-CN" dirty="0"/>
              <a:t>19</a:t>
            </a:r>
            <a:r>
              <a:rPr lang="zh-CN" altLang="en-US" dirty="0"/>
              <a:t>本</a:t>
            </a:r>
            <a:endParaRPr lang="zh-CN" altLang="en-US" dirty="0"/>
          </a:p>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a:t>装配式钢结构施工图审查要点共参阅各类国家、行业及其他省市标准、规程、政策性文件</a:t>
            </a:r>
            <a:r>
              <a:rPr lang="en-US" altLang="zh-CN" dirty="0"/>
              <a:t>29</a:t>
            </a:r>
            <a:r>
              <a:rPr lang="zh-CN" altLang="en-US" dirty="0"/>
              <a:t>本</a:t>
            </a:r>
            <a:endParaRPr lang="zh-CN" altLang="en-US" dirty="0"/>
          </a:p>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true" noRot="true" noChangeAspect="true" noTextEdit="true"/>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4339" name="Notes Placeholder 2"/>
          <p:cNvSpPr>
            <a:spLocks noGrp="true"/>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false" compatLnSpc="true"/>
          <a:lstStyle/>
          <a:p>
            <a:pPr eaLnBrk="1" hangingPunct="1">
              <a:spcBef>
                <a:spcPct val="0"/>
              </a:spcBef>
            </a:pPr>
            <a:r>
              <a:rPr lang="zh-CN" altLang="en-US" dirty="0" smtClean="0"/>
              <a:t>第二章为审查要点内容概述，</a:t>
            </a:r>
            <a:r>
              <a:rPr lang="zh-CN" altLang="en-US" sz="1200" b="0" dirty="0" smtClean="0">
                <a:solidFill>
                  <a:schemeClr val="bg1"/>
                </a:solidFill>
                <a:latin typeface="微软雅黑" panose="020B0503020204020204" pitchFamily="34" charset="-122"/>
                <a:ea typeface="微软雅黑" panose="020B0503020204020204" pitchFamily="34" charset="-122"/>
              </a:rPr>
              <a:t>以下简称为混凝土审查要点和钢结构审查要点</a:t>
            </a:r>
            <a:endParaRPr lang="en-US" altLang="zh-CN" dirty="0"/>
          </a:p>
        </p:txBody>
      </p:sp>
      <p:sp>
        <p:nvSpPr>
          <p:cNvPr id="14340" name="Slide Number Placeholder 3"/>
          <p:cNvSpPr>
            <a:spLocks noGrp="true"/>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80604020202020204" pitchFamily="34" charset="0"/>
                <a:ea typeface="宋体" panose="02010600030101010101" pitchFamily="2" charset="-122"/>
              </a:defRPr>
            </a:lvl1pPr>
            <a:lvl2pPr marL="742950" indent="-285750">
              <a:defRPr>
                <a:solidFill>
                  <a:schemeClr val="tx1"/>
                </a:solidFill>
                <a:latin typeface="Arial" panose="02080604020202020204" pitchFamily="34" charset="0"/>
                <a:ea typeface="宋体" panose="02010600030101010101" pitchFamily="2" charset="-122"/>
              </a:defRPr>
            </a:lvl2pPr>
            <a:lvl3pPr marL="1143000" indent="-228600">
              <a:defRPr>
                <a:solidFill>
                  <a:schemeClr val="tx1"/>
                </a:solidFill>
                <a:latin typeface="Arial" panose="02080604020202020204" pitchFamily="34" charset="0"/>
                <a:ea typeface="宋体" panose="02010600030101010101" pitchFamily="2" charset="-122"/>
              </a:defRPr>
            </a:lvl3pPr>
            <a:lvl4pPr marL="1600200" indent="-228600">
              <a:defRPr>
                <a:solidFill>
                  <a:schemeClr val="tx1"/>
                </a:solidFill>
                <a:latin typeface="Arial" panose="02080604020202020204" pitchFamily="34" charset="0"/>
                <a:ea typeface="宋体" panose="02010600030101010101" pitchFamily="2" charset="-122"/>
              </a:defRPr>
            </a:lvl4pPr>
            <a:lvl5pPr marL="2057400" indent="-228600">
              <a:defRPr>
                <a:solidFill>
                  <a:schemeClr val="tx1"/>
                </a:solidFill>
                <a:latin typeface="Arial" panose="0208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8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8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8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80604020202020204" pitchFamily="34" charset="0"/>
                <a:ea typeface="宋体" panose="02010600030101010101" pitchFamily="2" charset="-122"/>
              </a:defRPr>
            </a:lvl9pPr>
          </a:lstStyle>
          <a:p>
            <a:fld id="{A16D7A38-E23B-4B43-97CC-FD18A76E37E6}" type="slidenum">
              <a:rPr lang="zh-CN" altLang="en-US">
                <a:latin typeface="等线" panose="02010600030101010101" pitchFamily="2" charset="-122"/>
                <a:ea typeface="等线" panose="02010600030101010101" pitchFamily="2" charset="-122"/>
              </a:rPr>
            </a:fld>
            <a:endParaRPr lang="zh-CN" altLang="en-US">
              <a:latin typeface="等线" panose="02010600030101010101" pitchFamily="2" charset="-122"/>
              <a:ea typeface="等线" panose="02010600030101010101" pitchFamily="2" charset="-122"/>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smtClean="0"/>
              <a:t>两本审查要点的基本框架是一致的，分为总则、政策性审查部分、设计文件编制要求、建筑专业审查要点、内装专业审查要点、结构专业审查要点和机电专业审查要点共</a:t>
            </a:r>
            <a:r>
              <a:rPr lang="en-US" altLang="zh-CN" dirty="0" smtClean="0"/>
              <a:t>7</a:t>
            </a:r>
            <a:r>
              <a:rPr lang="zh-CN" altLang="en-US" dirty="0" smtClean="0"/>
              <a:t>部分。</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smtClean="0"/>
              <a:t>第</a:t>
            </a:r>
            <a:r>
              <a:rPr lang="en-US" altLang="zh-CN" dirty="0" smtClean="0"/>
              <a:t>1</a:t>
            </a:r>
            <a:r>
              <a:rPr lang="zh-CN" altLang="en-US" dirty="0" smtClean="0"/>
              <a:t>部分总则，</a:t>
            </a:r>
            <a:r>
              <a:rPr lang="en-US" altLang="zh-CN" dirty="0" smtClean="0"/>
              <a:t>1</a:t>
            </a:r>
            <a:r>
              <a:rPr lang="zh-CN" altLang="en-US" dirty="0" smtClean="0"/>
              <a:t>是描述了编制的目的和主要采用的技术标准内容。</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en-US" altLang="zh-CN" dirty="0" smtClean="0"/>
              <a:t>2</a:t>
            </a:r>
            <a:r>
              <a:rPr lang="zh-CN" altLang="en-US" dirty="0" smtClean="0"/>
              <a:t>表达了适用的范围，其中混凝土审查要点适用于抗震设防烈度不高于</a:t>
            </a:r>
            <a:r>
              <a:rPr lang="en-US" altLang="zh-CN" dirty="0" smtClean="0"/>
              <a:t>8</a:t>
            </a:r>
            <a:r>
              <a:rPr lang="zh-CN" altLang="en-US" dirty="0" smtClean="0"/>
              <a:t>度的民用建筑工程，而钢结构审查要点的抗震设防烈度由于不同规范要求不一致，根据相应规范要求而定。</a:t>
            </a:r>
            <a:endParaRPr lang="en-US" altLang="zh-CN" dirty="0" smtClean="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en-US" altLang="zh-CN" dirty="0" smtClean="0"/>
              <a:t>3</a:t>
            </a:r>
            <a:r>
              <a:rPr lang="zh-CN" altLang="en-US" dirty="0" smtClean="0"/>
              <a:t>是引导原则，混凝土审查要点：首先是关于强条的列入原则。</a:t>
            </a:r>
            <a:endParaRPr lang="en-US" altLang="zh-CN" dirty="0" smtClean="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smtClean="0"/>
              <a:t>其次是强调了根据</a:t>
            </a:r>
            <a:r>
              <a:rPr lang="en-US" altLang="zh-CN" dirty="0" smtClean="0"/>
              <a:t>《</a:t>
            </a:r>
            <a:r>
              <a:rPr lang="zh-CN" altLang="en-US" dirty="0" smtClean="0"/>
              <a:t>建筑工程设计文件编制深度规定（</a:t>
            </a:r>
            <a:r>
              <a:rPr lang="en-US" altLang="zh-CN" dirty="0" smtClean="0"/>
              <a:t>2016 </a:t>
            </a:r>
            <a:r>
              <a:rPr lang="zh-CN" altLang="en-US" dirty="0" smtClean="0"/>
              <a:t>版）</a:t>
            </a:r>
            <a:r>
              <a:rPr lang="en-US" altLang="zh-CN" dirty="0" smtClean="0"/>
              <a:t>》</a:t>
            </a:r>
            <a:r>
              <a:rPr lang="zh-CN" altLang="en-US" dirty="0" smtClean="0"/>
              <a:t>，本审查要点只涉及施工图文件审查，不包含预制混凝土构件加工图。</a:t>
            </a:r>
            <a:endParaRPr lang="en-US" altLang="zh-CN" dirty="0" smtClean="0"/>
          </a:p>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dirty="0" smtClean="0"/>
              <a:t>钢结构审查要点引导原则关于强条的要求和混凝土审查要点基本一致</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smtClean="0"/>
              <a:t>钢结构审查要点也只涉及施工图文件审查，不包含构件加工图。</a:t>
            </a:r>
            <a:endParaRPr lang="en-US" altLang="zh-CN" dirty="0" smtClean="0"/>
          </a:p>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smtClean="0"/>
              <a:t>第</a:t>
            </a:r>
            <a:r>
              <a:rPr lang="en-US" altLang="zh-CN" dirty="0" smtClean="0"/>
              <a:t>2</a:t>
            </a:r>
            <a:r>
              <a:rPr lang="zh-CN" altLang="en-US" dirty="0" smtClean="0"/>
              <a:t>部分为政策性审查部分，主要是审查施工图设计文件及相关政策文件是否齐全，包含政府及部门批文、报审文件和审查主要内容三部分。</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en-US" altLang="zh-CN" dirty="0" smtClean="0"/>
              <a:t>2.1</a:t>
            </a:r>
            <a:r>
              <a:rPr lang="zh-CN" altLang="en-US" dirty="0" smtClean="0"/>
              <a:t>政府、部门批文主要审查装配式建筑实施要求的批复文件是否完整，并复核施工图阶段的装配式要求是否与政府相关部门出具的批复要求一致。</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en-US" altLang="zh-CN" dirty="0" smtClean="0"/>
              <a:t>2.2</a:t>
            </a:r>
            <a:r>
              <a:rPr lang="zh-CN" altLang="en-US" dirty="0" smtClean="0"/>
              <a:t>对报审文件的要求。除全套施工图设计文件外，还应包括装配式建筑设计说明专篇、自评价表和装配率计算书，各个城市主管部门可以自行制定当地的具体格式和要求。</a:t>
            </a:r>
            <a:endParaRPr lang="en-US" altLang="zh-CN" dirty="0" smtClean="0"/>
          </a:p>
          <a:p>
            <a:pPr marL="0" indent="0">
              <a:buNone/>
            </a:pPr>
            <a:r>
              <a:rPr lang="en-US" altLang="zh-CN" dirty="0" smtClean="0"/>
              <a:t>2.3</a:t>
            </a:r>
            <a:r>
              <a:rPr lang="zh-CN" altLang="en-US" dirty="0" smtClean="0"/>
              <a:t>审查主要内容主要为符合性审查和技术性审查主要内容，并最终出具审查结论是合格还是不合格。</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en-US" altLang="zh-CN" dirty="0" smtClean="0"/>
              <a:t>3</a:t>
            </a:r>
            <a:r>
              <a:rPr lang="zh-CN" altLang="en-US" dirty="0" smtClean="0"/>
              <a:t>、设计文件编制要求，主要是对各专业的编制深度提出要求，结合了国标和四川省的具体的情况进行要求，相对于国标有所简化。</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200" dirty="0" smtClean="0"/>
              <a:t>首先是</a:t>
            </a:r>
            <a:r>
              <a:rPr lang="en-US" altLang="zh-CN" sz="1200" dirty="0" smtClean="0"/>
              <a:t>3.1</a:t>
            </a:r>
            <a:r>
              <a:rPr lang="zh-CN" altLang="en-US" sz="1200" dirty="0" smtClean="0"/>
              <a:t>建筑专业：</a:t>
            </a:r>
            <a:endParaRPr lang="en-US" altLang="zh-CN" sz="1200" dirty="0" smtClean="0"/>
          </a:p>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dirty="0" smtClean="0"/>
              <a:t>3.1.1</a:t>
            </a:r>
            <a:r>
              <a:rPr lang="zh-CN" altLang="en-US" sz="1200" dirty="0" smtClean="0"/>
              <a:t>设计说明：对于装配式建筑的设计说明提了明确的要求，格式不限，但是相关内容要有。</a:t>
            </a:r>
            <a:endParaRPr lang="en-US" altLang="zh-CN" sz="1200" dirty="0" smtClean="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dirty="0" smtClean="0"/>
              <a:t>3.1.2</a:t>
            </a:r>
            <a:r>
              <a:rPr lang="zh-CN" altLang="en-US" sz="1200" dirty="0" smtClean="0"/>
              <a:t>建筑专业施工图要求：也是格式不限，相关内容要有就行，这些图纸是基本要求。当然本项目没有涉及的装配式建筑内容可以不表达。</a:t>
            </a:r>
            <a:endParaRPr lang="en-US" altLang="zh-CN" sz="1200" dirty="0" smtClean="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dirty="0" smtClean="0"/>
              <a:t>3.2 </a:t>
            </a:r>
            <a:r>
              <a:rPr lang="zh-CN" altLang="en-US" sz="1200" dirty="0" smtClean="0"/>
              <a:t>是结构专业：</a:t>
            </a:r>
            <a:endParaRPr lang="en-US" altLang="zh-CN" sz="1200" dirty="0" smtClean="0"/>
          </a:p>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dirty="0" smtClean="0"/>
              <a:t>3.2.1</a:t>
            </a:r>
            <a:r>
              <a:rPr lang="zh-CN" altLang="en-US" sz="1200" dirty="0" smtClean="0"/>
              <a:t>结构专业的装配式设计设计说明内容，也是格式不限，但是相关内容要有。</a:t>
            </a:r>
            <a:endParaRPr lang="en-US" altLang="zh-CN" sz="1200" dirty="0" smtClean="0"/>
          </a:p>
          <a:p>
            <a:pPr marL="0" marR="0" lvl="0" indent="0" algn="l" defTabSz="914400" rtl="0" eaLnBrk="1" fontAlgn="auto" latinLnBrk="0" hangingPunct="1">
              <a:lnSpc>
                <a:spcPct val="100000"/>
              </a:lnSpc>
              <a:spcBef>
                <a:spcPts val="0"/>
              </a:spcBef>
              <a:spcAft>
                <a:spcPts val="0"/>
              </a:spcAft>
              <a:buClrTx/>
              <a:buSzTx/>
              <a:buFontTx/>
              <a:buNone/>
              <a:defRPr/>
            </a:pPr>
            <a:endParaRPr lang="en-US" altLang="zh-CN" sz="1200" dirty="0" smtClean="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dirty="0" smtClean="0"/>
              <a:t>3.2.2</a:t>
            </a:r>
            <a:r>
              <a:rPr lang="zh-CN" altLang="en-US" sz="1200" dirty="0" smtClean="0"/>
              <a:t>结构专业施工图要求：也是格式不限，相关内容要有就行，当然本项目没有涉及的装配式内容可以不表达。</a:t>
            </a:r>
            <a:endParaRPr lang="en-US" altLang="zh-CN" sz="1200" dirty="0" smtClean="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dirty="0" smtClean="0"/>
              <a:t>3.2.3</a:t>
            </a:r>
            <a:r>
              <a:rPr lang="zh-CN" altLang="en-US" sz="1200" dirty="0" smtClean="0"/>
              <a:t>结构专业计算书的要求。</a:t>
            </a:r>
            <a:endParaRPr lang="en-US" altLang="zh-CN" sz="1200" dirty="0" smtClean="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dirty="0" smtClean="0"/>
              <a:t>3.3 </a:t>
            </a:r>
            <a:r>
              <a:rPr lang="zh-CN" altLang="en-US" sz="1200" dirty="0" smtClean="0"/>
              <a:t>是给排水专业施工图要求。</a:t>
            </a:r>
            <a:endParaRPr lang="en-US" altLang="zh-CN" sz="1200" dirty="0" smtClean="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dirty="0" smtClean="0"/>
              <a:t>3.4 </a:t>
            </a:r>
            <a:r>
              <a:rPr lang="zh-CN" altLang="en-US" sz="1200" dirty="0" smtClean="0"/>
              <a:t>是暖通专业施工图要求。</a:t>
            </a:r>
            <a:endParaRPr lang="en-US" altLang="zh-CN" sz="1200" dirty="0" smtClean="0"/>
          </a:p>
          <a:p>
            <a:pPr marL="0" marR="0" lvl="0" indent="0" algn="l" defTabSz="914400" rtl="0" eaLnBrk="1" fontAlgn="auto" latinLnBrk="0" hangingPunct="1">
              <a:lnSpc>
                <a:spcPct val="100000"/>
              </a:lnSpc>
              <a:spcBef>
                <a:spcPts val="0"/>
              </a:spcBef>
              <a:spcAft>
                <a:spcPts val="0"/>
              </a:spcAft>
              <a:buClrTx/>
              <a:buSzTx/>
              <a:buFontTx/>
              <a:buNone/>
              <a:defRPr/>
            </a:pPr>
            <a:endParaRPr lang="en-US" altLang="zh-CN" sz="1200" dirty="0" smtClean="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dirty="0" smtClean="0"/>
              <a:t>3.5 </a:t>
            </a:r>
            <a:r>
              <a:rPr lang="zh-CN" altLang="en-US" sz="1200" dirty="0" smtClean="0"/>
              <a:t>是电气专业施工图要求。</a:t>
            </a:r>
            <a:endParaRPr lang="en-US" altLang="zh-CN" sz="1200" dirty="0" smtClean="0"/>
          </a:p>
          <a:p>
            <a:pPr marL="0" marR="0" lvl="0" indent="0" algn="l" defTabSz="914400" rtl="0" eaLnBrk="1" fontAlgn="auto" latinLnBrk="0" hangingPunct="1">
              <a:lnSpc>
                <a:spcPct val="100000"/>
              </a:lnSpc>
              <a:spcBef>
                <a:spcPts val="0"/>
              </a:spcBef>
              <a:spcAft>
                <a:spcPts val="0"/>
              </a:spcAft>
              <a:buClrTx/>
              <a:buSzTx/>
              <a:buFontTx/>
              <a:buNone/>
              <a:defRPr/>
            </a:pPr>
            <a:endParaRPr lang="en-US" altLang="zh-CN" sz="1200" dirty="0" smtClean="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dirty="0" smtClean="0"/>
              <a:t>3.6 </a:t>
            </a:r>
            <a:r>
              <a:rPr lang="zh-CN" altLang="en-US" sz="1200" dirty="0" smtClean="0"/>
              <a:t>是内装专业施工图要求。</a:t>
            </a:r>
            <a:endParaRPr lang="en-US" altLang="zh-CN" sz="1200" dirty="0" smtClean="0"/>
          </a:p>
          <a:p>
            <a:pPr marL="0" marR="0" lvl="0" indent="0" algn="l" defTabSz="914400" rtl="0" eaLnBrk="1" fontAlgn="auto" latinLnBrk="0" hangingPunct="1">
              <a:lnSpc>
                <a:spcPct val="100000"/>
              </a:lnSpc>
              <a:spcBef>
                <a:spcPts val="0"/>
              </a:spcBef>
              <a:spcAft>
                <a:spcPts val="0"/>
              </a:spcAft>
              <a:buClrTx/>
              <a:buSzTx/>
              <a:buFontTx/>
              <a:buNone/>
              <a:defRPr/>
            </a:pPr>
            <a:endParaRPr lang="en-US" altLang="zh-CN" sz="1200" dirty="0" smtClean="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dirty="0" smtClean="0"/>
              <a:t>第四部分是建筑专业审查要点，分为</a:t>
            </a:r>
            <a:r>
              <a:rPr lang="zh-CN" altLang="en-US" dirty="0" smtClean="0">
                <a:solidFill>
                  <a:schemeClr val="accent1">
                    <a:lumMod val="50000"/>
                  </a:schemeClr>
                </a:solidFill>
                <a:latin typeface="微软雅黑" panose="020B0503020204020204" pitchFamily="34" charset="-122"/>
                <a:ea typeface="微软雅黑" panose="020B0503020204020204" pitchFamily="34" charset="-122"/>
              </a:rPr>
              <a:t>自评价表及计算书、一般规定、材料和构造规定、防火规定四个部分。</a:t>
            </a:r>
            <a:endParaRPr lang="zh-CN" altLang="en-US" dirty="0" smtClean="0">
              <a:solidFill>
                <a:schemeClr val="accent1">
                  <a:lumMod val="50000"/>
                </a:schemeClr>
              </a:solidFill>
              <a:latin typeface="微软雅黑" panose="020B0503020204020204" pitchFamily="34" charset="-122"/>
              <a:ea typeface="微软雅黑" panose="020B0503020204020204" pitchFamily="34" charset="-122"/>
            </a:endParaRPr>
          </a:p>
          <a:p>
            <a:pPr marL="0" marR="0" lvl="0" indent="0" algn="l" defTabSz="914400" rtl="0" eaLnBrk="1" fontAlgn="auto" latinLnBrk="0" hangingPunct="1">
              <a:lnSpc>
                <a:spcPct val="100000"/>
              </a:lnSpc>
              <a:spcBef>
                <a:spcPts val="0"/>
              </a:spcBef>
              <a:spcAft>
                <a:spcPts val="0"/>
              </a:spcAft>
              <a:buClrTx/>
              <a:buSzTx/>
              <a:buFontTx/>
              <a:buNone/>
              <a:defRPr/>
            </a:pPr>
            <a:endParaRPr lang="en-US" altLang="zh-CN" dirty="0" smtClean="0">
              <a:solidFill>
                <a:schemeClr val="accent1">
                  <a:lumMod val="50000"/>
                </a:schemeClr>
              </a:solidFill>
              <a:latin typeface="微软雅黑" panose="020B0503020204020204" pitchFamily="34" charset="-122"/>
              <a:ea typeface="微软雅黑" panose="020B0503020204020204" pitchFamily="34" charset="-122"/>
            </a:endParaRPr>
          </a:p>
          <a:p>
            <a:pPr marL="0" marR="0" lvl="0" indent="0" algn="l" defTabSz="914400" rtl="0" eaLnBrk="1" fontAlgn="auto" latinLnBrk="0" hangingPunct="1">
              <a:lnSpc>
                <a:spcPct val="100000"/>
              </a:lnSpc>
              <a:spcBef>
                <a:spcPts val="0"/>
              </a:spcBef>
              <a:spcAft>
                <a:spcPts val="0"/>
              </a:spcAft>
              <a:buClrTx/>
              <a:buSzTx/>
              <a:buFontTx/>
              <a:buNone/>
              <a:defRPr/>
            </a:pPr>
            <a:endParaRPr lang="en-US" altLang="zh-CN" dirty="0" smtClean="0">
              <a:solidFill>
                <a:schemeClr val="accent1">
                  <a:lumMod val="50000"/>
                </a:schemeClr>
              </a:solidFill>
              <a:latin typeface="微软雅黑" panose="020B0503020204020204" pitchFamily="34" charset="-122"/>
              <a:ea typeface="微软雅黑" panose="020B0503020204020204" pitchFamily="34" charset="-122"/>
            </a:endParaRPr>
          </a:p>
          <a:p>
            <a:pPr marL="0" marR="0" lvl="0" indent="0" algn="l" defTabSz="914400" rtl="0" eaLnBrk="1" fontAlgn="auto" latinLnBrk="0" hangingPunct="1">
              <a:lnSpc>
                <a:spcPct val="100000"/>
              </a:lnSpc>
              <a:spcBef>
                <a:spcPts val="0"/>
              </a:spcBef>
              <a:spcAft>
                <a:spcPts val="0"/>
              </a:spcAft>
              <a:buClrTx/>
              <a:buSzTx/>
              <a:buFontTx/>
              <a:buNone/>
              <a:defRPr/>
            </a:pPr>
            <a:endParaRPr lang="en-US" altLang="zh-CN" dirty="0" smtClean="0">
              <a:solidFill>
                <a:schemeClr val="accent1">
                  <a:lumMod val="50000"/>
                </a:schemeClr>
              </a:solidFill>
              <a:latin typeface="微软雅黑" panose="020B0503020204020204" pitchFamily="34" charset="-122"/>
              <a:ea typeface="微软雅黑" panose="020B0503020204020204" pitchFamily="34" charset="-122"/>
            </a:endParaRPr>
          </a:p>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smtClean="0"/>
              <a:t>图上是两本标准在四个部分所选取的标准的列表对比</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smtClean="0"/>
              <a:t>图上是两本标准在四个部分所选取的标准的列表对比</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en-US" altLang="zh-CN" dirty="0" smtClean="0"/>
              <a:t>4.1</a:t>
            </a:r>
            <a:r>
              <a:rPr lang="zh-CN" altLang="en-US" dirty="0" smtClean="0"/>
              <a:t>自评价表和计算书，这是装配式建筑审查最先核对的内容，请注意国标和四川省标准的格式和要求不同。</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en-US" altLang="zh-CN" dirty="0" smtClean="0"/>
              <a:t>4.2</a:t>
            </a:r>
            <a:r>
              <a:rPr lang="en-US" altLang="zh-CN" baseline="0" dirty="0" smtClean="0"/>
              <a:t> </a:t>
            </a:r>
            <a:r>
              <a:rPr lang="zh-CN" altLang="en-US" baseline="0" dirty="0" smtClean="0"/>
              <a:t>一般规定时对设计的基本要求，主要是设计原则</a:t>
            </a:r>
            <a:r>
              <a:rPr lang="zh-CN" altLang="en-US" dirty="0" smtClean="0"/>
              <a:t>。</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sz="1200" b="0" i="0" u="none" strike="noStrike" kern="1200" baseline="0" dirty="0" smtClean="0">
                <a:solidFill>
                  <a:schemeClr val="tx1"/>
                </a:solidFill>
                <a:latin typeface="+mn-lt"/>
                <a:ea typeface="+mn-ea"/>
                <a:cs typeface="+mn-cs"/>
              </a:rPr>
              <a:t>混凝土审查要点的</a:t>
            </a:r>
            <a:r>
              <a:rPr lang="en-US" altLang="zh-CN" sz="1200" b="0" i="0" u="none" strike="noStrike" kern="1200" baseline="0" dirty="0" smtClean="0">
                <a:solidFill>
                  <a:schemeClr val="tx1"/>
                </a:solidFill>
                <a:latin typeface="+mn-lt"/>
                <a:ea typeface="+mn-ea"/>
                <a:cs typeface="+mn-cs"/>
              </a:rPr>
              <a:t>4.3 </a:t>
            </a:r>
            <a:r>
              <a:rPr lang="zh-CN" altLang="en-US" sz="1200" b="0" i="0" u="none" strike="noStrike" kern="1200" baseline="0" dirty="0" smtClean="0">
                <a:solidFill>
                  <a:schemeClr val="tx1"/>
                </a:solidFill>
                <a:latin typeface="+mn-lt"/>
                <a:ea typeface="+mn-ea"/>
                <a:cs typeface="+mn-cs"/>
              </a:rPr>
              <a:t>材料和构造审查要点是建筑专业的重要内容，要求主要选取自</a:t>
            </a:r>
            <a:r>
              <a:rPr lang="en-US" altLang="zh-CN" sz="1200" b="0" i="0" u="none" strike="noStrike" kern="1200" baseline="0" dirty="0" smtClean="0">
                <a:solidFill>
                  <a:schemeClr val="tx1"/>
                </a:solidFill>
                <a:latin typeface="+mn-lt"/>
                <a:ea typeface="+mn-ea"/>
                <a:cs typeface="+mn-cs"/>
              </a:rPr>
              <a:t>《</a:t>
            </a:r>
            <a:r>
              <a:rPr lang="zh-CN" altLang="en-US" sz="1200" b="0" i="0" u="none" strike="noStrike" kern="1200" baseline="0" dirty="0" smtClean="0">
                <a:solidFill>
                  <a:schemeClr val="tx1"/>
                </a:solidFill>
                <a:latin typeface="+mn-lt"/>
                <a:ea typeface="+mn-ea"/>
                <a:cs typeface="+mn-cs"/>
              </a:rPr>
              <a:t>装配式混凝土结构技术规程</a:t>
            </a:r>
            <a:r>
              <a:rPr lang="en-US" altLang="zh-CN" sz="1200" b="0" i="0" u="none" strike="noStrike" kern="1200" baseline="0" dirty="0" smtClean="0">
                <a:solidFill>
                  <a:schemeClr val="tx1"/>
                </a:solidFill>
                <a:latin typeface="+mn-lt"/>
                <a:ea typeface="+mn-ea"/>
                <a:cs typeface="+mn-cs"/>
              </a:rPr>
              <a:t>》JGJ1-2014 《</a:t>
            </a:r>
            <a:r>
              <a:rPr lang="zh-CN" altLang="en-US" sz="1200" b="0" i="0" u="none" strike="noStrike" kern="1200" baseline="0" dirty="0" smtClean="0">
                <a:solidFill>
                  <a:schemeClr val="tx1"/>
                </a:solidFill>
                <a:latin typeface="+mn-lt"/>
                <a:ea typeface="+mn-ea"/>
                <a:cs typeface="+mn-cs"/>
              </a:rPr>
              <a:t>装配式混凝土建筑技术标准</a:t>
            </a:r>
            <a:r>
              <a:rPr lang="en-US" altLang="zh-CN" sz="1200" b="0" i="0" u="none" strike="noStrike" kern="1200" baseline="0" dirty="0" smtClean="0">
                <a:solidFill>
                  <a:schemeClr val="tx1"/>
                </a:solidFill>
                <a:latin typeface="+mn-lt"/>
                <a:ea typeface="+mn-ea"/>
                <a:cs typeface="+mn-cs"/>
              </a:rPr>
              <a:t>》GB/T 51231-2016 《</a:t>
            </a:r>
            <a:r>
              <a:rPr lang="zh-CN" altLang="en-US" sz="1200" b="0" i="0" u="none" strike="noStrike" kern="1200" baseline="0" dirty="0" smtClean="0">
                <a:solidFill>
                  <a:schemeClr val="tx1"/>
                </a:solidFill>
                <a:latin typeface="+mn-lt"/>
                <a:ea typeface="+mn-ea"/>
                <a:cs typeface="+mn-cs"/>
              </a:rPr>
              <a:t>四川省装配式混凝土建筑设计标准</a:t>
            </a:r>
            <a:r>
              <a:rPr lang="en-US" altLang="zh-CN" sz="1200" b="0" i="0" u="none" strike="noStrike" kern="1200" baseline="0" dirty="0" smtClean="0">
                <a:solidFill>
                  <a:schemeClr val="tx1"/>
                </a:solidFill>
                <a:latin typeface="+mn-lt"/>
                <a:ea typeface="+mn-ea"/>
                <a:cs typeface="+mn-cs"/>
              </a:rPr>
              <a:t>》DBJ51/T024-2017 《</a:t>
            </a:r>
            <a:r>
              <a:rPr lang="zh-CN" altLang="en-US" sz="1200" b="0" i="0" u="none" strike="noStrike" kern="1200" baseline="0" dirty="0" smtClean="0">
                <a:solidFill>
                  <a:schemeClr val="tx1"/>
                </a:solidFill>
                <a:latin typeface="+mn-lt"/>
                <a:ea typeface="+mn-ea"/>
                <a:cs typeface="+mn-cs"/>
              </a:rPr>
              <a:t>四川省装配式轻质墙体技术标准</a:t>
            </a:r>
            <a:r>
              <a:rPr lang="en-US" altLang="zh-CN" sz="1200" b="0" i="0" u="none" strike="noStrike" kern="1200" baseline="0" dirty="0" smtClean="0">
                <a:solidFill>
                  <a:schemeClr val="tx1"/>
                </a:solidFill>
                <a:latin typeface="+mn-lt"/>
                <a:ea typeface="+mn-ea"/>
                <a:cs typeface="+mn-cs"/>
              </a:rPr>
              <a:t>》DBJ51/T156-2020</a:t>
            </a:r>
            <a:r>
              <a:rPr lang="zh-CN" altLang="en-US" sz="1200" b="0" i="0" u="none" strike="noStrike" kern="1200" baseline="0" dirty="0" smtClean="0">
                <a:solidFill>
                  <a:schemeClr val="tx1"/>
                </a:solidFill>
                <a:latin typeface="+mn-lt"/>
                <a:ea typeface="+mn-ea"/>
                <a:cs typeface="+mn-cs"/>
              </a:rPr>
              <a:t>，比如对于装配式外墙缝隙的防水、节能、防火及气密性等构造处理提了较多要求，需要注意。</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sz="1200" b="0" i="0" u="none" strike="noStrike" kern="1200" baseline="0" dirty="0" smtClean="0">
                <a:solidFill>
                  <a:schemeClr val="tx1"/>
                </a:solidFill>
                <a:latin typeface="+mn-lt"/>
                <a:ea typeface="+mn-ea"/>
                <a:cs typeface="+mn-cs"/>
              </a:rPr>
              <a:t>夹心保温外墙板，就是俗称的三明治外墙，内外叶墙板的防坠落问题，冷热桥问题是要重点审查的。装配式建筑外门窗防水是关注重点，如混凝土审查要点对于外门窗做披水板的要求是宜，而钢结构审查要点就是</a:t>
            </a:r>
            <a:r>
              <a:rPr lang="zh-CN" altLang="en-US" sz="1200" b="1" i="0" u="none" strike="noStrike" kern="1200" baseline="0" dirty="0" smtClean="0">
                <a:solidFill>
                  <a:schemeClr val="tx1"/>
                </a:solidFill>
                <a:latin typeface="+mn-lt"/>
                <a:ea typeface="+mn-ea"/>
                <a:cs typeface="+mn-cs"/>
              </a:rPr>
              <a:t>应</a:t>
            </a:r>
            <a:r>
              <a:rPr lang="zh-CN" altLang="en-US" sz="1200" b="0" i="0" u="none" strike="noStrike" kern="1200" baseline="0" dirty="0" smtClean="0">
                <a:solidFill>
                  <a:schemeClr val="tx1"/>
                </a:solidFill>
                <a:latin typeface="+mn-lt"/>
                <a:ea typeface="+mn-ea"/>
                <a:cs typeface="+mn-cs"/>
              </a:rPr>
              <a:t>。</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smtClean="0"/>
              <a:t>轻质条板目前使用较多，其在有水房间的使用有较多要求，这是行标的要求。</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dirty="0" smtClean="0"/>
              <a:t>这是四川省标的要求。对有水房间底部挡水带有明确要求，</a:t>
            </a:r>
            <a:r>
              <a:rPr lang="zh-CN" altLang="en-US" sz="1200" dirty="0" smtClean="0">
                <a:solidFill>
                  <a:srgbClr val="C00000"/>
                </a:solidFill>
              </a:rPr>
              <a:t>混凝土条形墙垫不低于</a:t>
            </a:r>
            <a:r>
              <a:rPr lang="en-US" altLang="zh-CN" sz="1200" dirty="0" smtClean="0">
                <a:solidFill>
                  <a:srgbClr val="C00000"/>
                </a:solidFill>
              </a:rPr>
              <a:t>C20</a:t>
            </a:r>
            <a:r>
              <a:rPr lang="zh-CN" altLang="en-US" sz="1200" dirty="0" smtClean="0">
                <a:solidFill>
                  <a:srgbClr val="C00000"/>
                </a:solidFill>
              </a:rPr>
              <a:t>，高度距室内≥</a:t>
            </a:r>
            <a:r>
              <a:rPr lang="en-US" altLang="zh-CN" sz="1200" dirty="0" smtClean="0">
                <a:solidFill>
                  <a:srgbClr val="C00000"/>
                </a:solidFill>
              </a:rPr>
              <a:t>200mm</a:t>
            </a:r>
            <a:r>
              <a:rPr lang="zh-CN" altLang="en-US" sz="1200" dirty="0" smtClean="0">
                <a:solidFill>
                  <a:srgbClr val="C00000"/>
                </a:solidFill>
              </a:rPr>
              <a:t>，距室外≥</a:t>
            </a:r>
            <a:r>
              <a:rPr lang="en-US" altLang="zh-CN" sz="1200" dirty="0" smtClean="0">
                <a:solidFill>
                  <a:srgbClr val="C00000"/>
                </a:solidFill>
              </a:rPr>
              <a:t>500mm</a:t>
            </a:r>
            <a:r>
              <a:rPr lang="zh-CN" altLang="en-US" sz="1200" dirty="0" smtClean="0">
                <a:solidFill>
                  <a:srgbClr val="C00000"/>
                </a:solidFill>
              </a:rPr>
              <a:t>。</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en-US" altLang="zh-CN" sz="1200" dirty="0" smtClean="0">
                <a:solidFill>
                  <a:srgbClr val="C00000"/>
                </a:solidFill>
              </a:rPr>
              <a:t>4.4</a:t>
            </a:r>
            <a:r>
              <a:rPr lang="zh-CN" altLang="en-US" sz="1200" dirty="0" smtClean="0">
                <a:solidFill>
                  <a:srgbClr val="C00000"/>
                </a:solidFill>
              </a:rPr>
              <a:t>防火审查要点也是装配式建筑的一个重要审查内容，例如对于外墙板接缝处封堵要求是</a:t>
            </a:r>
            <a:r>
              <a:rPr lang="en-US" altLang="zh-CN" sz="1200" dirty="0" smtClean="0">
                <a:solidFill>
                  <a:srgbClr val="C00000"/>
                </a:solidFill>
              </a:rPr>
              <a:t>A</a:t>
            </a:r>
            <a:r>
              <a:rPr lang="zh-CN" altLang="en-US" sz="1200" dirty="0" smtClean="0">
                <a:solidFill>
                  <a:srgbClr val="C00000"/>
                </a:solidFill>
              </a:rPr>
              <a:t>级，这个要求我们感觉过高，但是基本标准都这么规定。而三明治板的夹芯保温层可以降到</a:t>
            </a:r>
            <a:r>
              <a:rPr lang="en-US" altLang="zh-CN" sz="1200" dirty="0" smtClean="0">
                <a:solidFill>
                  <a:srgbClr val="C00000"/>
                </a:solidFill>
              </a:rPr>
              <a:t>B1</a:t>
            </a:r>
            <a:r>
              <a:rPr lang="zh-CN" altLang="en-US" sz="1200" dirty="0" smtClean="0">
                <a:solidFill>
                  <a:srgbClr val="C00000"/>
                </a:solidFill>
              </a:rPr>
              <a:t>或</a:t>
            </a:r>
            <a:r>
              <a:rPr lang="en-US" altLang="zh-CN" sz="1200" dirty="0" smtClean="0">
                <a:solidFill>
                  <a:srgbClr val="C00000"/>
                </a:solidFill>
              </a:rPr>
              <a:t>B2</a:t>
            </a:r>
            <a:r>
              <a:rPr lang="zh-CN" altLang="en-US" sz="1200" dirty="0" smtClean="0">
                <a:solidFill>
                  <a:srgbClr val="C00000"/>
                </a:solidFill>
              </a:rPr>
              <a:t>级。</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sz="1200" dirty="0" smtClean="0"/>
              <a:t>标准也有不一致的地方，如</a:t>
            </a:r>
            <a:r>
              <a:rPr lang="en-US" altLang="zh-CN" sz="1200" dirty="0" smtClean="0"/>
              <a:t>《</a:t>
            </a:r>
            <a:r>
              <a:rPr lang="zh-CN" altLang="en-US" sz="1200" dirty="0" smtClean="0"/>
              <a:t>四川省装配式混凝土建筑设计标准</a:t>
            </a:r>
            <a:r>
              <a:rPr lang="en-US" altLang="zh-CN" sz="1200" dirty="0" smtClean="0"/>
              <a:t>》</a:t>
            </a:r>
            <a:r>
              <a:rPr lang="zh-CN" altLang="en-US" dirty="0" smtClean="0"/>
              <a:t>层间防火对于幕墙、外墙外保温空间的防火封堵高度均为</a:t>
            </a:r>
            <a:r>
              <a:rPr lang="en-US" altLang="zh-CN" dirty="0" smtClean="0"/>
              <a:t>200mm</a:t>
            </a:r>
            <a:r>
              <a:rPr lang="zh-CN" altLang="en-US" dirty="0" smtClean="0"/>
              <a:t>，而</a:t>
            </a:r>
            <a:r>
              <a:rPr lang="en-US" altLang="zh-CN" sz="1200" b="0" i="0" u="none" strike="noStrike" kern="1200" baseline="0" dirty="0" smtClean="0">
                <a:solidFill>
                  <a:schemeClr val="tx1"/>
                </a:solidFill>
                <a:latin typeface="+mn-lt"/>
                <a:ea typeface="+mn-ea"/>
                <a:cs typeface="+mn-cs"/>
              </a:rPr>
              <a:t>《</a:t>
            </a:r>
            <a:r>
              <a:rPr lang="zh-CN" altLang="en-US" sz="1200" b="0" i="0" u="none" strike="noStrike" kern="1200" baseline="0" dirty="0" smtClean="0">
                <a:solidFill>
                  <a:schemeClr val="tx1"/>
                </a:solidFill>
                <a:latin typeface="+mn-lt"/>
                <a:ea typeface="+mn-ea"/>
                <a:cs typeface="+mn-cs"/>
              </a:rPr>
              <a:t>四川省装配式轻质墙体技术标准</a:t>
            </a:r>
            <a:r>
              <a:rPr lang="en-US" altLang="zh-CN" sz="1200" dirty="0" smtClean="0"/>
              <a:t>》</a:t>
            </a:r>
            <a:r>
              <a:rPr lang="zh-CN" altLang="en-US" sz="1200" dirty="0" smtClean="0"/>
              <a:t>对于</a:t>
            </a:r>
            <a:r>
              <a:rPr lang="zh-CN" altLang="en-US" sz="1200" b="0" i="0" u="none" strike="noStrike" kern="1200" baseline="0" dirty="0" smtClean="0">
                <a:solidFill>
                  <a:schemeClr val="tx1"/>
                </a:solidFill>
                <a:latin typeface="+mn-lt"/>
                <a:ea typeface="+mn-ea"/>
                <a:cs typeface="+mn-cs"/>
              </a:rPr>
              <a:t>外围护墙体采用外挂式安装方式时防火封堵厚度可为</a:t>
            </a:r>
            <a:r>
              <a:rPr lang="en-US" altLang="zh-CN" sz="1200" b="0" i="0" u="none" strike="noStrike" kern="1200" baseline="0" dirty="0" smtClean="0">
                <a:solidFill>
                  <a:schemeClr val="tx1"/>
                </a:solidFill>
                <a:latin typeface="+mn-lt"/>
                <a:ea typeface="+mn-ea"/>
                <a:cs typeface="+mn-cs"/>
              </a:rPr>
              <a:t>100mm</a:t>
            </a:r>
            <a:r>
              <a:rPr lang="zh-CN" altLang="en-US" sz="1200" b="0" i="0" u="none" strike="noStrike" kern="1200" baseline="0" dirty="0" smtClean="0">
                <a:solidFill>
                  <a:schemeClr val="tx1"/>
                </a:solidFill>
                <a:latin typeface="+mn-lt"/>
                <a:ea typeface="+mn-ea"/>
                <a:cs typeface="+mn-cs"/>
              </a:rPr>
              <a:t>，我们要根据外墙采用的具体墙板形式来确定采用哪本标准更合适。</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algn="l"/>
            <a:r>
              <a:rPr lang="en-US" altLang="zh-CN" sz="1200" b="0" i="0" u="none" strike="noStrike" kern="1200" baseline="0" dirty="0" smtClean="0">
                <a:solidFill>
                  <a:schemeClr val="tx1"/>
                </a:solidFill>
                <a:latin typeface="+mn-lt"/>
                <a:ea typeface="+mn-ea"/>
                <a:cs typeface="+mn-cs"/>
              </a:rPr>
              <a:t>《</a:t>
            </a:r>
            <a:r>
              <a:rPr lang="zh-CN" altLang="en-US" sz="1200" b="0" i="0" u="none" strike="noStrike" kern="1200" baseline="0" dirty="0" smtClean="0">
                <a:solidFill>
                  <a:schemeClr val="tx1"/>
                </a:solidFill>
                <a:latin typeface="+mn-lt"/>
                <a:ea typeface="+mn-ea"/>
                <a:cs typeface="+mn-cs"/>
              </a:rPr>
              <a:t>四川省装配式轻质墙体技术标准</a:t>
            </a:r>
            <a:r>
              <a:rPr lang="en-US" altLang="zh-CN" sz="1200" dirty="0" smtClean="0"/>
              <a:t>》4.3.4</a:t>
            </a:r>
            <a:r>
              <a:rPr lang="zh-CN" altLang="en-US" sz="1200" dirty="0" smtClean="0"/>
              <a:t>对于建筑高度不大于</a:t>
            </a:r>
            <a:r>
              <a:rPr lang="en-US" altLang="zh-CN" sz="1200" dirty="0" smtClean="0"/>
              <a:t>50m</a:t>
            </a:r>
            <a:r>
              <a:rPr lang="zh-CN" altLang="en-US" sz="1200" dirty="0" smtClean="0"/>
              <a:t>时，轻质外围护墙</a:t>
            </a:r>
            <a:r>
              <a:rPr lang="zh-CN" altLang="en-US" sz="1200" b="1" dirty="0" smtClean="0"/>
              <a:t>饰面层</a:t>
            </a:r>
            <a:r>
              <a:rPr lang="zh-CN" altLang="en-US" sz="1200" dirty="0" smtClean="0"/>
              <a:t>燃烧性能可用</a:t>
            </a:r>
            <a:r>
              <a:rPr lang="en-US" altLang="zh-CN" sz="1200" dirty="0" smtClean="0"/>
              <a:t>B1</a:t>
            </a:r>
            <a:r>
              <a:rPr lang="zh-CN" altLang="en-US" sz="1200" dirty="0" smtClean="0"/>
              <a:t>级。</a:t>
            </a:r>
            <a:endParaRPr lang="en-US" altLang="zh-CN" sz="1200" dirty="0" smtClean="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smtClean="0"/>
              <a:t>钢结构审查要点与混凝土审查要点引用同一本规范、标准的内容不重复进行说明。</a:t>
            </a:r>
            <a:endParaRPr lang="en-US" altLang="zh-CN" dirty="0" smtClean="0"/>
          </a:p>
          <a:p>
            <a:endParaRPr lang="en-US" altLang="zh-CN" dirty="0" smtClean="0"/>
          </a:p>
          <a:p>
            <a:r>
              <a:rPr lang="zh-CN" altLang="en-US" dirty="0" smtClean="0"/>
              <a:t>外墙板接缝构造要求与混凝土结构建筑一致。</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smtClean="0"/>
              <a:t>比如外门窗应采用披水板，要求高于混凝土建筑。</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smtClean="0"/>
              <a:t>钢结构审查要点的</a:t>
            </a:r>
            <a:r>
              <a:rPr lang="en-US" altLang="zh-CN" dirty="0" smtClean="0"/>
              <a:t>4.4</a:t>
            </a:r>
            <a:r>
              <a:rPr lang="zh-CN" altLang="en-US" dirty="0" smtClean="0"/>
              <a:t>防火审查要点与混凝土审查要求基本一致。</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a:lnSpc>
                <a:spcPct val="150000"/>
              </a:lnSpc>
            </a:pPr>
            <a:r>
              <a:rPr lang="zh-CN" altLang="en-US" dirty="0" smtClean="0"/>
              <a:t>五、内装专业审查要点，分为</a:t>
            </a:r>
            <a:r>
              <a:rPr lang="zh-CN" altLang="en-US" dirty="0" smtClean="0">
                <a:solidFill>
                  <a:schemeClr val="accent1">
                    <a:lumMod val="50000"/>
                  </a:schemeClr>
                </a:solidFill>
                <a:latin typeface="微软雅黑" panose="020B0503020204020204" pitchFamily="34" charset="-122"/>
                <a:ea typeface="微软雅黑" panose="020B0503020204020204" pitchFamily="34" charset="-122"/>
              </a:rPr>
              <a:t>一般规定、标准化设计和模数协调、集成设计和部品选型、接口和细部四个部分。</a:t>
            </a:r>
            <a:endParaRPr lang="en-US" altLang="zh-CN" dirty="0" smtClean="0">
              <a:solidFill>
                <a:schemeClr val="accent1">
                  <a:lumMod val="50000"/>
                </a:schemeClr>
              </a:solidFill>
              <a:latin typeface="微软雅黑" panose="020B0503020204020204" pitchFamily="34" charset="-122"/>
              <a:ea typeface="微软雅黑" panose="020B0503020204020204" pitchFamily="34" charset="-122"/>
            </a:endParaRPr>
          </a:p>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smtClean="0"/>
              <a:t>图上是两本标准在四个部分所选取的标准的列表对比</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en-US" altLang="zh-CN" dirty="0" smtClean="0"/>
              <a:t>7.1 </a:t>
            </a:r>
            <a:r>
              <a:rPr lang="zh-CN" altLang="en-US" dirty="0" smtClean="0"/>
              <a:t>一般规定属于基本要求</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en-US" altLang="zh-CN" dirty="0" smtClean="0"/>
              <a:t>7.2 </a:t>
            </a:r>
            <a:r>
              <a:rPr lang="zh-CN" altLang="en-US" dirty="0" smtClean="0"/>
              <a:t>标准化设计和模数协调也属于基本要求</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en-US" altLang="zh-CN" dirty="0" smtClean="0"/>
              <a:t>7.3 </a:t>
            </a:r>
            <a:r>
              <a:rPr lang="zh-CN" altLang="en-US" dirty="0" smtClean="0"/>
              <a:t>集成设计和部品选型主要是针对集成厨房和集成卫生间的要求</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en-US" altLang="zh-CN" dirty="0" smtClean="0"/>
              <a:t>7.4</a:t>
            </a:r>
            <a:r>
              <a:rPr lang="zh-CN" altLang="en-US" dirty="0" smtClean="0"/>
              <a:t>接口和细部主要是针对装配式装修通用接口和细部处理的要求。</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endParaRPr lang="zh-CN" alt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r>
              <a:rPr lang="en-US" altLang="zh-CN"/>
              <a:t>Z</a:t>
            </a:r>
            <a:r>
              <a:rPr lang="zh-CN" altLang="en-US"/>
              <a:t>向性能，镀锌量</a:t>
            </a:r>
            <a:endParaRPr lang="zh-CN" alt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r>
              <a:rPr lang="zh-CN" altLang="en-US"/>
              <a:t>起拱，施工次序等</a:t>
            </a:r>
            <a:endParaRPr lang="zh-CN" alt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r>
              <a:rPr lang="zh-CN" altLang="en-US"/>
              <a:t>防火计算，</a:t>
            </a:r>
            <a:r>
              <a:rPr lang="en-US" altLang="zh-CN"/>
              <a:t>  </a:t>
            </a:r>
            <a:r>
              <a:rPr lang="zh-CN" altLang="en-US"/>
              <a:t>计算假定与节点设计相吻合</a:t>
            </a:r>
            <a:endParaRPr lang="zh-CN" alt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r>
              <a:rPr lang="en-US"/>
              <a:t>5.2 </a:t>
            </a:r>
            <a:r>
              <a:rPr lang="zh-CN" altLang="en-US"/>
              <a:t>共</a:t>
            </a:r>
            <a:r>
              <a:rPr lang="en-US"/>
              <a:t>6</a:t>
            </a:r>
            <a:r>
              <a:rPr lang="zh-CN" altLang="en-US"/>
              <a:t>种体系</a:t>
            </a:r>
            <a:endParaRPr lang="zh-CN" alt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r>
              <a:rPr lang="zh-CN" altLang="en-US"/>
              <a:t>涉及抗震的</a:t>
            </a:r>
            <a:r>
              <a:rPr lang="en-US" altLang="zh-CN"/>
              <a:t> </a:t>
            </a:r>
            <a:r>
              <a:rPr lang="zh-CN" altLang="en-US"/>
              <a:t>，需要满足抗震通规的要求。</a:t>
            </a:r>
            <a:r>
              <a:rPr lang="en-US" altLang="zh-CN"/>
              <a:t>  </a:t>
            </a:r>
            <a:r>
              <a:rPr lang="zh-CN" altLang="en-US"/>
              <a:t>地基基础方面的，</a:t>
            </a:r>
            <a:r>
              <a:rPr lang="en-US" altLang="zh-CN"/>
              <a:t>  </a:t>
            </a:r>
            <a:r>
              <a:rPr lang="zh-CN" altLang="en-US"/>
              <a:t>荷载取值与组合的工程通规，</a:t>
            </a:r>
            <a:endParaRPr lang="zh-CN" alt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r>
              <a:rPr lang="zh-CN" altLang="en-US"/>
              <a:t>涉及抗震的</a:t>
            </a:r>
            <a:r>
              <a:rPr lang="en-US" altLang="zh-CN"/>
              <a:t> </a:t>
            </a:r>
            <a:r>
              <a:rPr lang="zh-CN" altLang="en-US"/>
              <a:t>，需要满足抗震通规的要求。</a:t>
            </a:r>
            <a:r>
              <a:rPr lang="en-US" altLang="zh-CN"/>
              <a:t>  </a:t>
            </a:r>
            <a:r>
              <a:rPr lang="zh-CN" altLang="en-US"/>
              <a:t>地基基础方面的，</a:t>
            </a:r>
            <a:r>
              <a:rPr lang="en-US" altLang="zh-CN"/>
              <a:t>  </a:t>
            </a:r>
            <a:r>
              <a:rPr lang="zh-CN" altLang="en-US"/>
              <a:t>荷载取值与组合的工程通规，</a:t>
            </a:r>
            <a:endParaRPr lang="zh-CN" alt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r>
              <a:rPr lang="zh-CN"/>
              <a:t>楼盖体系推荐采用工业化程度高的几种体系：</a:t>
            </a:r>
            <a:r>
              <a:rPr lang="en-US" altLang="zh-CN"/>
              <a:t> </a:t>
            </a:r>
            <a:endParaRPr lang="en-US" altLang="zh-CN"/>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r>
              <a:rPr lang="zh-CN"/>
              <a:t>钢结构住宅，舒适度要求，位移角</a:t>
            </a:r>
            <a:r>
              <a:rPr lang="en-US" altLang="zh-CN"/>
              <a:t>1/300</a:t>
            </a:r>
            <a:r>
              <a:rPr lang="zh-CN" altLang="en-US"/>
              <a:t>，</a:t>
            </a:r>
            <a:endParaRPr lang="zh-CN" alt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r>
              <a:rPr lang="zh-CN"/>
              <a:t>风振加速度与高钢规一致，</a:t>
            </a:r>
            <a:endParaRPr lang="zh-CN"/>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r>
              <a:rPr lang="zh-CN"/>
              <a:t>构造要求是结构延性的保证措施</a:t>
            </a:r>
            <a:endParaRPr lang="zh-CN"/>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r>
              <a:rPr lang="zh-CN"/>
              <a:t>构造要求是结构延性的保证措施</a:t>
            </a:r>
            <a:endParaRPr lang="zh-CN"/>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r>
              <a:rPr lang="zh-CN"/>
              <a:t>构造要求是结构延性的保证措施</a:t>
            </a:r>
            <a:endParaRPr lang="zh-CN"/>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r>
              <a:rPr lang="zh-CN"/>
              <a:t>焊缝形式</a:t>
            </a:r>
            <a:r>
              <a:rPr lang="en-US" altLang="zh-CN"/>
              <a:t> </a:t>
            </a:r>
            <a:r>
              <a:rPr lang="zh-CN" altLang="en-US"/>
              <a:t>焊缝高度不要随意放大，焊接的残余应力对板件的损伤也是比较严重的。</a:t>
            </a:r>
            <a:endParaRPr lang="zh-CN" alt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r>
              <a:rPr lang="zh-CN"/>
              <a:t>此部分内容主要是源于</a:t>
            </a:r>
            <a:r>
              <a:rPr lang="en-US" altLang="zh-CN"/>
              <a:t> </a:t>
            </a:r>
            <a:r>
              <a:rPr lang="zh-CN" altLang="en-US"/>
              <a:t>空间网格结构技术规程》</a:t>
            </a:r>
            <a:endParaRPr lang="zh-CN" alt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r>
              <a:rPr lang="en-US"/>
              <a:t>3</a:t>
            </a:r>
            <a:r>
              <a:rPr lang="zh-CN" altLang="en-US"/>
              <a:t>层，</a:t>
            </a:r>
            <a:r>
              <a:rPr lang="en-US" altLang="zh-CN"/>
              <a:t>4~</a:t>
            </a:r>
            <a:r>
              <a:rPr lang="zh-CN" altLang="en-US"/>
              <a:t>层。</a:t>
            </a:r>
            <a:endParaRPr lang="zh-CN" altLang="en-U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r>
              <a:rPr lang="zh-CN"/>
              <a:t>未纳入通规，强制性条文仍然有效</a:t>
            </a:r>
            <a:endParaRPr lang="zh-CN"/>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r>
              <a:rPr lang="zh-CN"/>
              <a:t>未纳入通规，强制性条文仍然有效</a:t>
            </a:r>
            <a:endParaRPr lang="zh-CN"/>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r>
              <a:rPr lang="zh-CN"/>
              <a:t>保证墙板具备足够的变形能力，适应主体结构的变形，大震不塌</a:t>
            </a:r>
            <a:endParaRPr lang="zh-CN"/>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idx="2"/>
          </p:nvPr>
        </p:nvSpPr>
        <p:spPr/>
      </p:sp>
      <p:sp>
        <p:nvSpPr>
          <p:cNvPr id="3" name="文本占位符 2"/>
          <p:cNvSpPr>
            <a:spLocks noGrp="true"/>
          </p:cNvSpPr>
          <p:nvPr>
            <p:ph type="body" idx="3"/>
          </p:nvPr>
        </p:nvSpPr>
        <p:spPr/>
        <p:txBody>
          <a:bodyPr/>
          <a:lstStyle/>
          <a:p>
            <a:r>
              <a:rPr lang="zh-CN"/>
              <a:t>保证墙板具备足够的变形能力，适应主体结构的变形，大震不塌</a:t>
            </a:r>
            <a:endParaRPr lang="zh-CN"/>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en-US" altLang="zh-CN" sz="1200" dirty="0" smtClean="0">
                <a:solidFill>
                  <a:srgbClr val="000000"/>
                </a:solidFill>
                <a:latin typeface="SimSun" panose="02010600030101010101" pitchFamily="2" charset="-122"/>
                <a:ea typeface="SimSun" panose="02010600030101010101" pitchFamily="2" charset="-122"/>
              </a:rPr>
              <a:t>1</a:t>
            </a:r>
            <a:r>
              <a:rPr lang="zh-CN" altLang="en-US" sz="1200" dirty="0" smtClean="0">
                <a:solidFill>
                  <a:srgbClr val="000000"/>
                </a:solidFill>
                <a:latin typeface="SimSun" panose="02010600030101010101" pitchFamily="2" charset="-122"/>
                <a:ea typeface="SimSun" panose="02010600030101010101" pitchFamily="2" charset="-122"/>
              </a:rPr>
              <a:t>、装配式建筑机电设计原则是对机电设备与管线系统设计的通用要求。</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200" b="1" dirty="0" smtClean="0">
                <a:solidFill>
                  <a:schemeClr val="accent1">
                    <a:lumMod val="75000"/>
                  </a:schemeClr>
                </a:solidFill>
                <a:latin typeface="微软雅黑" panose="020B0503020204020204" pitchFamily="34" charset="-122"/>
                <a:ea typeface="微软雅黑" panose="020B0503020204020204" pitchFamily="34" charset="-122"/>
              </a:rPr>
              <a:t>结构系统、外维护系统、设备与管线系统、内装系统的主要部分采用预制部品部件集成的建筑。</a:t>
            </a:r>
            <a:endParaRPr lang="en-US" altLang="zh-CN" sz="1200" b="1" dirty="0" smtClean="0">
              <a:solidFill>
                <a:schemeClr val="accent1">
                  <a:lumMod val="75000"/>
                </a:schemeClr>
              </a:solidFill>
              <a:latin typeface="微软雅黑" panose="020B0503020204020204" pitchFamily="34" charset="-122"/>
              <a:ea typeface="微软雅黑" panose="020B0503020204020204" pitchFamily="34" charset="-122"/>
            </a:endParaRPr>
          </a:p>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200" b="1" dirty="0" smtClean="0">
                <a:solidFill>
                  <a:schemeClr val="accent1">
                    <a:lumMod val="75000"/>
                  </a:schemeClr>
                </a:solidFill>
                <a:latin typeface="微软雅黑" panose="020B0503020204020204" pitchFamily="34" charset="-122"/>
                <a:ea typeface="微软雅黑" panose="020B0503020204020204" pitchFamily="34" charset="-122"/>
              </a:rPr>
              <a:t>结构系统、外维护系统、设备与管线系统、内装系统的主要部分采用预制部品部件集成的建筑。</a:t>
            </a:r>
            <a:endParaRPr lang="en-US" altLang="zh-CN" sz="1200" b="1" dirty="0" smtClean="0">
              <a:solidFill>
                <a:schemeClr val="accent1">
                  <a:lumMod val="75000"/>
                </a:schemeClr>
              </a:solidFill>
              <a:latin typeface="微软雅黑" panose="020B0503020204020204" pitchFamily="34" charset="-122"/>
              <a:ea typeface="微软雅黑" panose="020B0503020204020204" pitchFamily="34" charset="-122"/>
            </a:endParaRPr>
          </a:p>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200" b="1" dirty="0" smtClean="0">
                <a:solidFill>
                  <a:schemeClr val="accent1">
                    <a:lumMod val="75000"/>
                  </a:schemeClr>
                </a:solidFill>
                <a:latin typeface="微软雅黑" panose="020B0503020204020204" pitchFamily="34" charset="-122"/>
                <a:ea typeface="微软雅黑" panose="020B0503020204020204" pitchFamily="34" charset="-122"/>
              </a:rPr>
              <a:t>结构系统、外维护系统、设备与管线系统、内装系统的主要部分采用预制部品部件集成的建筑。</a:t>
            </a:r>
            <a:endParaRPr lang="en-US" altLang="zh-CN" sz="1200" b="1" dirty="0" smtClean="0">
              <a:solidFill>
                <a:schemeClr val="accent1">
                  <a:lumMod val="75000"/>
                </a:schemeClr>
              </a:solidFill>
              <a:latin typeface="微软雅黑" panose="020B0503020204020204" pitchFamily="34" charset="-122"/>
              <a:ea typeface="微软雅黑" panose="020B0503020204020204" pitchFamily="34" charset="-122"/>
            </a:endParaRPr>
          </a:p>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smtClean="0"/>
              <a:t>装配式建筑涉及的规范、标准较多，对水专业来讲，本次仅对涉及到的重点规范中的重点条文在设计、审查时需要注意的地方做简要介绍。</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dirty="0" smtClean="0"/>
              <a:t>阻燃塑料管和可弯曲金属导管都是中型及以上，满足强度要求。</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200" dirty="0" smtClean="0"/>
              <a:t>装配式建筑电气设计的一个重点，就是不同部品、部件之间的管线连接做法，这个立面索引图，通过索引可以找到天、地、墙上，设备安装节点和电气导管之间的连接节点。</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200" dirty="0" smtClean="0"/>
              <a:t>设计师或者工程技术人员，可以采用索引的方式，找到所需要的安装节点</a:t>
            </a:r>
            <a:r>
              <a:rPr lang="en-US" altLang="zh-CN" sz="1200" dirty="0" smtClean="0"/>
              <a:t>.</a:t>
            </a:r>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en-US" altLang="zh-CN" dirty="0" smtClean="0"/>
              <a:t>1</a:t>
            </a:r>
            <a:r>
              <a:rPr lang="zh-CN" altLang="en-US" dirty="0" smtClean="0"/>
              <a:t>、针对集成卫生间的电气设计，通常情况下，设计院只是预留相应的条件，比如，照明插座电源、等电位端子箱、门外的开关盒等。</a:t>
            </a:r>
            <a:endParaRPr lang="en-US" altLang="zh-CN" dirty="0" smtClean="0"/>
          </a:p>
          <a:p>
            <a:r>
              <a:rPr lang="en-US" altLang="zh-CN" dirty="0" smtClean="0"/>
              <a:t>2</a:t>
            </a:r>
            <a:r>
              <a:rPr lang="zh-CN" altLang="en-US" dirty="0" smtClean="0"/>
              <a:t>、高位接线盒暗设于外墙内侧，顶部的空腔区域，用于排气扇、灯具等的线路连接，低位用于开关，设于外墙的外侧。</a:t>
            </a:r>
            <a:endParaRPr lang="zh-CN" altLang="en-US" dirty="0" smtClean="0"/>
          </a:p>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en-US" sz="1200" kern="1200" dirty="0" smtClean="0">
                <a:solidFill>
                  <a:schemeClr val="tx1"/>
                </a:solidFill>
                <a:effectLst/>
                <a:latin typeface="+mn-lt"/>
                <a:ea typeface="+mn-ea"/>
                <a:cs typeface="+mn-cs"/>
              </a:rPr>
              <a:t>与</a:t>
            </a:r>
            <a:r>
              <a:rPr lang="zh-CN" altLang="zh-CN" sz="1200" kern="1200" dirty="0" smtClean="0">
                <a:solidFill>
                  <a:schemeClr val="tx1"/>
                </a:solidFill>
                <a:effectLst/>
                <a:latin typeface="+mn-lt"/>
                <a:ea typeface="+mn-ea"/>
                <a:cs typeface="+mn-cs"/>
              </a:rPr>
              <a:t>接闪器</a:t>
            </a:r>
            <a:r>
              <a:rPr lang="zh-CN" altLang="en-US" sz="1200" kern="1200" dirty="0" smtClean="0">
                <a:solidFill>
                  <a:schemeClr val="tx1"/>
                </a:solidFill>
                <a:effectLst/>
                <a:latin typeface="+mn-lt"/>
                <a:ea typeface="+mn-ea"/>
                <a:cs typeface="+mn-cs"/>
              </a:rPr>
              <a:t>相关的部品部件有：女儿墙压顶形式：包括金属压顶和预制压顶。分体式预制外挂女儿墙；连体式预制女儿墙；还有一种是预制内嵌式女儿墙；</a:t>
            </a:r>
            <a:endParaRPr lang="en-US" altLang="zh-CN" sz="1200" kern="1200" dirty="0" smtClean="0">
              <a:solidFill>
                <a:schemeClr val="tx1"/>
              </a:solidFill>
              <a:effectLst/>
              <a:latin typeface="+mn-lt"/>
              <a:ea typeface="+mn-ea"/>
              <a:cs typeface="+mn-cs"/>
            </a:endParaRPr>
          </a:p>
          <a:p>
            <a:r>
              <a:rPr lang="zh-CN" altLang="en-US" sz="1200" kern="1200" dirty="0" smtClean="0">
                <a:solidFill>
                  <a:schemeClr val="tx1"/>
                </a:solidFill>
                <a:effectLst/>
                <a:latin typeface="+mn-lt"/>
                <a:ea typeface="+mn-ea"/>
                <a:cs typeface="+mn-cs"/>
              </a:rPr>
              <a:t>与</a:t>
            </a:r>
            <a:r>
              <a:rPr lang="zh-CN" altLang="zh-CN" sz="1200" kern="1200" dirty="0" smtClean="0">
                <a:solidFill>
                  <a:schemeClr val="tx1"/>
                </a:solidFill>
                <a:effectLst/>
                <a:latin typeface="+mn-lt"/>
                <a:ea typeface="+mn-ea"/>
                <a:cs typeface="+mn-cs"/>
              </a:rPr>
              <a:t>防侧击措施</a:t>
            </a:r>
            <a:r>
              <a:rPr lang="zh-CN" altLang="en-US" sz="1200" kern="1200" dirty="0" smtClean="0">
                <a:solidFill>
                  <a:schemeClr val="tx1"/>
                </a:solidFill>
                <a:effectLst/>
                <a:latin typeface="+mn-lt"/>
                <a:ea typeface="+mn-ea"/>
                <a:cs typeface="+mn-cs"/>
              </a:rPr>
              <a:t>相关的部品部件有：预制外挂墙板。。。</a:t>
            </a:r>
            <a:endParaRPr lang="en-US" altLang="zh-CN"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lang="zh-CN" altLang="en-US" sz="1200" kern="1200" dirty="0" smtClean="0">
                <a:solidFill>
                  <a:schemeClr val="tx1"/>
                </a:solidFill>
                <a:effectLst/>
                <a:latin typeface="+mn-lt"/>
                <a:ea typeface="+mn-ea"/>
                <a:cs typeface="+mn-cs"/>
              </a:rPr>
              <a:t>与引下线</a:t>
            </a:r>
            <a:r>
              <a:rPr lang="zh-CN" altLang="zh-CN" sz="1200" kern="1200" dirty="0" smtClean="0">
                <a:solidFill>
                  <a:schemeClr val="tx1"/>
                </a:solidFill>
                <a:effectLst/>
                <a:latin typeface="+mn-lt"/>
                <a:ea typeface="+mn-ea"/>
                <a:cs typeface="+mn-cs"/>
              </a:rPr>
              <a:t>措施</a:t>
            </a:r>
            <a:r>
              <a:rPr lang="zh-CN" altLang="en-US" sz="1200" kern="1200" dirty="0" smtClean="0">
                <a:solidFill>
                  <a:schemeClr val="tx1"/>
                </a:solidFill>
                <a:effectLst/>
                <a:latin typeface="+mn-lt"/>
                <a:ea typeface="+mn-ea"/>
                <a:cs typeface="+mn-cs"/>
              </a:rPr>
              <a:t>相关的部件有：预制柱内专用引下线；现浇剪力墙、柱内专用引下线、钢柱。。。</a:t>
            </a:r>
            <a:endParaRPr lang="en-US" altLang="zh-CN"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lang="zh-CN" altLang="en-US" sz="1200" kern="1200" dirty="0" smtClean="0">
                <a:solidFill>
                  <a:schemeClr val="tx1"/>
                </a:solidFill>
                <a:effectLst/>
                <a:latin typeface="+mn-lt"/>
                <a:ea typeface="+mn-ea"/>
                <a:cs typeface="+mn-cs"/>
              </a:rPr>
              <a:t>防雷等电位连接：均压环、预制空调板、预制阳台</a:t>
            </a:r>
            <a:endParaRPr lang="en-US" altLang="zh-CN" sz="1200" kern="1200" dirty="0" smtClean="0">
              <a:solidFill>
                <a:schemeClr val="tx1"/>
              </a:solidFill>
              <a:effectLst/>
              <a:latin typeface="+mn-lt"/>
              <a:ea typeface="+mn-ea"/>
              <a:cs typeface="+mn-cs"/>
            </a:endParaRPr>
          </a:p>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r>
              <a:rPr lang="zh-CN" altLang="zh-CN" sz="1200" kern="1200" dirty="0" smtClean="0">
                <a:solidFill>
                  <a:schemeClr val="tx1"/>
                </a:solidFill>
                <a:effectLst/>
                <a:latin typeface="+mn-lt"/>
                <a:ea typeface="+mn-ea"/>
                <a:cs typeface="+mn-cs"/>
              </a:rPr>
              <a:t>装配式建筑的结构系统是指结构构件通过可靠的连接方式装配而成，以承受或传递荷载作用的整体。</a:t>
            </a:r>
            <a:r>
              <a:rPr lang="zh-CN" altLang="en-US" sz="1200" kern="1200" dirty="0" smtClean="0">
                <a:solidFill>
                  <a:schemeClr val="tx1"/>
                </a:solidFill>
                <a:effectLst/>
                <a:latin typeface="+mn-lt"/>
                <a:ea typeface="+mn-ea"/>
                <a:cs typeface="+mn-cs"/>
              </a:rPr>
              <a:t>装配式建筑</a:t>
            </a:r>
            <a:r>
              <a:rPr lang="zh-CN" altLang="zh-CN" sz="1200" kern="1200" dirty="0" smtClean="0">
                <a:solidFill>
                  <a:schemeClr val="tx1"/>
                </a:solidFill>
                <a:effectLst/>
                <a:latin typeface="+mn-lt"/>
                <a:ea typeface="+mn-ea"/>
                <a:cs typeface="+mn-cs"/>
              </a:rPr>
              <a:t>根据其结构形式</a:t>
            </a:r>
            <a:r>
              <a:rPr lang="zh-CN" altLang="en-US" sz="1200" kern="1200" dirty="0" smtClean="0">
                <a:solidFill>
                  <a:schemeClr val="tx1"/>
                </a:solidFill>
                <a:effectLst/>
                <a:latin typeface="+mn-lt"/>
                <a:ea typeface="+mn-ea"/>
                <a:cs typeface="+mn-cs"/>
              </a:rPr>
              <a:t>分为</a:t>
            </a:r>
            <a:r>
              <a:rPr lang="zh-CN" altLang="zh-CN" sz="1200" kern="1200" dirty="0" smtClean="0">
                <a:solidFill>
                  <a:schemeClr val="tx1"/>
                </a:solidFill>
                <a:effectLst/>
                <a:latin typeface="+mn-lt"/>
                <a:ea typeface="+mn-ea"/>
                <a:cs typeface="+mn-cs"/>
              </a:rPr>
              <a:t>混凝土结构、钢结构、木结构</a:t>
            </a:r>
            <a:r>
              <a:rPr lang="en-US" altLang="zh-CN" sz="1200" kern="1200" dirty="0" smtClean="0">
                <a:solidFill>
                  <a:schemeClr val="tx1"/>
                </a:solidFill>
                <a:effectLst/>
                <a:latin typeface="+mn-lt"/>
                <a:ea typeface="+mn-ea"/>
                <a:cs typeface="+mn-cs"/>
              </a:rPr>
              <a:t>3</a:t>
            </a:r>
            <a:r>
              <a:rPr lang="zh-CN" altLang="en-US" sz="1200" kern="1200" dirty="0" smtClean="0">
                <a:solidFill>
                  <a:schemeClr val="tx1"/>
                </a:solidFill>
                <a:effectLst/>
                <a:latin typeface="+mn-lt"/>
                <a:ea typeface="+mn-ea"/>
                <a:cs typeface="+mn-cs"/>
              </a:rPr>
              <a:t>大类。</a:t>
            </a:r>
            <a:r>
              <a:rPr lang="zh-CN" altLang="zh-CN" sz="1200" kern="1200" dirty="0" smtClean="0">
                <a:solidFill>
                  <a:schemeClr val="tx1"/>
                </a:solidFill>
                <a:effectLst/>
                <a:latin typeface="+mn-lt"/>
                <a:ea typeface="+mn-ea"/>
                <a:cs typeface="+mn-cs"/>
              </a:rPr>
              <a:t>根据各类装配式建筑目前常见构件种类、构件间的连接方式、钢筋的自然连续性等方面，对装配式建筑结构系统特点简单归纳</a:t>
            </a:r>
            <a:r>
              <a:rPr lang="zh-CN" altLang="en-US" sz="1200" kern="1200" dirty="0" smtClean="0">
                <a:solidFill>
                  <a:schemeClr val="tx1"/>
                </a:solidFill>
                <a:effectLst/>
                <a:latin typeface="+mn-lt"/>
                <a:ea typeface="+mn-ea"/>
                <a:cs typeface="+mn-cs"/>
              </a:rPr>
              <a:t>如表，从表中可以看出：</a:t>
            </a:r>
            <a:endParaRPr lang="en-US" altLang="zh-CN" sz="1200" kern="1200" dirty="0" smtClean="0">
              <a:solidFill>
                <a:schemeClr val="tx1"/>
              </a:solidFill>
              <a:effectLst/>
              <a:latin typeface="+mn-lt"/>
              <a:ea typeface="+mn-ea"/>
              <a:cs typeface="+mn-cs"/>
            </a:endParaRPr>
          </a:p>
          <a:p>
            <a:r>
              <a:rPr lang="en-US" altLang="zh-CN" sz="1200" kern="1200" dirty="0" smtClean="0">
                <a:solidFill>
                  <a:schemeClr val="tx1"/>
                </a:solidFill>
                <a:effectLst/>
                <a:latin typeface="+mn-lt"/>
                <a:ea typeface="+mn-ea"/>
                <a:cs typeface="+mn-cs"/>
              </a:rPr>
              <a:t>a. </a:t>
            </a:r>
            <a:r>
              <a:rPr lang="zh-CN" altLang="zh-CN" sz="1200" kern="1200" dirty="0" smtClean="0">
                <a:solidFill>
                  <a:schemeClr val="tx1"/>
                </a:solidFill>
                <a:effectLst/>
                <a:latin typeface="+mn-lt"/>
                <a:ea typeface="+mn-ea"/>
                <a:cs typeface="+mn-cs"/>
              </a:rPr>
              <a:t>装配式混凝土建筑的结构系统与传统建筑有较大的差异，采用灌浆套筒连接的竖向构件其构件内的钢筋是不连续的。预制构件间的横向连接多采用后浇带或边缘构件现场浇筑，可实现预制构件间结构钢筋水平连接的电气连续性，与传统混凝土建筑无异。对于剪力墙结构建筑，可直接利用</a:t>
            </a:r>
            <a:r>
              <a:rPr lang="zh-CN" altLang="en-US" sz="1200" kern="1200" dirty="0" smtClean="0">
                <a:solidFill>
                  <a:schemeClr val="tx1"/>
                </a:solidFill>
                <a:effectLst/>
                <a:latin typeface="+mn-lt"/>
                <a:ea typeface="+mn-ea"/>
                <a:cs typeface="+mn-cs"/>
              </a:rPr>
              <a:t>竖向</a:t>
            </a:r>
            <a:r>
              <a:rPr lang="zh-CN" altLang="zh-CN" sz="1200" kern="1200" dirty="0" smtClean="0">
                <a:solidFill>
                  <a:schemeClr val="tx1"/>
                </a:solidFill>
                <a:effectLst/>
                <a:latin typeface="+mn-lt"/>
                <a:ea typeface="+mn-ea"/>
                <a:cs typeface="+mn-cs"/>
              </a:rPr>
              <a:t>边缘构件内钢筋做防雷引下线。采用预制柱的装配</a:t>
            </a:r>
            <a:r>
              <a:rPr lang="zh-CN" altLang="en-US" sz="1200" kern="1200" dirty="0" smtClean="0">
                <a:solidFill>
                  <a:schemeClr val="tx1"/>
                </a:solidFill>
                <a:effectLst/>
                <a:latin typeface="+mn-lt"/>
                <a:ea typeface="+mn-ea"/>
                <a:cs typeface="+mn-cs"/>
              </a:rPr>
              <a:t>整体</a:t>
            </a:r>
            <a:r>
              <a:rPr lang="zh-CN" altLang="zh-CN" sz="1200" kern="1200" dirty="0" smtClean="0">
                <a:solidFill>
                  <a:schemeClr val="tx1"/>
                </a:solidFill>
                <a:effectLst/>
                <a:latin typeface="+mn-lt"/>
                <a:ea typeface="+mn-ea"/>
                <a:cs typeface="+mn-cs"/>
              </a:rPr>
              <a:t>式框架结构建筑，如要利用其预制柱内主筋做防雷引下线，需在灌浆套筒处设置附加导体将上、下层柱内主筋进行电气连接。</a:t>
            </a:r>
            <a:endParaRPr lang="zh-CN" altLang="zh-CN" sz="1200" kern="1200" dirty="0" smtClean="0">
              <a:solidFill>
                <a:schemeClr val="tx1"/>
              </a:solidFill>
              <a:effectLst/>
              <a:latin typeface="+mn-lt"/>
              <a:ea typeface="+mn-ea"/>
              <a:cs typeface="+mn-cs"/>
            </a:endParaRPr>
          </a:p>
          <a:p>
            <a:r>
              <a:rPr lang="en-US" altLang="zh-CN" sz="1200" kern="1200" dirty="0" smtClean="0">
                <a:solidFill>
                  <a:schemeClr val="tx1"/>
                </a:solidFill>
                <a:effectLst/>
                <a:latin typeface="+mn-lt"/>
                <a:ea typeface="+mn-ea"/>
                <a:cs typeface="+mn-cs"/>
              </a:rPr>
              <a:t>b. </a:t>
            </a:r>
            <a:r>
              <a:rPr lang="zh-CN" altLang="zh-CN" sz="1200" kern="1200" dirty="0" smtClean="0">
                <a:solidFill>
                  <a:schemeClr val="tx1"/>
                </a:solidFill>
                <a:effectLst/>
                <a:latin typeface="+mn-lt"/>
                <a:ea typeface="+mn-ea"/>
                <a:cs typeface="+mn-cs"/>
              </a:rPr>
              <a:t>装配式钢结构建筑可以直接利用建筑自身钢结构作为外部防雷装置，与传统钢结构建筑无异。</a:t>
            </a:r>
            <a:endParaRPr lang="zh-CN" altLang="zh-CN" sz="1200" kern="1200" dirty="0" smtClean="0">
              <a:solidFill>
                <a:schemeClr val="tx1"/>
              </a:solidFill>
              <a:effectLst/>
              <a:latin typeface="+mn-lt"/>
              <a:ea typeface="+mn-ea"/>
              <a:cs typeface="+mn-cs"/>
            </a:endParaRPr>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true" noRot="true" noChangeAspect="true"/>
          </p:cNvSpPr>
          <p:nvPr>
            <p:ph type="sldImg"/>
          </p:nvPr>
        </p:nvSpPr>
        <p:spPr/>
      </p:sp>
      <p:sp>
        <p:nvSpPr>
          <p:cNvPr id="3" name="备注占位符 2"/>
          <p:cNvSpPr>
            <a:spLocks noGrp="true"/>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zh-CN" sz="1200" kern="1200" dirty="0" smtClean="0">
                <a:solidFill>
                  <a:schemeClr val="tx1"/>
                </a:solidFill>
                <a:effectLst/>
                <a:latin typeface="+mn-lt"/>
                <a:ea typeface="+mn-ea"/>
                <a:cs typeface="+mn-cs"/>
              </a:rPr>
              <a:t>装配式建筑防雷设计关键部位主要与装配式建筑的结构系统和外围护系统有关。国标图集以索引图的方式给出了这些关键部位的节点大样图。</a:t>
            </a:r>
            <a:endParaRPr lang="en-US" altLang="zh-CN"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kern="1200" dirty="0" smtClean="0">
                <a:solidFill>
                  <a:schemeClr val="tx1"/>
                </a:solidFill>
                <a:effectLst/>
                <a:latin typeface="+mn-lt"/>
                <a:ea typeface="+mn-ea"/>
                <a:cs typeface="+mn-cs"/>
              </a:rPr>
              <a:t>1</a:t>
            </a:r>
            <a:r>
              <a:rPr lang="zh-CN" altLang="en-US" sz="1200" kern="1200" dirty="0" smtClean="0">
                <a:solidFill>
                  <a:schemeClr val="tx1"/>
                </a:solidFill>
                <a:effectLst/>
                <a:latin typeface="+mn-lt"/>
                <a:ea typeface="+mn-ea"/>
                <a:cs typeface="+mn-cs"/>
              </a:rPr>
              <a:t>）装配式建筑屋面接闪器的设置与女儿墙形式及其压顶有关。</a:t>
            </a:r>
            <a:endParaRPr lang="en-US" altLang="zh-CN"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kern="1200" dirty="0" smtClean="0">
                <a:solidFill>
                  <a:schemeClr val="tx1"/>
                </a:solidFill>
                <a:effectLst/>
                <a:latin typeface="+mn-lt"/>
                <a:ea typeface="+mn-ea"/>
                <a:cs typeface="+mn-cs"/>
              </a:rPr>
              <a:t>2</a:t>
            </a:r>
            <a:r>
              <a:rPr lang="zh-CN" altLang="en-US" sz="1200" kern="1200" dirty="0" smtClean="0">
                <a:solidFill>
                  <a:schemeClr val="tx1"/>
                </a:solidFill>
                <a:effectLst/>
                <a:latin typeface="+mn-lt"/>
                <a:ea typeface="+mn-ea"/>
                <a:cs typeface="+mn-cs"/>
              </a:rPr>
              <a:t>）防侧击雷及防雷等电位连接，不仅与外墙上的金属栏杆、门窗有关，还与预制阳台、预制空调板、预制外墙板都有关系。幕墙的防雷包括玻璃幕墙和金属外墙两种类型。</a:t>
            </a:r>
            <a:endParaRPr lang="en-US" altLang="zh-CN"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kern="1200" dirty="0" smtClean="0">
                <a:solidFill>
                  <a:schemeClr val="tx1"/>
                </a:solidFill>
                <a:effectLst/>
                <a:latin typeface="+mn-lt"/>
                <a:ea typeface="+mn-ea"/>
                <a:cs typeface="+mn-cs"/>
              </a:rPr>
              <a:t>3</a:t>
            </a:r>
            <a:r>
              <a:rPr lang="zh-CN" altLang="en-US" sz="1200" kern="1200" dirty="0" smtClean="0">
                <a:solidFill>
                  <a:schemeClr val="tx1"/>
                </a:solidFill>
                <a:effectLst/>
                <a:latin typeface="+mn-lt"/>
                <a:ea typeface="+mn-ea"/>
                <a:cs typeface="+mn-cs"/>
              </a:rPr>
              <a:t>）对于装配整体式框架结构建筑，引下线的设计与结构系统有关。对于利用预制柱内主筋做专用引下线的建筑，图集中给出了屋顶层专用引下线与接闪器的连接，中间层专用引下线之间的连接，以及预制柱内专用引下线与现浇基础之间的连接。</a:t>
            </a:r>
            <a:endParaRPr lang="en-US" altLang="zh-CN"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lang="zh-CN" altLang="en-US" sz="1200" kern="1200" dirty="0" smtClean="0">
                <a:solidFill>
                  <a:schemeClr val="tx1"/>
                </a:solidFill>
                <a:effectLst/>
                <a:latin typeface="+mn-lt"/>
                <a:ea typeface="+mn-ea"/>
                <a:cs typeface="+mn-cs"/>
              </a:rPr>
              <a:t>通过索引图，我们可以找到对应的节点大样和具体做法。</a:t>
            </a:r>
            <a:endParaRPr lang="zh-CN" altLang="en-US" dirty="0" smtClean="0"/>
          </a:p>
          <a:p>
            <a:endParaRPr lang="en-US" altLang="zh-CN" sz="1200" kern="1200" dirty="0" smtClean="0">
              <a:solidFill>
                <a:schemeClr val="tx1"/>
              </a:solidFill>
              <a:effectLst/>
              <a:latin typeface="+mn-lt"/>
              <a:ea typeface="+mn-ea"/>
              <a:cs typeface="+mn-cs"/>
            </a:endParaRPr>
          </a:p>
          <a:p>
            <a:endParaRPr lang="zh-CN" altLang="en-US" dirty="0"/>
          </a:p>
        </p:txBody>
      </p:sp>
      <p:sp>
        <p:nvSpPr>
          <p:cNvPr id="4" name="灯片编号占位符 3"/>
          <p:cNvSpPr>
            <a:spLocks noGrp="true"/>
          </p:cNvSpPr>
          <p:nvPr>
            <p:ph type="sldNum" sz="quarter" idx="10"/>
          </p:nvPr>
        </p:nvSpPr>
        <p:spPr/>
        <p:txBody>
          <a:bodyPr/>
          <a:lstStyle/>
          <a:p>
            <a:fld id="{1D93E6C0-C8C5-4438-8CB0-D7D8C3F6F003}"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true"/>
          </p:cNvSpPr>
          <p:nvPr>
            <p:ph type="ctrTitle" hasCustomPrompt="true"/>
            <p:custDataLst>
              <p:tags r:id="rId2"/>
            </p:custDataLst>
          </p:nvPr>
        </p:nvSpPr>
        <p:spPr>
          <a:xfrm>
            <a:off x="1198800" y="914400"/>
            <a:ext cx="9799200" cy="2570400"/>
          </a:xfrm>
        </p:spPr>
        <p:txBody>
          <a:bodyPr lIns="90000" tIns="46800" rIns="90000" bIns="46800" anchor="b" anchorCtr="false">
            <a:normAutofit/>
          </a:bodyPr>
          <a:lstStyle>
            <a:lvl1pPr algn="ctr">
              <a:defRPr sz="6000"/>
            </a:lvl1pPr>
          </a:lstStyle>
          <a:p>
            <a:r>
              <a:rPr lang="zh-CN" altLang="en-US" dirty="0"/>
              <a:t>单击此处编辑标题</a:t>
            </a:r>
            <a:endParaRPr lang="zh-CN" altLang="en-US" dirty="0"/>
          </a:p>
        </p:txBody>
      </p:sp>
      <p:sp>
        <p:nvSpPr>
          <p:cNvPr id="3" name="副标题 2"/>
          <p:cNvSpPr>
            <a:spLocks noGrp="true"/>
          </p:cNvSpPr>
          <p:nvPr>
            <p:ph type="subTitle" idx="1" hasCustomPrompt="true"/>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true"/>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true"/>
          </p:cNvSpPr>
          <p:nvPr>
            <p:ph type="ftr" sz="quarter" idx="11"/>
            <p:custDataLst>
              <p:tags r:id="rId5"/>
            </p:custDataLst>
          </p:nvPr>
        </p:nvSpPr>
        <p:spPr/>
        <p:txBody>
          <a:bodyPr/>
          <a:lstStyle/>
          <a:p>
            <a:endParaRPr lang="zh-CN" altLang="en-US" dirty="0"/>
          </a:p>
        </p:txBody>
      </p:sp>
      <p:sp>
        <p:nvSpPr>
          <p:cNvPr id="18" name="灯片编号占位符 17"/>
          <p:cNvSpPr>
            <a:spLocks noGrp="true"/>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true"/>
          </p:cNvSpPr>
          <p:nvPr>
            <p:ph type="title"/>
            <p:custDataLst>
              <p:tags r:id="rId2"/>
            </p:custDataLst>
          </p:nvPr>
        </p:nvSpPr>
        <p:spPr>
          <a:xfrm>
            <a:off x="608400" y="608400"/>
            <a:ext cx="10969200" cy="705600"/>
          </a:xfrm>
        </p:spPr>
        <p:txBody>
          <a:bodyPr vert="horz" lIns="90000" tIns="46800" rIns="90000" bIns="46800" rtlCol="0" anchor="ctr" anchorCtr="false">
            <a:normAutofit/>
          </a:bodyPr>
          <a:lstStyle/>
          <a:p>
            <a:pPr lvl="0"/>
            <a:r>
              <a:rPr lang="zh-CN" altLang="en-US"/>
              <a:t>单击此处编辑母版标题样式</a:t>
            </a:r>
            <a:endParaRPr lang="zh-CN" altLang="en-US"/>
          </a:p>
        </p:txBody>
      </p:sp>
      <p:sp>
        <p:nvSpPr>
          <p:cNvPr id="3" name="内容占位符 2"/>
          <p:cNvSpPr>
            <a:spLocks noGrp="true"/>
          </p:cNvSpPr>
          <p:nvPr>
            <p:ph idx="1"/>
            <p:custDataLst>
              <p:tags r:id="rId3"/>
            </p:custDataLst>
          </p:nvPr>
        </p:nvSpPr>
        <p:spPr>
          <a:xfrm>
            <a:off x="608400" y="1490400"/>
            <a:ext cx="10969200" cy="4759200"/>
          </a:xfr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true"/>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true"/>
          </p:cNvSpPr>
          <p:nvPr>
            <p:ph type="ftr" sz="quarter" idx="11"/>
            <p:custDataLst>
              <p:tags r:id="rId5"/>
            </p:custDataLst>
          </p:nvPr>
        </p:nvSpPr>
        <p:spPr/>
        <p:txBody>
          <a:bodyPr/>
          <a:lstStyle/>
          <a:p>
            <a:endParaRPr lang="zh-CN" altLang="en-US"/>
          </a:p>
        </p:txBody>
      </p:sp>
      <p:sp>
        <p:nvSpPr>
          <p:cNvPr id="6" name="灯片编号占位符 5"/>
          <p:cNvSpPr>
            <a:spLocks noGrp="true"/>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true"/>
          </p:cNvSpPr>
          <p:nvPr>
            <p:ph type="title" hasCustomPrompt="true"/>
            <p:custDataLst>
              <p:tags r:id="rId2"/>
            </p:custDataLst>
          </p:nvPr>
        </p:nvSpPr>
        <p:spPr>
          <a:xfrm>
            <a:off x="1990800" y="3848400"/>
            <a:ext cx="7768800" cy="766800"/>
          </a:xfrm>
        </p:spPr>
        <p:txBody>
          <a:bodyPr lIns="90000" tIns="46800" rIns="90000" bIns="46800" anchor="b" anchorCtr="false">
            <a:normAutofit/>
          </a:bodyPr>
          <a:lstStyle>
            <a:lvl1pPr>
              <a:defRPr sz="4400"/>
            </a:lvl1pPr>
          </a:lstStyle>
          <a:p>
            <a:r>
              <a:rPr lang="zh-CN" altLang="en-US" dirty="0"/>
              <a:t>单击此处编辑标题</a:t>
            </a:r>
            <a:endParaRPr lang="zh-CN" altLang="en-US" dirty="0"/>
          </a:p>
        </p:txBody>
      </p:sp>
      <p:sp>
        <p:nvSpPr>
          <p:cNvPr id="3" name="文本占位符 2"/>
          <p:cNvSpPr>
            <a:spLocks noGrp="true"/>
          </p:cNvSpPr>
          <p:nvPr>
            <p:ph type="body" idx="1" hasCustomPrompt="true"/>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true"/>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true"/>
          </p:cNvSpPr>
          <p:nvPr>
            <p:ph type="ftr" sz="quarter" idx="11"/>
            <p:custDataLst>
              <p:tags r:id="rId5"/>
            </p:custDataLst>
          </p:nvPr>
        </p:nvSpPr>
        <p:spPr/>
        <p:txBody>
          <a:bodyPr/>
          <a:lstStyle/>
          <a:p>
            <a:endParaRPr lang="zh-CN" altLang="en-US"/>
          </a:p>
        </p:txBody>
      </p:sp>
      <p:sp>
        <p:nvSpPr>
          <p:cNvPr id="6" name="灯片编号占位符 5"/>
          <p:cNvSpPr>
            <a:spLocks noGrp="true"/>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true"/>
          </p:cNvSpPr>
          <p:nvPr>
            <p:ph type="title"/>
            <p:custDataLst>
              <p:tags r:id="rId2"/>
            </p:custDataLst>
          </p:nvPr>
        </p:nvSpPr>
        <p:spPr>
          <a:xfrm>
            <a:off x="608400" y="608400"/>
            <a:ext cx="10969200" cy="705600"/>
          </a:xfrm>
        </p:spPr>
        <p:txBody>
          <a:bodyPr vert="horz" lIns="90000" tIns="46800" rIns="90000" bIns="46800" rtlCol="0" anchor="ctr" anchorCtr="false">
            <a:normAutofit/>
          </a:bodyPr>
          <a:lstStyle/>
          <a:p>
            <a:pPr lvl="0"/>
            <a:r>
              <a:rPr lang="zh-CN" altLang="en-US"/>
              <a:t>单击此处编辑母版标题样式</a:t>
            </a:r>
            <a:endParaRPr lang="zh-CN" altLang="en-US"/>
          </a:p>
        </p:txBody>
      </p:sp>
      <p:sp>
        <p:nvSpPr>
          <p:cNvPr id="3" name="内容占位符 2"/>
          <p:cNvSpPr>
            <a:spLocks noGrp="true"/>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true"/>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true"/>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true"/>
          </p:cNvSpPr>
          <p:nvPr>
            <p:ph type="ftr" sz="quarter" idx="11"/>
            <p:custDataLst>
              <p:tags r:id="rId6"/>
            </p:custDataLst>
          </p:nvPr>
        </p:nvSpPr>
        <p:spPr/>
        <p:txBody>
          <a:bodyPr/>
          <a:lstStyle/>
          <a:p>
            <a:endParaRPr lang="zh-CN" altLang="en-US"/>
          </a:p>
        </p:txBody>
      </p:sp>
      <p:sp>
        <p:nvSpPr>
          <p:cNvPr id="7" name="灯片编号占位符 6"/>
          <p:cNvSpPr>
            <a:spLocks noGrp="true"/>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true"/>
          </p:cNvSpPr>
          <p:nvPr>
            <p:ph type="title"/>
            <p:custDataLst>
              <p:tags r:id="rId2"/>
            </p:custDataLst>
          </p:nvPr>
        </p:nvSpPr>
        <p:spPr>
          <a:xfrm>
            <a:off x="608400" y="608400"/>
            <a:ext cx="10969200" cy="705600"/>
          </a:xfrm>
        </p:spPr>
        <p:txBody>
          <a:bodyPr vert="horz" lIns="90000" tIns="46800" rIns="90000" bIns="46800" rtlCol="0" anchor="ctr" anchorCtr="false">
            <a:normAutofit/>
          </a:bodyPr>
          <a:lstStyle/>
          <a:p>
            <a:pPr lvl="0"/>
            <a:r>
              <a:rPr lang="zh-CN" altLang="en-US"/>
              <a:t>单击此处编辑母版标题样式</a:t>
            </a:r>
            <a:endParaRPr lang="zh-CN" altLang="en-US"/>
          </a:p>
        </p:txBody>
      </p:sp>
      <p:sp>
        <p:nvSpPr>
          <p:cNvPr id="3" name="文本占位符 2"/>
          <p:cNvSpPr>
            <a:spLocks noGrp="true"/>
          </p:cNvSpPr>
          <p:nvPr>
            <p:ph type="body" idx="1" hasCustomPrompt="true"/>
            <p:custDataLst>
              <p:tags r:id="rId3"/>
            </p:custDataLst>
          </p:nvPr>
        </p:nvSpPr>
        <p:spPr>
          <a:xfrm>
            <a:off x="608400" y="1429200"/>
            <a:ext cx="5342400" cy="381600"/>
          </a:xfrm>
        </p:spPr>
        <p:txBody>
          <a:bodyPr lIns="101600" tIns="38100" rIns="76200" bIns="38100" anchor="t" anchorCtr="false">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true"/>
          </p:cNvSpPr>
          <p:nvPr>
            <p:ph sz="half" idx="2"/>
            <p:custDataLst>
              <p:tags r:id="rId4"/>
            </p:custDataLst>
          </p:nvPr>
        </p:nvSpPr>
        <p:spPr>
          <a:xfrm>
            <a:off x="608400" y="1854000"/>
            <a:ext cx="5342400" cy="4395600"/>
          </a:xfrm>
        </p:spPr>
        <p:txBody>
          <a:bodyPr vert="horz" lIns="101600" tIns="0" rIns="82550" bIns="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true"/>
          </p:cNvSpPr>
          <p:nvPr>
            <p:ph type="body" sz="quarter" idx="3" hasCustomPrompt="true"/>
            <p:custDataLst>
              <p:tags r:id="rId5"/>
            </p:custDataLst>
          </p:nvPr>
        </p:nvSpPr>
        <p:spPr>
          <a:xfrm>
            <a:off x="6235750" y="1421729"/>
            <a:ext cx="5342400" cy="381600"/>
          </a:xfrm>
        </p:spPr>
        <p:txBody>
          <a:bodyPr vert="horz" lIns="101600" tIns="38100" rIns="76200" bIns="38100" rtlCol="0" anchor="t" anchorCtr="false">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6" name="内容占位符 5"/>
          <p:cNvSpPr>
            <a:spLocks noGrp="true"/>
          </p:cNvSpPr>
          <p:nvPr>
            <p:ph sz="quarter" idx="4"/>
            <p:custDataLst>
              <p:tags r:id="rId6"/>
            </p:custDataLst>
          </p:nvPr>
        </p:nvSpPr>
        <p:spPr>
          <a:xfrm>
            <a:off x="6235750" y="1854000"/>
            <a:ext cx="5342400" cy="4395600"/>
          </a:xfrm>
        </p:spPr>
        <p:txBody>
          <a:bodyPr vert="horz" lIns="101600" tIns="0" rIns="82550" bIns="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true"/>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true"/>
          </p:cNvSpPr>
          <p:nvPr>
            <p:ph type="ftr" sz="quarter" idx="11"/>
            <p:custDataLst>
              <p:tags r:id="rId8"/>
            </p:custDataLst>
          </p:nvPr>
        </p:nvSpPr>
        <p:spPr/>
        <p:txBody>
          <a:bodyPr/>
          <a:lstStyle/>
          <a:p>
            <a:endParaRPr lang="zh-CN" altLang="en-US"/>
          </a:p>
        </p:txBody>
      </p:sp>
      <p:sp>
        <p:nvSpPr>
          <p:cNvPr id="9" name="灯片编号占位符 8"/>
          <p:cNvSpPr>
            <a:spLocks noGrp="true"/>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true"/>
          </p:cNvSpPr>
          <p:nvPr>
            <p:ph type="title"/>
            <p:custDataLst>
              <p:tags r:id="rId2"/>
            </p:custDataLst>
          </p:nvPr>
        </p:nvSpPr>
        <p:spPr>
          <a:xfrm>
            <a:off x="608400" y="608400"/>
            <a:ext cx="10969200" cy="705600"/>
          </a:xfrm>
        </p:spPr>
        <p:txBody>
          <a:bodyPr vert="horz" lIns="90000" tIns="46800" rIns="90000" bIns="46800" rtlCol="0" anchor="ctr" anchorCtr="false">
            <a:normAutofit/>
          </a:bodyPr>
          <a:lstStyle/>
          <a:p>
            <a:pPr lvl="0"/>
            <a:r>
              <a:rPr lang="zh-CN" altLang="en-US"/>
              <a:t>单击此处编辑母版标题样式</a:t>
            </a:r>
            <a:endParaRPr lang="zh-CN" altLang="en-US"/>
          </a:p>
        </p:txBody>
      </p:sp>
      <p:sp>
        <p:nvSpPr>
          <p:cNvPr id="3" name="日期占位符 2"/>
          <p:cNvSpPr>
            <a:spLocks noGrp="true"/>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true"/>
          </p:cNvSpPr>
          <p:nvPr>
            <p:ph type="ftr" sz="quarter" idx="11"/>
            <p:custDataLst>
              <p:tags r:id="rId4"/>
            </p:custDataLst>
          </p:nvPr>
        </p:nvSpPr>
        <p:spPr/>
        <p:txBody>
          <a:bodyPr/>
          <a:lstStyle/>
          <a:p>
            <a:endParaRPr lang="zh-CN" altLang="en-US"/>
          </a:p>
        </p:txBody>
      </p:sp>
      <p:sp>
        <p:nvSpPr>
          <p:cNvPr id="5" name="灯片编号占位符 4"/>
          <p:cNvSpPr>
            <a:spLocks noGrp="true"/>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true"/>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true"/>
          </p:cNvSpPr>
          <p:nvPr>
            <p:ph type="ftr" sz="quarter" idx="11"/>
            <p:custDataLst>
              <p:tags r:id="rId3"/>
            </p:custDataLst>
          </p:nvPr>
        </p:nvSpPr>
        <p:spPr/>
        <p:txBody>
          <a:bodyPr/>
          <a:lstStyle/>
          <a:p>
            <a:endParaRPr lang="zh-CN" altLang="en-US"/>
          </a:p>
        </p:txBody>
      </p:sp>
      <p:sp>
        <p:nvSpPr>
          <p:cNvPr id="4" name="灯片编号占位符 3"/>
          <p:cNvSpPr>
            <a:spLocks noGrp="true"/>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true"/>
          </p:cNvSpPr>
          <p:nvPr>
            <p:ph type="pic" idx="1"/>
            <p:custDataLst>
              <p:tags r:id="rId2"/>
            </p:custDataLst>
          </p:nvPr>
        </p:nvSpPr>
        <p:spPr>
          <a:xfrm>
            <a:off x="608400" y="1555200"/>
            <a:ext cx="5233077" cy="4608000"/>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true"/>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a:t>单击此处编辑母版文本样式</a:t>
            </a:r>
            <a:endParaRPr lang="zh-CN" altLang="en-US"/>
          </a:p>
        </p:txBody>
      </p:sp>
      <p:sp>
        <p:nvSpPr>
          <p:cNvPr id="5" name="日期占位符 4"/>
          <p:cNvSpPr>
            <a:spLocks noGrp="true"/>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true"/>
          </p:cNvSpPr>
          <p:nvPr>
            <p:ph type="ftr" sz="quarter" idx="11"/>
            <p:custDataLst>
              <p:tags r:id="rId5"/>
            </p:custDataLst>
          </p:nvPr>
        </p:nvSpPr>
        <p:spPr/>
        <p:txBody>
          <a:bodyPr/>
          <a:lstStyle/>
          <a:p>
            <a:endParaRPr lang="zh-CN" altLang="en-US" dirty="0"/>
          </a:p>
        </p:txBody>
      </p:sp>
      <p:sp>
        <p:nvSpPr>
          <p:cNvPr id="7" name="灯片编号占位符 6"/>
          <p:cNvSpPr>
            <a:spLocks noGrp="true"/>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true"/>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true"/>
          </p:cNvSpPr>
          <p:nvPr>
            <p:ph type="title" orient="vert" hasCustomPrompt="true"/>
            <p:custDataLst>
              <p:tags r:id="rId2"/>
            </p:custDataLst>
          </p:nvPr>
        </p:nvSpPr>
        <p:spPr>
          <a:xfrm>
            <a:off x="10234800" y="914400"/>
            <a:ext cx="1044000" cy="5029200"/>
          </a:xfrm>
        </p:spPr>
        <p:txBody>
          <a:bodyPr vert="eaVert" lIns="90000" tIns="46800" rIns="90000" bIns="46800" rtlCol="0" anchor="ctr" anchorCtr="false">
            <a:normAutofit/>
          </a:bodyPr>
          <a:lstStyle>
            <a:lvl1pPr>
              <a:buNone/>
              <a:defRPr sz="2800"/>
            </a:lvl1pPr>
          </a:lstStyle>
          <a:p>
            <a:pPr lvl="0"/>
            <a:r>
              <a:rPr lang="zh-CN" altLang="en-US"/>
              <a:t>单击此处编辑标题</a:t>
            </a:r>
            <a:endParaRPr lang="zh-CN" altLang="en-US"/>
          </a:p>
        </p:txBody>
      </p:sp>
      <p:sp>
        <p:nvSpPr>
          <p:cNvPr id="3" name="竖排文字占位符 2"/>
          <p:cNvSpPr>
            <a:spLocks noGrp="true"/>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true"/>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true"/>
          </p:cNvSpPr>
          <p:nvPr>
            <p:ph type="ftr" sz="quarter" idx="11"/>
            <p:custDataLst>
              <p:tags r:id="rId5"/>
            </p:custDataLst>
          </p:nvPr>
        </p:nvSpPr>
        <p:spPr/>
        <p:txBody>
          <a:bodyPr/>
          <a:lstStyle/>
          <a:p>
            <a:endParaRPr lang="zh-CN" altLang="en-US"/>
          </a:p>
        </p:txBody>
      </p:sp>
      <p:sp>
        <p:nvSpPr>
          <p:cNvPr id="6" name="灯片编号占位符 5"/>
          <p:cNvSpPr>
            <a:spLocks noGrp="true"/>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true"/>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true"/>
          </p:cNvSpPr>
          <p:nvPr>
            <p:ph type="ftr" sz="quarter" idx="11"/>
            <p:custDataLst>
              <p:tags r:id="rId3"/>
            </p:custDataLst>
          </p:nvPr>
        </p:nvSpPr>
        <p:spPr/>
        <p:txBody>
          <a:bodyPr/>
          <a:lstStyle/>
          <a:p>
            <a:endParaRPr lang="zh-CN" altLang="en-US"/>
          </a:p>
        </p:txBody>
      </p:sp>
      <p:sp>
        <p:nvSpPr>
          <p:cNvPr id="5" name="灯片编号占位符 4"/>
          <p:cNvSpPr>
            <a:spLocks noGrp="true"/>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true"/>
          </p:cNvSpPr>
          <p:nvPr>
            <p:ph sz="quarter" idx="13"/>
            <p:custDataLst>
              <p:tags r:id="rId5"/>
            </p:custDataLst>
          </p:nvPr>
        </p:nvSpPr>
        <p:spPr>
          <a:xfrm>
            <a:off x="608400" y="774000"/>
            <a:ext cx="1097280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true"/>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true"/>
          </p:cNvSpPr>
          <p:nvPr>
            <p:ph type="ftr" sz="quarter" idx="11"/>
            <p:custDataLst>
              <p:tags r:id="rId3"/>
            </p:custDataLst>
          </p:nvPr>
        </p:nvSpPr>
        <p:spPr/>
        <p:txBody>
          <a:bodyPr/>
          <a:lstStyle/>
          <a:p>
            <a:endParaRPr lang="zh-CN" altLang="en-US"/>
          </a:p>
        </p:txBody>
      </p:sp>
      <p:sp>
        <p:nvSpPr>
          <p:cNvPr id="5" name="灯片编号占位符 4"/>
          <p:cNvSpPr>
            <a:spLocks noGrp="true"/>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true"/>
          </p:cNvSpPr>
          <p:nvPr>
            <p:ph type="title" hasCustomPrompt="true"/>
            <p:custDataLst>
              <p:tags r:id="rId5"/>
            </p:custDataLst>
          </p:nvPr>
        </p:nvSpPr>
        <p:spPr>
          <a:xfrm>
            <a:off x="1198800" y="2484000"/>
            <a:ext cx="9799200" cy="1018800"/>
          </a:xfrm>
        </p:spPr>
        <p:txBody>
          <a:bodyPr vert="horz" lIns="90000" tIns="46800" rIns="90000" bIns="46800" rtlCol="0" anchor="t" anchorCtr="false">
            <a:normAutofit/>
          </a:bodyPr>
          <a:lstStyle>
            <a:lvl1pPr algn="ctr">
              <a:defRPr sz="6000"/>
            </a:lvl1pPr>
          </a:lstStyle>
          <a:p>
            <a:pPr lvl="0"/>
            <a:r>
              <a:rPr lang="zh-CN" altLang="en-US"/>
              <a:t>单击此处编辑标题</a:t>
            </a:r>
            <a:endParaRPr lang="zh-CN" altLang="en-US"/>
          </a:p>
        </p:txBody>
      </p:sp>
      <p:sp>
        <p:nvSpPr>
          <p:cNvPr id="7" name="文本占位符 6"/>
          <p:cNvSpPr>
            <a:spLocks noGrp="true"/>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末尾幻灯片">
    <p:spTree>
      <p:nvGrpSpPr>
        <p:cNvPr id="1" name=""/>
        <p:cNvGrpSpPr/>
        <p:nvPr/>
      </p:nvGrpSpPr>
      <p:grpSpPr>
        <a:xfrm>
          <a:off x="0" y="0"/>
          <a:ext cx="0" cy="0"/>
          <a:chOff x="0" y="0"/>
          <a:chExt cx="0" cy="0"/>
        </a:xfrm>
      </p:grpSpPr>
      <p:sp>
        <p:nvSpPr>
          <p:cNvPr id="13" name="标题 1"/>
          <p:cNvSpPr>
            <a:spLocks noGrp="true"/>
          </p:cNvSpPr>
          <p:nvPr userDrawn="true">
            <p:ph type="ctrTitle" hasCustomPrompt="true"/>
          </p:nvPr>
        </p:nvSpPr>
        <p:spPr>
          <a:xfrm>
            <a:off x="673100" y="3148149"/>
            <a:ext cx="10845798" cy="1449494"/>
          </a:xfrm>
        </p:spPr>
        <p:txBody>
          <a:bodyPr anchor="b">
            <a:normAutofit/>
          </a:bodyPr>
          <a:lstStyle>
            <a:lvl1pPr marL="0" indent="0" algn="ctr">
              <a:buFont typeface="Arial" panose="02080604020202020204" pitchFamily="34" charset="0"/>
              <a:buNone/>
              <a:defRPr sz="3200">
                <a:solidFill>
                  <a:schemeClr val="tx1"/>
                </a:solidFill>
              </a:defRPr>
            </a:lvl1pPr>
          </a:lstStyle>
          <a:p>
            <a:r>
              <a:rPr lang="en-US" altLang="zh-CN" dirty="0"/>
              <a:t>Conclusion</a:t>
            </a:r>
            <a:endParaRPr lang="zh-CN" altLang="en-US" dirty="0"/>
          </a:p>
        </p:txBody>
      </p:sp>
      <p:sp>
        <p:nvSpPr>
          <p:cNvPr id="15" name="文本占位符 62"/>
          <p:cNvSpPr>
            <a:spLocks noGrp="true"/>
          </p:cNvSpPr>
          <p:nvPr userDrawn="true">
            <p:ph type="body" sz="quarter" idx="18" hasCustomPrompt="true"/>
          </p:nvPr>
        </p:nvSpPr>
        <p:spPr>
          <a:xfrm>
            <a:off x="673100" y="5204785"/>
            <a:ext cx="10845798" cy="310871"/>
          </a:xfrm>
        </p:spPr>
        <p:txBody>
          <a:bodyPr vert="horz" lIns="91440" tIns="45720" rIns="91440" bIns="45720" rtlCol="0">
            <a:normAutofit/>
          </a:bodyPr>
          <a:lstStyle>
            <a:lvl1pPr marL="0" indent="0" algn="ctr">
              <a:buNone/>
              <a:defRPr lang="zh-CN" altLang="en-US" sz="1500" smtClean="0">
                <a:solidFill>
                  <a:schemeClr val="tx1"/>
                </a:solidFill>
              </a:defRPr>
            </a:lvl1pPr>
            <a:lvl2pPr>
              <a:defRPr lang="zh-CN" altLang="en-US" sz="2000" smtClean="0"/>
            </a:lvl2pPr>
            <a:lvl3pPr>
              <a:defRPr lang="zh-CN" altLang="en-US" sz="1800" smtClean="0"/>
            </a:lvl3pPr>
            <a:lvl4pPr>
              <a:defRPr lang="zh-CN" altLang="en-US" sz="1600" smtClean="0"/>
            </a:lvl4pPr>
            <a:lvl5pPr>
              <a:defRPr lang="zh-CN" altLang="en-US" sz="1600"/>
            </a:lvl5pPr>
          </a:lstStyle>
          <a:p>
            <a:pPr marL="228600" marR="0" lvl="0" indent="-228600" fontAlgn="auto">
              <a:spcAft>
                <a:spcPts val="0"/>
              </a:spcAft>
              <a:buClrTx/>
              <a:buSzTx/>
            </a:pPr>
            <a:r>
              <a:rPr lang="en-US" altLang="zh-CN" dirty="0"/>
              <a:t>Data</a:t>
            </a:r>
            <a:endParaRPr lang="en-US" altLang="zh-CN" dirty="0"/>
          </a:p>
        </p:txBody>
      </p:sp>
      <p:sp>
        <p:nvSpPr>
          <p:cNvPr id="6" name="文本占位符 13"/>
          <p:cNvSpPr>
            <a:spLocks noGrp="true"/>
          </p:cNvSpPr>
          <p:nvPr>
            <p:ph type="body" sz="quarter" idx="10" hasCustomPrompt="true"/>
          </p:nvPr>
        </p:nvSpPr>
        <p:spPr>
          <a:xfrm>
            <a:off x="673102" y="4908514"/>
            <a:ext cx="10845798" cy="296271"/>
          </a:xfrm>
        </p:spPr>
        <p:txBody>
          <a:bodyPr vert="horz" anchor="ctr">
            <a:noAutofit/>
          </a:bodyPr>
          <a:lstStyle>
            <a:lvl1pPr marL="0" indent="0" algn="ctr">
              <a:buNone/>
              <a:defRPr sz="1500" b="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ltLang="zh-CN" dirty="0"/>
              <a:t>Signature</a:t>
            </a:r>
            <a:endParaRPr lang="en-US" altLang="zh-CN"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1.xml"/><Relationship Id="rId16" Type="http://schemas.openxmlformats.org/officeDocument/2006/relationships/tags" Target="../tags/tag60.xml"/><Relationship Id="rId15" Type="http://schemas.openxmlformats.org/officeDocument/2006/relationships/tags" Target="../tags/tag59.xml"/><Relationship Id="rId14" Type="http://schemas.openxmlformats.org/officeDocument/2006/relationships/tags" Target="../tags/tag58.xml"/><Relationship Id="rId13" Type="http://schemas.openxmlformats.org/officeDocument/2006/relationships/tags" Target="../tags/tag57.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true"/>
          </p:cNvSpPr>
          <p:nvPr>
            <p:ph type="title"/>
            <p:custDataLst>
              <p:tags r:id="rId13"/>
            </p:custDataLst>
          </p:nvPr>
        </p:nvSpPr>
        <p:spPr>
          <a:xfrm>
            <a:off x="608400" y="608400"/>
            <a:ext cx="10969200" cy="705600"/>
          </a:xfrm>
          <a:prstGeom prst="rect">
            <a:avLst/>
          </a:prstGeom>
        </p:spPr>
        <p:txBody>
          <a:bodyPr vert="horz" lIns="90170" tIns="46990" rIns="90170" bIns="46990" rtlCol="0" anchor="ctr" anchorCtr="false">
            <a:normAutofit/>
          </a:bodyPr>
          <a:lstStyle/>
          <a:p>
            <a:r>
              <a:rPr lang="zh-CN" altLang="en-US" dirty="0"/>
              <a:t>单击此处编辑母版标题样式</a:t>
            </a:r>
            <a:endParaRPr lang="zh-CN" altLang="en-US" dirty="0"/>
          </a:p>
        </p:txBody>
      </p:sp>
      <p:sp>
        <p:nvSpPr>
          <p:cNvPr id="3" name="文本占位符 2"/>
          <p:cNvSpPr>
            <a:spLocks noGrp="true"/>
          </p:cNvSpPr>
          <p:nvPr>
            <p:ph type="body" idx="1"/>
            <p:custDataLst>
              <p:tags r:id="rId14"/>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true"/>
          </p:cNvSpPr>
          <p:nvPr>
            <p:ph type="dt" sz="half" idx="2"/>
            <p:custDataLst>
              <p:tags r:id="rId15"/>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true"/>
          </p:cNvSpPr>
          <p:nvPr>
            <p:ph type="ftr" sz="quarter" idx="3"/>
            <p:custDataLst>
              <p:tags r:id="rId16"/>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dirty="0"/>
          </a:p>
        </p:txBody>
      </p:sp>
      <p:sp>
        <p:nvSpPr>
          <p:cNvPr id="6" name="灯片编号占位符 5"/>
          <p:cNvSpPr>
            <a:spLocks noGrp="true"/>
          </p:cNvSpPr>
          <p:nvPr>
            <p:ph type="sldNum" sz="quarter" idx="4"/>
            <p:custDataLst>
              <p:tags r:id="rId17"/>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8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8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8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8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7.xml"/><Relationship Id="rId2" Type="http://schemas.microsoft.com/office/2007/relationships/hdphoto" Target="../media/image2.wdp"/><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6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63.xml"/></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2.xml"/><Relationship Id="rId3" Type="http://schemas.openxmlformats.org/officeDocument/2006/relationships/tags" Target="../tags/tag64.xml"/><Relationship Id="rId2" Type="http://schemas.openxmlformats.org/officeDocument/2006/relationships/image" Target="../media/image4.jpeg"/><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2.xml"/><Relationship Id="rId2" Type="http://schemas.openxmlformats.org/officeDocument/2006/relationships/tags" Target="../tags/tag65.xml"/><Relationship Id="rId1" Type="http://schemas.openxmlformats.org/officeDocument/2006/relationships/image" Target="../media/image5.pn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2.xml"/><Relationship Id="rId2" Type="http://schemas.openxmlformats.org/officeDocument/2006/relationships/image" Target="../media/image7.png"/><Relationship Id="rId1" Type="http://schemas.openxmlformats.org/officeDocument/2006/relationships/image" Target="../media/image6.jpeg"/></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2.xml"/><Relationship Id="rId2" Type="http://schemas.openxmlformats.org/officeDocument/2006/relationships/tags" Target="../tags/tag66.xml"/><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6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6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69.xml"/></Relationships>
</file>

<file path=ppt/slides/_rels/slide11.xml.rels><?xml version="1.0" encoding="UTF-8" standalone="yes"?>
<Relationships xmlns="http://schemas.openxmlformats.org/package/2006/relationships"><Relationship Id="rId6" Type="http://schemas.openxmlformats.org/officeDocument/2006/relationships/notesSlide" Target="../notesSlides/notesSlide11.xml"/><Relationship Id="rId5" Type="http://schemas.openxmlformats.org/officeDocument/2006/relationships/slideLayout" Target="../slideLayouts/slideLayout2.xml"/><Relationship Id="rId4" Type="http://schemas.openxmlformats.org/officeDocument/2006/relationships/tags" Target="../tags/tag70.xml"/><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9.png"/></Relationships>
</file>

<file path=ppt/slides/_rels/slide12.xml.rels><?xml version="1.0" encoding="UTF-8" standalone="yes"?>
<Relationships xmlns="http://schemas.openxmlformats.org/package/2006/relationships"><Relationship Id="rId5" Type="http://schemas.openxmlformats.org/officeDocument/2006/relationships/notesSlide" Target="../notesSlides/notesSlide12.xml"/><Relationship Id="rId4" Type="http://schemas.openxmlformats.org/officeDocument/2006/relationships/slideLayout" Target="../slideLayouts/slideLayout2.xml"/><Relationship Id="rId3" Type="http://schemas.openxmlformats.org/officeDocument/2006/relationships/tags" Target="../tags/tag71.xml"/><Relationship Id="rId2" Type="http://schemas.openxmlformats.org/officeDocument/2006/relationships/image" Target="../media/image13.png"/><Relationship Id="rId1" Type="http://schemas.openxmlformats.org/officeDocument/2006/relationships/image" Target="../media/image12.png"/></Relationships>
</file>

<file path=ppt/slides/_rels/slide13.xml.rels><?xml version="1.0" encoding="UTF-8" standalone="yes"?>
<Relationships xmlns="http://schemas.openxmlformats.org/package/2006/relationships"><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72.xml"/><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7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74.xml"/></Relationships>
</file>

<file path=ppt/slides/_rels/slide16.xml.rels><?xml version="1.0" encoding="UTF-8" standalone="yes"?>
<Relationships xmlns="http://schemas.openxmlformats.org/package/2006/relationships"><Relationship Id="rId5" Type="http://schemas.openxmlformats.org/officeDocument/2006/relationships/notesSlide" Target="../notesSlides/notesSlide16.xml"/><Relationship Id="rId4" Type="http://schemas.openxmlformats.org/officeDocument/2006/relationships/slideLayout" Target="../slideLayouts/slideLayout2.xml"/><Relationship Id="rId3" Type="http://schemas.openxmlformats.org/officeDocument/2006/relationships/tags" Target="../tags/tag75.xml"/><Relationship Id="rId2" Type="http://schemas.openxmlformats.org/officeDocument/2006/relationships/image" Target="../media/image18.png"/><Relationship Id="rId1" Type="http://schemas.openxmlformats.org/officeDocument/2006/relationships/image" Target="../media/image17.png"/></Relationships>
</file>

<file path=ppt/slides/_rels/slide17.xml.rels><?xml version="1.0" encoding="UTF-8" standalone="yes"?>
<Relationships xmlns="http://schemas.openxmlformats.org/package/2006/relationships"><Relationship Id="rId5" Type="http://schemas.openxmlformats.org/officeDocument/2006/relationships/notesSlide" Target="../notesSlides/notesSlide17.xml"/><Relationship Id="rId4" Type="http://schemas.openxmlformats.org/officeDocument/2006/relationships/slideLayout" Target="../slideLayouts/slideLayout2.xml"/><Relationship Id="rId3" Type="http://schemas.openxmlformats.org/officeDocument/2006/relationships/tags" Target="../tags/tag76.xml"/><Relationship Id="rId2" Type="http://schemas.openxmlformats.org/officeDocument/2006/relationships/image" Target="../media/image20.png"/><Relationship Id="rId1" Type="http://schemas.openxmlformats.org/officeDocument/2006/relationships/image" Target="../media/image19.png"/></Relationships>
</file>

<file path=ppt/slides/_rels/slide18.xml.rels><?xml version="1.0" encoding="UTF-8" standalone="yes"?>
<Relationships xmlns="http://schemas.openxmlformats.org/package/2006/relationships"><Relationship Id="rId4" Type="http://schemas.openxmlformats.org/officeDocument/2006/relationships/notesSlide" Target="../notesSlides/notesSlide18.xml"/><Relationship Id="rId3" Type="http://schemas.openxmlformats.org/officeDocument/2006/relationships/slideLayout" Target="../slideLayouts/slideLayout2.xml"/><Relationship Id="rId2" Type="http://schemas.openxmlformats.org/officeDocument/2006/relationships/tags" Target="../tags/tag77.xml"/><Relationship Id="rId1" Type="http://schemas.openxmlformats.org/officeDocument/2006/relationships/image" Target="../media/image21.png"/></Relationships>
</file>

<file path=ppt/slides/_rels/slide19.xml.rels><?xml version="1.0" encoding="UTF-8" standalone="yes"?>
<Relationships xmlns="http://schemas.openxmlformats.org/package/2006/relationships"><Relationship Id="rId4" Type="http://schemas.openxmlformats.org/officeDocument/2006/relationships/notesSlide" Target="../notesSlides/notesSlide19.xml"/><Relationship Id="rId3" Type="http://schemas.openxmlformats.org/officeDocument/2006/relationships/slideLayout" Target="../slideLayouts/slideLayout2.xml"/><Relationship Id="rId2" Type="http://schemas.openxmlformats.org/officeDocument/2006/relationships/tags" Target="../tags/tag78.xml"/><Relationship Id="rId1" Type="http://schemas.openxmlformats.org/officeDocument/2006/relationships/image" Target="../media/image22.png"/></Relationships>
</file>

<file path=ppt/slides/_rels/slide20.xml.rels><?xml version="1.0" encoding="UTF-8" standalone="yes"?>
<Relationships xmlns="http://schemas.openxmlformats.org/package/2006/relationships"><Relationship Id="rId4" Type="http://schemas.openxmlformats.org/officeDocument/2006/relationships/notesSlide" Target="../notesSlides/notesSlide20.xml"/><Relationship Id="rId3" Type="http://schemas.openxmlformats.org/officeDocument/2006/relationships/slideLayout" Target="../slideLayouts/slideLayout2.xml"/><Relationship Id="rId2" Type="http://schemas.openxmlformats.org/officeDocument/2006/relationships/tags" Target="../tags/tag79.xml"/><Relationship Id="rId1" Type="http://schemas.openxmlformats.org/officeDocument/2006/relationships/image" Target="../media/image23.png"/></Relationships>
</file>

<file path=ppt/slides/_rels/slide21.xml.rels><?xml version="1.0" encoding="UTF-8" standalone="yes"?>
<Relationships xmlns="http://schemas.openxmlformats.org/package/2006/relationships"><Relationship Id="rId4" Type="http://schemas.openxmlformats.org/officeDocument/2006/relationships/notesSlide" Target="../notesSlides/notesSlide21.xml"/><Relationship Id="rId3" Type="http://schemas.openxmlformats.org/officeDocument/2006/relationships/slideLayout" Target="../slideLayouts/slideLayout2.xml"/><Relationship Id="rId2" Type="http://schemas.openxmlformats.org/officeDocument/2006/relationships/tags" Target="../tags/tag80.xml"/><Relationship Id="rId1"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81.xml"/></Relationships>
</file>

<file path=ppt/slides/_rels/slide23.xml.rels><?xml version="1.0" encoding="UTF-8" standalone="yes"?>
<Relationships xmlns="http://schemas.openxmlformats.org/package/2006/relationships"><Relationship Id="rId4" Type="http://schemas.openxmlformats.org/officeDocument/2006/relationships/notesSlide" Target="../notesSlides/notesSlide23.xml"/><Relationship Id="rId3" Type="http://schemas.openxmlformats.org/officeDocument/2006/relationships/slideLayout" Target="../slideLayouts/slideLayout2.xml"/><Relationship Id="rId2" Type="http://schemas.openxmlformats.org/officeDocument/2006/relationships/tags" Target="../tags/tag82.xml"/><Relationship Id="rId1" Type="http://schemas.openxmlformats.org/officeDocument/2006/relationships/image" Target="../media/image25.png"/></Relationships>
</file>

<file path=ppt/slides/_rels/slide24.xml.rels><?xml version="1.0" encoding="UTF-8" standalone="yes"?>
<Relationships xmlns="http://schemas.openxmlformats.org/package/2006/relationships"><Relationship Id="rId4" Type="http://schemas.openxmlformats.org/officeDocument/2006/relationships/notesSlide" Target="../notesSlides/notesSlide24.xml"/><Relationship Id="rId3" Type="http://schemas.openxmlformats.org/officeDocument/2006/relationships/slideLayout" Target="../slideLayouts/slideLayout2.xml"/><Relationship Id="rId2" Type="http://schemas.openxmlformats.org/officeDocument/2006/relationships/tags" Target="../tags/tag83.xml"/><Relationship Id="rId1"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84.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85.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86.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87.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88.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89.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90.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ags" Target="../tags/tag91.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92.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tags" Target="../tags/tag93.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tags" Target="../tags/tag94.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tags" Target="../tags/tag95.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tags" Target="../tags/tag96.xml"/></Relationships>
</file>

<file path=ppt/slides/_rels/slide38.xml.rels><?xml version="1.0" encoding="UTF-8" standalone="yes"?>
<Relationships xmlns="http://schemas.openxmlformats.org/package/2006/relationships"><Relationship Id="rId5" Type="http://schemas.openxmlformats.org/officeDocument/2006/relationships/notesSlide" Target="../notesSlides/notesSlide38.xml"/><Relationship Id="rId4" Type="http://schemas.openxmlformats.org/officeDocument/2006/relationships/slideLayout" Target="../slideLayouts/slideLayout2.xml"/><Relationship Id="rId3" Type="http://schemas.openxmlformats.org/officeDocument/2006/relationships/tags" Target="../tags/tag97.xml"/><Relationship Id="rId2" Type="http://schemas.openxmlformats.org/officeDocument/2006/relationships/image" Target="../media/image28.png"/><Relationship Id="rId1" Type="http://schemas.openxmlformats.org/officeDocument/2006/relationships/image" Target="../media/image27.png"/></Relationships>
</file>

<file path=ppt/slides/_rels/slide39.xml.rels><?xml version="1.0" encoding="UTF-8" standalone="yes"?>
<Relationships xmlns="http://schemas.openxmlformats.org/package/2006/relationships"><Relationship Id="rId4" Type="http://schemas.openxmlformats.org/officeDocument/2006/relationships/notesSlide" Target="../notesSlides/notesSlide39.xml"/><Relationship Id="rId3" Type="http://schemas.openxmlformats.org/officeDocument/2006/relationships/slideLayout" Target="../slideLayouts/slideLayout2.xml"/><Relationship Id="rId2" Type="http://schemas.openxmlformats.org/officeDocument/2006/relationships/tags" Target="../tags/tag98.xml"/><Relationship Id="rId1" Type="http://schemas.openxmlformats.org/officeDocument/2006/relationships/image" Target="../media/image29.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tags" Target="../tags/tag99.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2.xml"/><Relationship Id="rId1" Type="http://schemas.openxmlformats.org/officeDocument/2006/relationships/tags" Target="../tags/tag100.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tags" Target="../tags/tag101.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2.xml"/><Relationship Id="rId1" Type="http://schemas.openxmlformats.org/officeDocument/2006/relationships/tags" Target="../tags/tag102.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2.xml"/><Relationship Id="rId1" Type="http://schemas.openxmlformats.org/officeDocument/2006/relationships/tags" Target="../tags/tag103.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2.xml"/><Relationship Id="rId1" Type="http://schemas.openxmlformats.org/officeDocument/2006/relationships/tags" Target="../tags/tag104.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2.xml"/><Relationship Id="rId1" Type="http://schemas.openxmlformats.org/officeDocument/2006/relationships/tags" Target="../tags/tag105.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2.xml"/><Relationship Id="rId1" Type="http://schemas.openxmlformats.org/officeDocument/2006/relationships/tags" Target="../tags/tag106.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2.xml"/><Relationship Id="rId1" Type="http://schemas.openxmlformats.org/officeDocument/2006/relationships/tags" Target="../tags/tag107.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xml"/><Relationship Id="rId1" Type="http://schemas.openxmlformats.org/officeDocument/2006/relationships/tags" Target="../tags/tag108.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2.xml"/><Relationship Id="rId1" Type="http://schemas.openxmlformats.org/officeDocument/2006/relationships/tags" Target="../tags/tag109.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2.xml"/><Relationship Id="rId1" Type="http://schemas.openxmlformats.org/officeDocument/2006/relationships/tags" Target="../tags/tag110.xml"/></Relationships>
</file>

<file path=ppt/slides/_rels/slide52.xml.rels><?xml version="1.0" encoding="UTF-8" standalone="yes"?>
<Relationships xmlns="http://schemas.openxmlformats.org/package/2006/relationships"><Relationship Id="rId4" Type="http://schemas.openxmlformats.org/officeDocument/2006/relationships/notesSlide" Target="../notesSlides/notesSlide52.xml"/><Relationship Id="rId3" Type="http://schemas.openxmlformats.org/officeDocument/2006/relationships/slideLayout" Target="../slideLayouts/slideLayout2.xml"/><Relationship Id="rId2" Type="http://schemas.openxmlformats.org/officeDocument/2006/relationships/tags" Target="../tags/tag111.xml"/><Relationship Id="rId1" Type="http://schemas.openxmlformats.org/officeDocument/2006/relationships/image" Target="../media/image30.png"/></Relationships>
</file>

<file path=ppt/slides/_rels/slide53.xml.rels><?xml version="1.0" encoding="UTF-8" standalone="yes"?>
<Relationships xmlns="http://schemas.openxmlformats.org/package/2006/relationships"><Relationship Id="rId4" Type="http://schemas.openxmlformats.org/officeDocument/2006/relationships/notesSlide" Target="../notesSlides/notesSlide53.xml"/><Relationship Id="rId3" Type="http://schemas.openxmlformats.org/officeDocument/2006/relationships/slideLayout" Target="../slideLayouts/slideLayout2.xml"/><Relationship Id="rId2" Type="http://schemas.openxmlformats.org/officeDocument/2006/relationships/tags" Target="../tags/tag112.xml"/><Relationship Id="rId1" Type="http://schemas.openxmlformats.org/officeDocument/2006/relationships/image" Target="../media/image31.png"/></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2.xml"/><Relationship Id="rId1" Type="http://schemas.openxmlformats.org/officeDocument/2006/relationships/tags" Target="../tags/tag113.xml"/></Relationships>
</file>

<file path=ppt/slides/_rels/slide55.xml.rels><?xml version="1.0" encoding="UTF-8" standalone="yes"?>
<Relationships xmlns="http://schemas.openxmlformats.org/package/2006/relationships"><Relationship Id="rId4" Type="http://schemas.openxmlformats.org/officeDocument/2006/relationships/notesSlide" Target="../notesSlides/notesSlide55.xml"/><Relationship Id="rId3" Type="http://schemas.openxmlformats.org/officeDocument/2006/relationships/slideLayout" Target="../slideLayouts/slideLayout2.xml"/><Relationship Id="rId2" Type="http://schemas.openxmlformats.org/officeDocument/2006/relationships/tags" Target="../tags/tag114.xml"/><Relationship Id="rId1" Type="http://schemas.openxmlformats.org/officeDocument/2006/relationships/image" Target="../media/image32.png"/></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5.xml"/></Relationships>
</file>

<file path=ppt/slides/_rels/slide57.xml.rels><?xml version="1.0" encoding="UTF-8" standalone="yes"?>
<Relationships xmlns="http://schemas.openxmlformats.org/package/2006/relationships"><Relationship Id="rId6" Type="http://schemas.openxmlformats.org/officeDocument/2006/relationships/notesSlide" Target="../notesSlides/notesSlide56.xml"/><Relationship Id="rId5" Type="http://schemas.openxmlformats.org/officeDocument/2006/relationships/slideLayout" Target="../slideLayouts/slideLayout2.xml"/><Relationship Id="rId4" Type="http://schemas.openxmlformats.org/officeDocument/2006/relationships/tags" Target="../tags/tag116.xml"/><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image" Target="../media/image33.png"/></Relationships>
</file>

<file path=ppt/slides/_rels/slide58.xml.rels><?xml version="1.0" encoding="UTF-8" standalone="yes"?>
<Relationships xmlns="http://schemas.openxmlformats.org/package/2006/relationships"><Relationship Id="rId4" Type="http://schemas.openxmlformats.org/officeDocument/2006/relationships/notesSlide" Target="../notesSlides/notesSlide57.xml"/><Relationship Id="rId3" Type="http://schemas.openxmlformats.org/officeDocument/2006/relationships/slideLayout" Target="../slideLayouts/slideLayout2.xml"/><Relationship Id="rId2" Type="http://schemas.openxmlformats.org/officeDocument/2006/relationships/tags" Target="../tags/tag117.xml"/><Relationship Id="rId1" Type="http://schemas.openxmlformats.org/officeDocument/2006/relationships/image" Target="../media/image36.png"/></Relationships>
</file>

<file path=ppt/slides/_rels/slide59.xml.rels><?xml version="1.0" encoding="UTF-8" standalone="yes"?>
<Relationships xmlns="http://schemas.openxmlformats.org/package/2006/relationships"><Relationship Id="rId4" Type="http://schemas.openxmlformats.org/officeDocument/2006/relationships/notesSlide" Target="../notesSlides/notesSlide58.xml"/><Relationship Id="rId3" Type="http://schemas.openxmlformats.org/officeDocument/2006/relationships/slideLayout" Target="../slideLayouts/slideLayout2.xml"/><Relationship Id="rId2" Type="http://schemas.openxmlformats.org/officeDocument/2006/relationships/tags" Target="../tags/tag118.xml"/><Relationship Id="rId1" Type="http://schemas.openxmlformats.org/officeDocument/2006/relationships/image" Target="../media/image37.png"/></Relationships>
</file>

<file path=ppt/slides/_rels/slide60.xml.rels><?xml version="1.0" encoding="UTF-8" standalone="yes"?>
<Relationships xmlns="http://schemas.openxmlformats.org/package/2006/relationships"><Relationship Id="rId4" Type="http://schemas.openxmlformats.org/officeDocument/2006/relationships/notesSlide" Target="../notesSlides/notesSlide59.xml"/><Relationship Id="rId3" Type="http://schemas.openxmlformats.org/officeDocument/2006/relationships/slideLayout" Target="../slideLayouts/slideLayout2.xml"/><Relationship Id="rId2" Type="http://schemas.openxmlformats.org/officeDocument/2006/relationships/tags" Target="../tags/tag119.xml"/><Relationship Id="rId1" Type="http://schemas.openxmlformats.org/officeDocument/2006/relationships/image" Target="../media/image38.png"/></Relationships>
</file>

<file path=ppt/slides/_rels/slide61.xml.rels><?xml version="1.0" encoding="UTF-8" standalone="yes"?>
<Relationships xmlns="http://schemas.openxmlformats.org/package/2006/relationships"><Relationship Id="rId4" Type="http://schemas.openxmlformats.org/officeDocument/2006/relationships/notesSlide" Target="../notesSlides/notesSlide60.xml"/><Relationship Id="rId3" Type="http://schemas.openxmlformats.org/officeDocument/2006/relationships/slideLayout" Target="../slideLayouts/slideLayout2.xml"/><Relationship Id="rId2" Type="http://schemas.openxmlformats.org/officeDocument/2006/relationships/tags" Target="../tags/tag120.xml"/><Relationship Id="rId1" Type="http://schemas.openxmlformats.org/officeDocument/2006/relationships/image" Target="../media/image39.png"/></Relationships>
</file>

<file path=ppt/slides/_rels/slide62.xml.rels><?xml version="1.0" encoding="UTF-8" standalone="yes"?>
<Relationships xmlns="http://schemas.openxmlformats.org/package/2006/relationships"><Relationship Id="rId4" Type="http://schemas.openxmlformats.org/officeDocument/2006/relationships/notesSlide" Target="../notesSlides/notesSlide61.xml"/><Relationship Id="rId3" Type="http://schemas.openxmlformats.org/officeDocument/2006/relationships/slideLayout" Target="../slideLayouts/slideLayout2.xml"/><Relationship Id="rId2" Type="http://schemas.openxmlformats.org/officeDocument/2006/relationships/tags" Target="../tags/tag121.xml"/><Relationship Id="rId1" Type="http://schemas.openxmlformats.org/officeDocument/2006/relationships/image" Target="../media/image40.png"/></Relationships>
</file>

<file path=ppt/slides/_rels/slide63.xml.rels><?xml version="1.0" encoding="UTF-8" standalone="yes"?>
<Relationships xmlns="http://schemas.openxmlformats.org/package/2006/relationships"><Relationship Id="rId4" Type="http://schemas.openxmlformats.org/officeDocument/2006/relationships/notesSlide" Target="../notesSlides/notesSlide62.xml"/><Relationship Id="rId3" Type="http://schemas.openxmlformats.org/officeDocument/2006/relationships/slideLayout" Target="../slideLayouts/slideLayout2.xml"/><Relationship Id="rId2" Type="http://schemas.openxmlformats.org/officeDocument/2006/relationships/tags" Target="../tags/tag122.xml"/><Relationship Id="rId1" Type="http://schemas.openxmlformats.org/officeDocument/2006/relationships/image" Target="../media/image41.png"/></Relationships>
</file>

<file path=ppt/slides/_rels/slide64.xml.rels><?xml version="1.0" encoding="UTF-8" standalone="yes"?>
<Relationships xmlns="http://schemas.openxmlformats.org/package/2006/relationships"><Relationship Id="rId4" Type="http://schemas.openxmlformats.org/officeDocument/2006/relationships/notesSlide" Target="../notesSlides/notesSlide63.xml"/><Relationship Id="rId3" Type="http://schemas.openxmlformats.org/officeDocument/2006/relationships/slideLayout" Target="../slideLayouts/slideLayout2.xml"/><Relationship Id="rId2" Type="http://schemas.openxmlformats.org/officeDocument/2006/relationships/tags" Target="../tags/tag123.xml"/><Relationship Id="rId1" Type="http://schemas.openxmlformats.org/officeDocument/2006/relationships/image" Target="../media/image42.png"/></Relationships>
</file>

<file path=ppt/slides/_rels/slide65.xml.rels><?xml version="1.0" encoding="UTF-8" standalone="yes"?>
<Relationships xmlns="http://schemas.openxmlformats.org/package/2006/relationships"><Relationship Id="rId5" Type="http://schemas.openxmlformats.org/officeDocument/2006/relationships/notesSlide" Target="../notesSlides/notesSlide64.xml"/><Relationship Id="rId4" Type="http://schemas.openxmlformats.org/officeDocument/2006/relationships/slideLayout" Target="../slideLayouts/slideLayout2.xml"/><Relationship Id="rId3" Type="http://schemas.openxmlformats.org/officeDocument/2006/relationships/tags" Target="../tags/tag124.xml"/><Relationship Id="rId2" Type="http://schemas.openxmlformats.org/officeDocument/2006/relationships/image" Target="../media/image44.emf"/><Relationship Id="rId1" Type="http://schemas.openxmlformats.org/officeDocument/2006/relationships/image" Target="../media/image43.png"/></Relationships>
</file>

<file path=ppt/slides/_rels/slide66.xml.rels><?xml version="1.0" encoding="UTF-8" standalone="yes"?>
<Relationships xmlns="http://schemas.openxmlformats.org/package/2006/relationships"><Relationship Id="rId4" Type="http://schemas.openxmlformats.org/officeDocument/2006/relationships/notesSlide" Target="../notesSlides/notesSlide65.xml"/><Relationship Id="rId3" Type="http://schemas.openxmlformats.org/officeDocument/2006/relationships/slideLayout" Target="../slideLayouts/slideLayout2.xml"/><Relationship Id="rId2" Type="http://schemas.openxmlformats.org/officeDocument/2006/relationships/tags" Target="../tags/tag125.xml"/><Relationship Id="rId1" Type="http://schemas.openxmlformats.org/officeDocument/2006/relationships/image" Target="../media/image45.emf"/></Relationships>
</file>

<file path=ppt/slides/_rels/slide67.xml.rels><?xml version="1.0" encoding="UTF-8" standalone="yes"?>
<Relationships xmlns="http://schemas.openxmlformats.org/package/2006/relationships"><Relationship Id="rId6" Type="http://schemas.openxmlformats.org/officeDocument/2006/relationships/notesSlide" Target="../notesSlides/notesSlide66.xml"/><Relationship Id="rId5" Type="http://schemas.openxmlformats.org/officeDocument/2006/relationships/slideLayout" Target="../slideLayouts/slideLayout2.xml"/><Relationship Id="rId4" Type="http://schemas.openxmlformats.org/officeDocument/2006/relationships/tags" Target="../tags/tag126.xml"/><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image" Target="../media/image46.png"/></Relationships>
</file>

<file path=ppt/slides/_rels/slide68.xml.rels><?xml version="1.0" encoding="UTF-8" standalone="yes"?>
<Relationships xmlns="http://schemas.openxmlformats.org/package/2006/relationships"><Relationship Id="rId5" Type="http://schemas.openxmlformats.org/officeDocument/2006/relationships/notesSlide" Target="../notesSlides/notesSlide67.xml"/><Relationship Id="rId4" Type="http://schemas.openxmlformats.org/officeDocument/2006/relationships/slideLayout" Target="../slideLayouts/slideLayout2.xml"/><Relationship Id="rId3" Type="http://schemas.openxmlformats.org/officeDocument/2006/relationships/tags" Target="../tags/tag127.xml"/><Relationship Id="rId2" Type="http://schemas.openxmlformats.org/officeDocument/2006/relationships/image" Target="../media/image50.png"/><Relationship Id="rId1" Type="http://schemas.openxmlformats.org/officeDocument/2006/relationships/image" Target="../media/image49.png"/></Relationships>
</file>

<file path=ppt/slides/_rels/slide69.xml.rels><?xml version="1.0" encoding="UTF-8" standalone="yes"?>
<Relationships xmlns="http://schemas.openxmlformats.org/package/2006/relationships"><Relationship Id="rId5" Type="http://schemas.openxmlformats.org/officeDocument/2006/relationships/notesSlide" Target="../notesSlides/notesSlide68.xml"/><Relationship Id="rId4" Type="http://schemas.openxmlformats.org/officeDocument/2006/relationships/slideLayout" Target="../slideLayouts/slideLayout2.xml"/><Relationship Id="rId3" Type="http://schemas.openxmlformats.org/officeDocument/2006/relationships/tags" Target="../tags/tag128.xml"/><Relationship Id="rId2" Type="http://schemas.openxmlformats.org/officeDocument/2006/relationships/image" Target="../media/image52.png"/><Relationship Id="rId1" Type="http://schemas.openxmlformats.org/officeDocument/2006/relationships/image" Target="../media/image51.png"/></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69.xml"/><Relationship Id="rId2" Type="http://schemas.openxmlformats.org/officeDocument/2006/relationships/slideLayout" Target="../slideLayouts/slideLayout2.xml"/><Relationship Id="rId1" Type="http://schemas.openxmlformats.org/officeDocument/2006/relationships/tags" Target="../tags/tag129.xml"/></Relationships>
</file>

<file path=ppt/slides/_rels/slide71.xml.rels><?xml version="1.0" encoding="UTF-8" standalone="yes"?>
<Relationships xmlns="http://schemas.openxmlformats.org/package/2006/relationships"><Relationship Id="rId4" Type="http://schemas.openxmlformats.org/officeDocument/2006/relationships/notesSlide" Target="../notesSlides/notesSlide70.xml"/><Relationship Id="rId3" Type="http://schemas.openxmlformats.org/officeDocument/2006/relationships/slideLayout" Target="../slideLayouts/slideLayout2.xml"/><Relationship Id="rId2" Type="http://schemas.openxmlformats.org/officeDocument/2006/relationships/tags" Target="../tags/tag131.xml"/><Relationship Id="rId1" Type="http://schemas.openxmlformats.org/officeDocument/2006/relationships/tags" Target="../tags/tag130.xml"/></Relationships>
</file>

<file path=ppt/slides/_rels/slide72.xml.rels><?xml version="1.0" encoding="UTF-8" standalone="yes"?>
<Relationships xmlns="http://schemas.openxmlformats.org/package/2006/relationships"><Relationship Id="rId4" Type="http://schemas.openxmlformats.org/officeDocument/2006/relationships/notesSlide" Target="../notesSlides/notesSlide71.xml"/><Relationship Id="rId3" Type="http://schemas.openxmlformats.org/officeDocument/2006/relationships/slideLayout" Target="../slideLayouts/slideLayout2.xml"/><Relationship Id="rId2" Type="http://schemas.openxmlformats.org/officeDocument/2006/relationships/tags" Target="../tags/tag133.xml"/><Relationship Id="rId1" Type="http://schemas.openxmlformats.org/officeDocument/2006/relationships/tags" Target="../tags/tag132.xml"/></Relationships>
</file>

<file path=ppt/slides/_rels/slide73.xml.rels><?xml version="1.0" encoding="UTF-8" standalone="yes"?>
<Relationships xmlns="http://schemas.openxmlformats.org/package/2006/relationships"><Relationship Id="rId4" Type="http://schemas.openxmlformats.org/officeDocument/2006/relationships/notesSlide" Target="../notesSlides/notesSlide72.xml"/><Relationship Id="rId3" Type="http://schemas.openxmlformats.org/officeDocument/2006/relationships/slideLayout" Target="../slideLayouts/slideLayout2.xml"/><Relationship Id="rId2" Type="http://schemas.openxmlformats.org/officeDocument/2006/relationships/tags" Target="../tags/tag135.xml"/><Relationship Id="rId1" Type="http://schemas.openxmlformats.org/officeDocument/2006/relationships/tags" Target="../tags/tag134.xml"/></Relationships>
</file>

<file path=ppt/slides/_rels/slide74.xml.rels><?xml version="1.0" encoding="UTF-8" standalone="yes"?>
<Relationships xmlns="http://schemas.openxmlformats.org/package/2006/relationships"><Relationship Id="rId3" Type="http://schemas.openxmlformats.org/officeDocument/2006/relationships/notesSlide" Target="../notesSlides/notesSlide73.xml"/><Relationship Id="rId2" Type="http://schemas.openxmlformats.org/officeDocument/2006/relationships/slideLayout" Target="../slideLayouts/slideLayout2.xml"/><Relationship Id="rId1" Type="http://schemas.openxmlformats.org/officeDocument/2006/relationships/tags" Target="../tags/tag136.xml"/></Relationships>
</file>

<file path=ppt/slides/_rels/slide75.xml.rels><?xml version="1.0" encoding="UTF-8" standalone="yes"?>
<Relationships xmlns="http://schemas.openxmlformats.org/package/2006/relationships"><Relationship Id="rId3" Type="http://schemas.openxmlformats.org/officeDocument/2006/relationships/notesSlide" Target="../notesSlides/notesSlide74.xml"/><Relationship Id="rId2" Type="http://schemas.openxmlformats.org/officeDocument/2006/relationships/slideLayout" Target="../slideLayouts/slideLayout2.xml"/><Relationship Id="rId1" Type="http://schemas.openxmlformats.org/officeDocument/2006/relationships/tags" Target="../tags/tag137.xml"/></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75.xml"/><Relationship Id="rId2" Type="http://schemas.openxmlformats.org/officeDocument/2006/relationships/slideLayout" Target="../slideLayouts/slideLayout2.xml"/><Relationship Id="rId1" Type="http://schemas.openxmlformats.org/officeDocument/2006/relationships/tags" Target="../tags/tag138.xml"/></Relationships>
</file>

<file path=ppt/slides/_rels/slide77.xml.rels><?xml version="1.0" encoding="UTF-8" standalone="yes"?>
<Relationships xmlns="http://schemas.openxmlformats.org/package/2006/relationships"><Relationship Id="rId3" Type="http://schemas.openxmlformats.org/officeDocument/2006/relationships/notesSlide" Target="../notesSlides/notesSlide76.xml"/><Relationship Id="rId2" Type="http://schemas.openxmlformats.org/officeDocument/2006/relationships/slideLayout" Target="../slideLayouts/slideLayout2.xml"/><Relationship Id="rId1" Type="http://schemas.openxmlformats.org/officeDocument/2006/relationships/tags" Target="../tags/tag139.xml"/></Relationships>
</file>

<file path=ppt/slides/_rels/slide78.xml.rels><?xml version="1.0" encoding="UTF-8" standalone="yes"?>
<Relationships xmlns="http://schemas.openxmlformats.org/package/2006/relationships"><Relationship Id="rId4" Type="http://schemas.openxmlformats.org/officeDocument/2006/relationships/notesSlide" Target="../notesSlides/notesSlide77.xml"/><Relationship Id="rId3" Type="http://schemas.openxmlformats.org/officeDocument/2006/relationships/slideLayout" Target="../slideLayouts/slideLayout2.xml"/><Relationship Id="rId2" Type="http://schemas.openxmlformats.org/officeDocument/2006/relationships/tags" Target="../tags/tag140.xml"/><Relationship Id="rId1" Type="http://schemas.openxmlformats.org/officeDocument/2006/relationships/image" Target="../media/image53.png"/></Relationships>
</file>

<file path=ppt/slides/_rels/slide79.xml.rels><?xml version="1.0" encoding="UTF-8" standalone="yes"?>
<Relationships xmlns="http://schemas.openxmlformats.org/package/2006/relationships"><Relationship Id="rId4" Type="http://schemas.openxmlformats.org/officeDocument/2006/relationships/notesSlide" Target="../notesSlides/notesSlide78.xml"/><Relationship Id="rId3" Type="http://schemas.openxmlformats.org/officeDocument/2006/relationships/slideLayout" Target="../slideLayouts/slideLayout2.xml"/><Relationship Id="rId2" Type="http://schemas.openxmlformats.org/officeDocument/2006/relationships/tags" Target="../tags/tag141.xml"/><Relationship Id="rId1" Type="http://schemas.openxmlformats.org/officeDocument/2006/relationships/image" Target="../media/image54.png"/></Relationships>
</file>

<file path=ppt/slides/_rels/slide80.xml.rels><?xml version="1.0" encoding="UTF-8" standalone="yes"?>
<Relationships xmlns="http://schemas.openxmlformats.org/package/2006/relationships"><Relationship Id="rId3" Type="http://schemas.openxmlformats.org/officeDocument/2006/relationships/notesSlide" Target="../notesSlides/notesSlide79.xml"/><Relationship Id="rId2" Type="http://schemas.openxmlformats.org/officeDocument/2006/relationships/slideLayout" Target="../slideLayouts/slideLayout2.xml"/><Relationship Id="rId1" Type="http://schemas.openxmlformats.org/officeDocument/2006/relationships/tags" Target="../tags/tag142.xml"/></Relationships>
</file>

<file path=ppt/slides/_rels/slide81.xml.rels><?xml version="1.0" encoding="UTF-8" standalone="yes"?>
<Relationships xmlns="http://schemas.openxmlformats.org/package/2006/relationships"><Relationship Id="rId4" Type="http://schemas.openxmlformats.org/officeDocument/2006/relationships/notesSlide" Target="../notesSlides/notesSlide80.xml"/><Relationship Id="rId3" Type="http://schemas.openxmlformats.org/officeDocument/2006/relationships/slideLayout" Target="../slideLayouts/slideLayout2.xml"/><Relationship Id="rId2" Type="http://schemas.openxmlformats.org/officeDocument/2006/relationships/tags" Target="../tags/tag143.xml"/><Relationship Id="rId1" Type="http://schemas.openxmlformats.org/officeDocument/2006/relationships/image" Target="../media/image55.png"/></Relationships>
</file>

<file path=ppt/slides/_rels/slide82.xml.rels><?xml version="1.0" encoding="UTF-8" standalone="yes"?>
<Relationships xmlns="http://schemas.openxmlformats.org/package/2006/relationships"><Relationship Id="rId3" Type="http://schemas.openxmlformats.org/officeDocument/2006/relationships/notesSlide" Target="../notesSlides/notesSlide81.xml"/><Relationship Id="rId2" Type="http://schemas.openxmlformats.org/officeDocument/2006/relationships/slideLayout" Target="../slideLayouts/slideLayout2.xml"/><Relationship Id="rId1" Type="http://schemas.openxmlformats.org/officeDocument/2006/relationships/tags" Target="../tags/tag144.xml"/></Relationships>
</file>

<file path=ppt/slides/_rels/slide83.xml.rels><?xml version="1.0" encoding="UTF-8" standalone="yes"?>
<Relationships xmlns="http://schemas.openxmlformats.org/package/2006/relationships"><Relationship Id="rId3" Type="http://schemas.openxmlformats.org/officeDocument/2006/relationships/notesSlide" Target="../notesSlides/notesSlide82.xml"/><Relationship Id="rId2" Type="http://schemas.openxmlformats.org/officeDocument/2006/relationships/slideLayout" Target="../slideLayouts/slideLayout2.xml"/><Relationship Id="rId1" Type="http://schemas.openxmlformats.org/officeDocument/2006/relationships/tags" Target="../tags/tag145.xml"/></Relationships>
</file>

<file path=ppt/slides/_rels/slide84.xml.rels><?xml version="1.0" encoding="UTF-8" standalone="yes"?>
<Relationships xmlns="http://schemas.openxmlformats.org/package/2006/relationships"><Relationship Id="rId3" Type="http://schemas.openxmlformats.org/officeDocument/2006/relationships/notesSlide" Target="../notesSlides/notesSlide83.xml"/><Relationship Id="rId2" Type="http://schemas.openxmlformats.org/officeDocument/2006/relationships/slideLayout" Target="../slideLayouts/slideLayout2.xml"/><Relationship Id="rId1" Type="http://schemas.openxmlformats.org/officeDocument/2006/relationships/tags" Target="../tags/tag146.xml"/></Relationships>
</file>

<file path=ppt/slides/_rels/slide85.xml.rels><?xml version="1.0" encoding="UTF-8" standalone="yes"?>
<Relationships xmlns="http://schemas.openxmlformats.org/package/2006/relationships"><Relationship Id="rId6" Type="http://schemas.openxmlformats.org/officeDocument/2006/relationships/notesSlide" Target="../notesSlides/notesSlide84.xml"/><Relationship Id="rId5" Type="http://schemas.openxmlformats.org/officeDocument/2006/relationships/slideLayout" Target="../slideLayouts/slideLayout2.xml"/><Relationship Id="rId4" Type="http://schemas.openxmlformats.org/officeDocument/2006/relationships/tags" Target="../tags/tag147.xml"/><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image" Target="../media/image56.png"/></Relationships>
</file>

<file path=ppt/slides/_rels/slide86.xml.rels><?xml version="1.0" encoding="UTF-8" standalone="yes"?>
<Relationships xmlns="http://schemas.openxmlformats.org/package/2006/relationships"><Relationship Id="rId3" Type="http://schemas.openxmlformats.org/officeDocument/2006/relationships/notesSlide" Target="../notesSlides/notesSlide85.xml"/><Relationship Id="rId2" Type="http://schemas.openxmlformats.org/officeDocument/2006/relationships/slideLayout" Target="../slideLayouts/slideLayout2.xml"/><Relationship Id="rId1" Type="http://schemas.openxmlformats.org/officeDocument/2006/relationships/tags" Target="../tags/tag148.xml"/></Relationships>
</file>

<file path=ppt/slides/_rels/slide87.xml.rels><?xml version="1.0" encoding="UTF-8" standalone="yes"?>
<Relationships xmlns="http://schemas.openxmlformats.org/package/2006/relationships"><Relationship Id="rId3" Type="http://schemas.openxmlformats.org/officeDocument/2006/relationships/notesSlide" Target="../notesSlides/notesSlide86.xml"/><Relationship Id="rId2" Type="http://schemas.openxmlformats.org/officeDocument/2006/relationships/slideLayout" Target="../slideLayouts/slideLayout2.xml"/><Relationship Id="rId1" Type="http://schemas.openxmlformats.org/officeDocument/2006/relationships/tags" Target="../tags/tag149.xml"/></Relationships>
</file>

<file path=ppt/slides/_rels/slide88.xml.rels><?xml version="1.0" encoding="UTF-8" standalone="yes"?>
<Relationships xmlns="http://schemas.openxmlformats.org/package/2006/relationships"><Relationship Id="rId3" Type="http://schemas.openxmlformats.org/officeDocument/2006/relationships/notesSlide" Target="../notesSlides/notesSlide87.xml"/><Relationship Id="rId2" Type="http://schemas.openxmlformats.org/officeDocument/2006/relationships/slideLayout" Target="../slideLayouts/slideLayout2.xml"/><Relationship Id="rId1" Type="http://schemas.openxmlformats.org/officeDocument/2006/relationships/tags" Target="../tags/tag150.xml"/></Relationships>
</file>

<file path=ppt/slides/_rels/slide89.xml.rels><?xml version="1.0" encoding="UTF-8" standalone="yes"?>
<Relationships xmlns="http://schemas.openxmlformats.org/package/2006/relationships"><Relationship Id="rId3" Type="http://schemas.openxmlformats.org/officeDocument/2006/relationships/notesSlide" Target="../notesSlides/notesSlide88.xml"/><Relationship Id="rId2" Type="http://schemas.openxmlformats.org/officeDocument/2006/relationships/slideLayout" Target="../slideLayouts/slideLayout2.xml"/><Relationship Id="rId1" Type="http://schemas.openxmlformats.org/officeDocument/2006/relationships/tags" Target="../tags/tag151.xml"/></Relationships>
</file>

<file path=ppt/slides/_rels/slide9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52.xml"/></Relationships>
</file>

<file path=ppt/slides/_rels/slide91.xml.rels><?xml version="1.0" encoding="UTF-8" standalone="yes"?>
<Relationships xmlns="http://schemas.openxmlformats.org/package/2006/relationships"><Relationship Id="rId3" Type="http://schemas.openxmlformats.org/officeDocument/2006/relationships/notesSlide" Target="../notesSlides/notesSlide89.xml"/><Relationship Id="rId2" Type="http://schemas.openxmlformats.org/officeDocument/2006/relationships/slideLayout" Target="../slideLayouts/slideLayout2.xml"/><Relationship Id="rId1" Type="http://schemas.openxmlformats.org/officeDocument/2006/relationships/tags" Target="../tags/tag153.xml"/></Relationships>
</file>

<file path=ppt/slides/_rels/slide92.xml.rels><?xml version="1.0" encoding="UTF-8" standalone="yes"?>
<Relationships xmlns="http://schemas.openxmlformats.org/package/2006/relationships"><Relationship Id="rId4" Type="http://schemas.openxmlformats.org/officeDocument/2006/relationships/notesSlide" Target="../notesSlides/notesSlide90.xml"/><Relationship Id="rId3" Type="http://schemas.openxmlformats.org/officeDocument/2006/relationships/slideLayout" Target="../slideLayouts/slideLayout2.xml"/><Relationship Id="rId2" Type="http://schemas.openxmlformats.org/officeDocument/2006/relationships/tags" Target="../tags/tag154.xml"/><Relationship Id="rId1" Type="http://schemas.openxmlformats.org/officeDocument/2006/relationships/image" Target="../media/image59.png"/></Relationships>
</file>

<file path=ppt/slides/_rels/slide93.xml.rels><?xml version="1.0" encoding="UTF-8" standalone="yes"?>
<Relationships xmlns="http://schemas.openxmlformats.org/package/2006/relationships"><Relationship Id="rId3" Type="http://schemas.openxmlformats.org/officeDocument/2006/relationships/notesSlide" Target="../notesSlides/notesSlide91.xml"/><Relationship Id="rId2" Type="http://schemas.openxmlformats.org/officeDocument/2006/relationships/slideLayout" Target="../slideLayouts/slideLayout2.xml"/><Relationship Id="rId1" Type="http://schemas.openxmlformats.org/officeDocument/2006/relationships/tags" Target="../tags/tag155.xml"/></Relationships>
</file>

<file path=ppt/slides/_rels/slide94.xml.rels><?xml version="1.0" encoding="UTF-8" standalone="yes"?>
<Relationships xmlns="http://schemas.openxmlformats.org/package/2006/relationships"><Relationship Id="rId3" Type="http://schemas.openxmlformats.org/officeDocument/2006/relationships/notesSlide" Target="../notesSlides/notesSlide92.xml"/><Relationship Id="rId2" Type="http://schemas.openxmlformats.org/officeDocument/2006/relationships/slideLayout" Target="../slideLayouts/slideLayout2.xml"/><Relationship Id="rId1" Type="http://schemas.openxmlformats.org/officeDocument/2006/relationships/tags" Target="../tags/tag156.xml"/></Relationships>
</file>

<file path=ppt/slides/_rels/slide95.xml.rels><?xml version="1.0" encoding="UTF-8" standalone="yes"?>
<Relationships xmlns="http://schemas.openxmlformats.org/package/2006/relationships"><Relationship Id="rId8" Type="http://schemas.openxmlformats.org/officeDocument/2006/relationships/notesSlide" Target="../notesSlides/notesSlide93.xml"/><Relationship Id="rId7" Type="http://schemas.openxmlformats.org/officeDocument/2006/relationships/slideLayout" Target="../slideLayouts/slideLayout2.xml"/><Relationship Id="rId6" Type="http://schemas.openxmlformats.org/officeDocument/2006/relationships/tags" Target="../tags/tag157.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96.xml.rels><?xml version="1.0" encoding="UTF-8" standalone="yes"?>
<Relationships xmlns="http://schemas.openxmlformats.org/package/2006/relationships"><Relationship Id="rId5" Type="http://schemas.openxmlformats.org/officeDocument/2006/relationships/notesSlide" Target="../notesSlides/notesSlide94.xml"/><Relationship Id="rId4" Type="http://schemas.openxmlformats.org/officeDocument/2006/relationships/slideLayout" Target="../slideLayouts/slideLayout2.xml"/><Relationship Id="rId3" Type="http://schemas.openxmlformats.org/officeDocument/2006/relationships/tags" Target="../tags/tag158.xml"/><Relationship Id="rId2" Type="http://schemas.openxmlformats.org/officeDocument/2006/relationships/image" Target="../media/image61.png"/><Relationship Id="rId1" Type="http://schemas.openxmlformats.org/officeDocument/2006/relationships/image" Target="../media/image60.png"/></Relationships>
</file>

<file path=ppt/slides/_rels/slide97.xml.rels><?xml version="1.0" encoding="UTF-8" standalone="yes"?>
<Relationships xmlns="http://schemas.openxmlformats.org/package/2006/relationships"><Relationship Id="rId5" Type="http://schemas.openxmlformats.org/officeDocument/2006/relationships/notesSlide" Target="../notesSlides/notesSlide95.xml"/><Relationship Id="rId4" Type="http://schemas.openxmlformats.org/officeDocument/2006/relationships/slideLayout" Target="../slideLayouts/slideLayout2.xml"/><Relationship Id="rId3" Type="http://schemas.openxmlformats.org/officeDocument/2006/relationships/tags" Target="../tags/tag159.xml"/><Relationship Id="rId2" Type="http://schemas.openxmlformats.org/officeDocument/2006/relationships/image" Target="../media/image63.png"/><Relationship Id="rId1" Type="http://schemas.openxmlformats.org/officeDocument/2006/relationships/image" Target="../media/image62.png"/></Relationships>
</file>

<file path=ppt/slides/_rels/slide98.xml.rels><?xml version="1.0" encoding="UTF-8" standalone="yes"?>
<Relationships xmlns="http://schemas.openxmlformats.org/package/2006/relationships"><Relationship Id="rId6" Type="http://schemas.openxmlformats.org/officeDocument/2006/relationships/notesSlide" Target="../notesSlides/notesSlide96.xml"/><Relationship Id="rId5" Type="http://schemas.openxmlformats.org/officeDocument/2006/relationships/slideLayout" Target="../slideLayouts/slideLayout2.xml"/><Relationship Id="rId4" Type="http://schemas.openxmlformats.org/officeDocument/2006/relationships/tags" Target="../tags/tag160.xml"/><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image" Target="../media/image64.png"/></Relationships>
</file>

<file path=ppt/slides/_rels/slide99.xml.rels><?xml version="1.0" encoding="UTF-8" standalone="yes"?>
<Relationships xmlns="http://schemas.openxmlformats.org/package/2006/relationships"><Relationship Id="rId4" Type="http://schemas.openxmlformats.org/officeDocument/2006/relationships/notesSlide" Target="../notesSlides/notesSlide97.xml"/><Relationship Id="rId3" Type="http://schemas.openxmlformats.org/officeDocument/2006/relationships/slideLayout" Target="../slideLayouts/slideLayout2.xml"/><Relationship Id="rId2" Type="http://schemas.openxmlformats.org/officeDocument/2006/relationships/tags" Target="../tags/tag161.xml"/><Relationship Id="rId1" Type="http://schemas.openxmlformats.org/officeDocument/2006/relationships/image" Target="../media/image67.png"/></Relationships>
</file>

<file path=ppt/slides/_rels/slide100.xml.rels><?xml version="1.0" encoding="UTF-8" standalone="yes"?>
<Relationships xmlns="http://schemas.openxmlformats.org/package/2006/relationships"><Relationship Id="rId5" Type="http://schemas.openxmlformats.org/officeDocument/2006/relationships/notesSlide" Target="../notesSlides/notesSlide98.xml"/><Relationship Id="rId4" Type="http://schemas.openxmlformats.org/officeDocument/2006/relationships/slideLayout" Target="../slideLayouts/slideLayout2.xml"/><Relationship Id="rId3" Type="http://schemas.openxmlformats.org/officeDocument/2006/relationships/tags" Target="../tags/tag162.xml"/><Relationship Id="rId2" Type="http://schemas.openxmlformats.org/officeDocument/2006/relationships/image" Target="../media/image69.png"/><Relationship Id="rId1" Type="http://schemas.openxmlformats.org/officeDocument/2006/relationships/image" Target="../media/image68.png"/></Relationships>
</file>

<file path=ppt/slides/_rels/slide101.xml.rels><?xml version="1.0" encoding="UTF-8" standalone="yes"?>
<Relationships xmlns="http://schemas.openxmlformats.org/package/2006/relationships"><Relationship Id="rId5" Type="http://schemas.openxmlformats.org/officeDocument/2006/relationships/notesSlide" Target="../notesSlides/notesSlide99.xml"/><Relationship Id="rId4" Type="http://schemas.openxmlformats.org/officeDocument/2006/relationships/slideLayout" Target="../slideLayouts/slideLayout2.xml"/><Relationship Id="rId3" Type="http://schemas.openxmlformats.org/officeDocument/2006/relationships/tags" Target="../tags/tag163.xml"/><Relationship Id="rId2" Type="http://schemas.openxmlformats.org/officeDocument/2006/relationships/image" Target="../media/image71.png"/><Relationship Id="rId1" Type="http://schemas.openxmlformats.org/officeDocument/2006/relationships/image" Target="../media/image70.png"/></Relationships>
</file>

<file path=ppt/slides/_rels/slide102.xml.rels><?xml version="1.0" encoding="UTF-8" standalone="yes"?>
<Relationships xmlns="http://schemas.openxmlformats.org/package/2006/relationships"><Relationship Id="rId4" Type="http://schemas.openxmlformats.org/officeDocument/2006/relationships/notesSlide" Target="../notesSlides/notesSlide100.xml"/><Relationship Id="rId3" Type="http://schemas.openxmlformats.org/officeDocument/2006/relationships/slideLayout" Target="../slideLayouts/slideLayout2.xml"/><Relationship Id="rId2" Type="http://schemas.openxmlformats.org/officeDocument/2006/relationships/tags" Target="../tags/tag164.xml"/><Relationship Id="rId1" Type="http://schemas.openxmlformats.org/officeDocument/2006/relationships/image" Target="../media/image72.png"/></Relationships>
</file>

<file path=ppt/slides/_rels/slide103.xml.rels><?xml version="1.0" encoding="UTF-8" standalone="yes"?>
<Relationships xmlns="http://schemas.openxmlformats.org/package/2006/relationships"><Relationship Id="rId5" Type="http://schemas.openxmlformats.org/officeDocument/2006/relationships/notesSlide" Target="../notesSlides/notesSlide101.xml"/><Relationship Id="rId4" Type="http://schemas.openxmlformats.org/officeDocument/2006/relationships/slideLayout" Target="../slideLayouts/slideLayout2.xml"/><Relationship Id="rId3" Type="http://schemas.openxmlformats.org/officeDocument/2006/relationships/tags" Target="../tags/tag165.xml"/><Relationship Id="rId2" Type="http://schemas.openxmlformats.org/officeDocument/2006/relationships/image" Target="../media/image74.png"/><Relationship Id="rId1" Type="http://schemas.openxmlformats.org/officeDocument/2006/relationships/image" Target="../media/image73.png"/></Relationships>
</file>

<file path=ppt/slides/_rels/slide104.xml.rels><?xml version="1.0" encoding="UTF-8" standalone="yes"?>
<Relationships xmlns="http://schemas.openxmlformats.org/package/2006/relationships"><Relationship Id="rId4" Type="http://schemas.openxmlformats.org/officeDocument/2006/relationships/notesSlide" Target="../notesSlides/notesSlide102.xml"/><Relationship Id="rId3" Type="http://schemas.openxmlformats.org/officeDocument/2006/relationships/slideLayout" Target="../slideLayouts/slideLayout2.xml"/><Relationship Id="rId2" Type="http://schemas.openxmlformats.org/officeDocument/2006/relationships/tags" Target="../tags/tag166.xml"/><Relationship Id="rId1" Type="http://schemas.openxmlformats.org/officeDocument/2006/relationships/image" Target="../media/image75.png"/></Relationships>
</file>

<file path=ppt/slides/_rels/slide105.xml.rels><?xml version="1.0" encoding="UTF-8" standalone="yes"?>
<Relationships xmlns="http://schemas.openxmlformats.org/package/2006/relationships"><Relationship Id="rId4" Type="http://schemas.openxmlformats.org/officeDocument/2006/relationships/notesSlide" Target="../notesSlides/notesSlide103.xml"/><Relationship Id="rId3" Type="http://schemas.openxmlformats.org/officeDocument/2006/relationships/slideLayout" Target="../slideLayouts/slideLayout2.xml"/><Relationship Id="rId2" Type="http://schemas.openxmlformats.org/officeDocument/2006/relationships/tags" Target="../tags/tag167.xml"/><Relationship Id="rId1" Type="http://schemas.openxmlformats.org/officeDocument/2006/relationships/image" Target="../media/image76.png"/></Relationships>
</file>

<file path=ppt/slides/_rels/slide106.xml.rels><?xml version="1.0" encoding="UTF-8" standalone="yes"?>
<Relationships xmlns="http://schemas.openxmlformats.org/package/2006/relationships"><Relationship Id="rId4" Type="http://schemas.openxmlformats.org/officeDocument/2006/relationships/notesSlide" Target="../notesSlides/notesSlide104.xml"/><Relationship Id="rId3" Type="http://schemas.openxmlformats.org/officeDocument/2006/relationships/slideLayout" Target="../slideLayouts/slideLayout2.xml"/><Relationship Id="rId2" Type="http://schemas.openxmlformats.org/officeDocument/2006/relationships/tags" Target="../tags/tag168.xml"/><Relationship Id="rId1" Type="http://schemas.openxmlformats.org/officeDocument/2006/relationships/image" Target="../media/image77.png"/></Relationships>
</file>

<file path=ppt/slides/_rels/slide107.xml.rels><?xml version="1.0" encoding="UTF-8" standalone="yes"?>
<Relationships xmlns="http://schemas.openxmlformats.org/package/2006/relationships"><Relationship Id="rId3" Type="http://schemas.openxmlformats.org/officeDocument/2006/relationships/notesSlide" Target="../notesSlides/notesSlide105.xml"/><Relationship Id="rId2" Type="http://schemas.openxmlformats.org/officeDocument/2006/relationships/slideLayout" Target="../slideLayouts/slideLayout2.xml"/><Relationship Id="rId1" Type="http://schemas.openxmlformats.org/officeDocument/2006/relationships/tags" Target="../tags/tag169.xml"/></Relationships>
</file>

<file path=ppt/slides/_rels/slide108.xml.rels><?xml version="1.0" encoding="UTF-8" standalone="yes"?>
<Relationships xmlns="http://schemas.openxmlformats.org/package/2006/relationships"><Relationship Id="rId4" Type="http://schemas.openxmlformats.org/officeDocument/2006/relationships/notesSlide" Target="../notesSlides/notesSlide106.xml"/><Relationship Id="rId3" Type="http://schemas.openxmlformats.org/officeDocument/2006/relationships/slideLayout" Target="../slideLayouts/slideLayout2.xml"/><Relationship Id="rId2" Type="http://schemas.openxmlformats.org/officeDocument/2006/relationships/tags" Target="../tags/tag170.xml"/><Relationship Id="rId1" Type="http://schemas.openxmlformats.org/officeDocument/2006/relationships/image" Target="../media/image78.png"/></Relationships>
</file>

<file path=ppt/slides/_rels/slide109.xml.rels><?xml version="1.0" encoding="UTF-8" standalone="yes"?>
<Relationships xmlns="http://schemas.openxmlformats.org/package/2006/relationships"><Relationship Id="rId7" Type="http://schemas.openxmlformats.org/officeDocument/2006/relationships/notesSlide" Target="../notesSlides/notesSlide107.xml"/><Relationship Id="rId6" Type="http://schemas.openxmlformats.org/officeDocument/2006/relationships/slideLayout" Target="../slideLayouts/slideLayout2.xml"/><Relationship Id="rId5" Type="http://schemas.openxmlformats.org/officeDocument/2006/relationships/tags" Target="../tags/tag171.xml"/><Relationship Id="rId4" Type="http://schemas.openxmlformats.org/officeDocument/2006/relationships/image" Target="../media/image82.png"/><Relationship Id="rId3" Type="http://schemas.openxmlformats.org/officeDocument/2006/relationships/image" Target="../media/image81.emf"/><Relationship Id="rId2" Type="http://schemas.openxmlformats.org/officeDocument/2006/relationships/image" Target="../media/image80.png"/><Relationship Id="rId1" Type="http://schemas.openxmlformats.org/officeDocument/2006/relationships/image" Target="../media/image79.png"/></Relationships>
</file>

<file path=ppt/slides/_rels/slide110.xml.rels><?xml version="1.0" encoding="UTF-8" standalone="yes"?>
<Relationships xmlns="http://schemas.openxmlformats.org/package/2006/relationships"><Relationship Id="rId6" Type="http://schemas.openxmlformats.org/officeDocument/2006/relationships/notesSlide" Target="../notesSlides/notesSlide108.xml"/><Relationship Id="rId5" Type="http://schemas.openxmlformats.org/officeDocument/2006/relationships/slideLayout" Target="../slideLayouts/slideLayout2.xml"/><Relationship Id="rId4" Type="http://schemas.openxmlformats.org/officeDocument/2006/relationships/tags" Target="../tags/tag172.xml"/><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image" Target="../media/image83.png"/></Relationships>
</file>

<file path=ppt/slides/_rels/slide111.xml.rels><?xml version="1.0" encoding="UTF-8" standalone="yes"?>
<Relationships xmlns="http://schemas.openxmlformats.org/package/2006/relationships"><Relationship Id="rId3" Type="http://schemas.openxmlformats.org/officeDocument/2006/relationships/notesSlide" Target="../notesSlides/notesSlide109.xml"/><Relationship Id="rId2" Type="http://schemas.openxmlformats.org/officeDocument/2006/relationships/slideLayout" Target="../slideLayouts/slideLayout2.xml"/><Relationship Id="rId1" Type="http://schemas.openxmlformats.org/officeDocument/2006/relationships/tags" Target="../tags/tag173.xml"/></Relationships>
</file>

<file path=ppt/slides/_rels/slide112.xml.rels><?xml version="1.0" encoding="UTF-8" standalone="yes"?>
<Relationships xmlns="http://schemas.openxmlformats.org/package/2006/relationships"><Relationship Id="rId5" Type="http://schemas.openxmlformats.org/officeDocument/2006/relationships/notesSlide" Target="../notesSlides/notesSlide110.xml"/><Relationship Id="rId4" Type="http://schemas.openxmlformats.org/officeDocument/2006/relationships/slideLayout" Target="../slideLayouts/slideLayout2.xml"/><Relationship Id="rId3" Type="http://schemas.openxmlformats.org/officeDocument/2006/relationships/tags" Target="../tags/tag174.xml"/><Relationship Id="rId2" Type="http://schemas.openxmlformats.org/officeDocument/2006/relationships/image" Target="../media/image87.png"/><Relationship Id="rId1" Type="http://schemas.openxmlformats.org/officeDocument/2006/relationships/image" Target="../media/image86.png"/></Relationships>
</file>

<file path=ppt/slides/_rels/slide113.xml.rels><?xml version="1.0" encoding="UTF-8" standalone="yes"?>
<Relationships xmlns="http://schemas.openxmlformats.org/package/2006/relationships"><Relationship Id="rId6" Type="http://schemas.openxmlformats.org/officeDocument/2006/relationships/notesSlide" Target="../notesSlides/notesSlide111.xml"/><Relationship Id="rId5" Type="http://schemas.openxmlformats.org/officeDocument/2006/relationships/slideLayout" Target="../slideLayouts/slideLayout2.xml"/><Relationship Id="rId4" Type="http://schemas.openxmlformats.org/officeDocument/2006/relationships/tags" Target="../tags/tag175.xml"/><Relationship Id="rId3" Type="http://schemas.openxmlformats.org/officeDocument/2006/relationships/image" Target="../media/image90.png"/><Relationship Id="rId2" Type="http://schemas.openxmlformats.org/officeDocument/2006/relationships/image" Target="../media/image89.jpeg"/><Relationship Id="rId1" Type="http://schemas.openxmlformats.org/officeDocument/2006/relationships/image" Target="../media/image88.png"/></Relationships>
</file>

<file path=ppt/slides/_rels/slide114.xml.rels><?xml version="1.0" encoding="UTF-8" standalone="yes"?>
<Relationships xmlns="http://schemas.openxmlformats.org/package/2006/relationships"><Relationship Id="rId6" Type="http://schemas.openxmlformats.org/officeDocument/2006/relationships/notesSlide" Target="../notesSlides/notesSlide112.xml"/><Relationship Id="rId5" Type="http://schemas.openxmlformats.org/officeDocument/2006/relationships/slideLayout" Target="../slideLayouts/slideLayout2.xml"/><Relationship Id="rId4" Type="http://schemas.openxmlformats.org/officeDocument/2006/relationships/tags" Target="../tags/tag176.xml"/><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image" Target="../media/image91.png"/></Relationships>
</file>

<file path=ppt/slides/_rels/slide115.xml.rels><?xml version="1.0" encoding="UTF-8" standalone="yes"?>
<Relationships xmlns="http://schemas.openxmlformats.org/package/2006/relationships"><Relationship Id="rId4" Type="http://schemas.openxmlformats.org/officeDocument/2006/relationships/notesSlide" Target="../notesSlides/notesSlide113.xml"/><Relationship Id="rId3" Type="http://schemas.openxmlformats.org/officeDocument/2006/relationships/slideLayout" Target="../slideLayouts/slideLayout2.xml"/><Relationship Id="rId2" Type="http://schemas.openxmlformats.org/officeDocument/2006/relationships/tags" Target="../tags/tag177.xml"/><Relationship Id="rId1" Type="http://schemas.openxmlformats.org/officeDocument/2006/relationships/image" Target="../media/image94.png"/></Relationships>
</file>

<file path=ppt/slides/_rels/slide116.xml.rels><?xml version="1.0" encoding="UTF-8" standalone="yes"?>
<Relationships xmlns="http://schemas.openxmlformats.org/package/2006/relationships"><Relationship Id="rId4" Type="http://schemas.openxmlformats.org/officeDocument/2006/relationships/notesSlide" Target="../notesSlides/notesSlide114.xml"/><Relationship Id="rId3" Type="http://schemas.openxmlformats.org/officeDocument/2006/relationships/slideLayout" Target="../slideLayouts/slideLayout2.xml"/><Relationship Id="rId2" Type="http://schemas.openxmlformats.org/officeDocument/2006/relationships/tags" Target="../tags/tag178.xml"/><Relationship Id="rId1" Type="http://schemas.openxmlformats.org/officeDocument/2006/relationships/image" Target="../media/image95.png"/></Relationships>
</file>

<file path=ppt/slides/_rels/slide117.xml.rels><?xml version="1.0" encoding="UTF-8" standalone="yes"?>
<Relationships xmlns="http://schemas.openxmlformats.org/package/2006/relationships"><Relationship Id="rId5" Type="http://schemas.openxmlformats.org/officeDocument/2006/relationships/notesSlide" Target="../notesSlides/notesSlide115.xml"/><Relationship Id="rId4" Type="http://schemas.openxmlformats.org/officeDocument/2006/relationships/slideLayout" Target="../slideLayouts/slideLayout2.xml"/><Relationship Id="rId3" Type="http://schemas.openxmlformats.org/officeDocument/2006/relationships/tags" Target="../tags/tag179.xml"/><Relationship Id="rId2" Type="http://schemas.openxmlformats.org/officeDocument/2006/relationships/image" Target="../media/image97.png"/><Relationship Id="rId1" Type="http://schemas.openxmlformats.org/officeDocument/2006/relationships/image" Target="../media/image96.png"/></Relationships>
</file>

<file path=ppt/slides/_rels/slide118.xml.rels><?xml version="1.0" encoding="UTF-8" standalone="yes"?>
<Relationships xmlns="http://schemas.openxmlformats.org/package/2006/relationships"><Relationship Id="rId9" Type="http://schemas.openxmlformats.org/officeDocument/2006/relationships/diagramColors" Target="../diagrams/colors3.xml"/><Relationship Id="rId8" Type="http://schemas.openxmlformats.org/officeDocument/2006/relationships/diagramQuickStyle" Target="../diagrams/quickStyle3.xml"/><Relationship Id="rId7" Type="http://schemas.openxmlformats.org/officeDocument/2006/relationships/diagramLayout" Target="../diagrams/layout3.xml"/><Relationship Id="rId6" Type="http://schemas.openxmlformats.org/officeDocument/2006/relationships/diagramData" Target="../diagrams/data3.xml"/><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3" Type="http://schemas.openxmlformats.org/officeDocument/2006/relationships/notesSlide" Target="../notesSlides/notesSlide116.xml"/><Relationship Id="rId22" Type="http://schemas.openxmlformats.org/officeDocument/2006/relationships/slideLayout" Target="../slideLayouts/slideLayout2.xml"/><Relationship Id="rId21" Type="http://schemas.openxmlformats.org/officeDocument/2006/relationships/tags" Target="../tags/tag180.xml"/><Relationship Id="rId20" Type="http://schemas.microsoft.com/office/2007/relationships/diagramDrawing" Target="../diagrams/drawing5.xml"/><Relationship Id="rId2" Type="http://schemas.openxmlformats.org/officeDocument/2006/relationships/diagramLayout" Target="../diagrams/layout2.xml"/><Relationship Id="rId19" Type="http://schemas.openxmlformats.org/officeDocument/2006/relationships/diagramColors" Target="../diagrams/colors5.xml"/><Relationship Id="rId18" Type="http://schemas.openxmlformats.org/officeDocument/2006/relationships/diagramQuickStyle" Target="../diagrams/quickStyle5.xml"/><Relationship Id="rId17" Type="http://schemas.openxmlformats.org/officeDocument/2006/relationships/diagramLayout" Target="../diagrams/layout5.xml"/><Relationship Id="rId16" Type="http://schemas.openxmlformats.org/officeDocument/2006/relationships/diagramData" Target="../diagrams/data5.xml"/><Relationship Id="rId15" Type="http://schemas.microsoft.com/office/2007/relationships/diagramDrawing" Target="../diagrams/drawing4.xml"/><Relationship Id="rId14" Type="http://schemas.openxmlformats.org/officeDocument/2006/relationships/diagramColors" Target="../diagrams/colors4.xml"/><Relationship Id="rId13" Type="http://schemas.openxmlformats.org/officeDocument/2006/relationships/diagramQuickStyle" Target="../diagrams/quickStyle4.xml"/><Relationship Id="rId12" Type="http://schemas.openxmlformats.org/officeDocument/2006/relationships/diagramLayout" Target="../diagrams/layout4.xml"/><Relationship Id="rId11" Type="http://schemas.openxmlformats.org/officeDocument/2006/relationships/diagramData" Target="../diagrams/data4.xml"/><Relationship Id="rId10" Type="http://schemas.microsoft.com/office/2007/relationships/diagramDrawing" Target="../diagrams/drawing3.xml"/><Relationship Id="rId1" Type="http://schemas.openxmlformats.org/officeDocument/2006/relationships/diagramData" Target="../diagrams/data2.xml"/></Relationships>
</file>

<file path=ppt/slides/_rels/slide119.xml.rels><?xml version="1.0" encoding="UTF-8" standalone="yes"?>
<Relationships xmlns="http://schemas.openxmlformats.org/package/2006/relationships"><Relationship Id="rId3" Type="http://schemas.openxmlformats.org/officeDocument/2006/relationships/notesSlide" Target="../notesSlides/notesSlide117.xml"/><Relationship Id="rId2" Type="http://schemas.openxmlformats.org/officeDocument/2006/relationships/slideLayout" Target="../slideLayouts/slideLayout2.xml"/><Relationship Id="rId1" Type="http://schemas.openxmlformats.org/officeDocument/2006/relationships/tags" Target="../tags/tag181.xml"/></Relationships>
</file>

<file path=ppt/slides/_rels/slide120.xml.rels><?xml version="1.0" encoding="UTF-8" standalone="yes"?>
<Relationships xmlns="http://schemas.openxmlformats.org/package/2006/relationships"><Relationship Id="rId6" Type="http://schemas.openxmlformats.org/officeDocument/2006/relationships/notesSlide" Target="../notesSlides/notesSlide118.xml"/><Relationship Id="rId5" Type="http://schemas.openxmlformats.org/officeDocument/2006/relationships/slideLayout" Target="../slideLayouts/slideLayout2.xml"/><Relationship Id="rId4" Type="http://schemas.openxmlformats.org/officeDocument/2006/relationships/tags" Target="../tags/tag182.xml"/><Relationship Id="rId3" Type="http://schemas.openxmlformats.org/officeDocument/2006/relationships/image" Target="../media/image100.png"/><Relationship Id="rId2" Type="http://schemas.openxmlformats.org/officeDocument/2006/relationships/image" Target="../media/image99.png"/><Relationship Id="rId1" Type="http://schemas.openxmlformats.org/officeDocument/2006/relationships/image" Target="../media/image98.png"/></Relationships>
</file>

<file path=ppt/slides/_rels/slide1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83.xml"/></Relationships>
</file>

<file path=ppt/slides/_rels/slide122.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tags" Target="../tags/tag184.xml"/><Relationship Id="rId5" Type="http://schemas.openxmlformats.org/officeDocument/2006/relationships/image" Target="../media/image105.png"/><Relationship Id="rId4" Type="http://schemas.openxmlformats.org/officeDocument/2006/relationships/image" Target="../media/image104.png"/><Relationship Id="rId3" Type="http://schemas.openxmlformats.org/officeDocument/2006/relationships/image" Target="../media/image103.png"/><Relationship Id="rId2" Type="http://schemas.openxmlformats.org/officeDocument/2006/relationships/image" Target="../media/image102.png"/><Relationship Id="rId1" Type="http://schemas.openxmlformats.org/officeDocument/2006/relationships/image" Target="../media/image101.png"/></Relationships>
</file>

<file path=ppt/slides/_rels/slide123.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tags" Target="../tags/tag185.xml"/><Relationship Id="rId4" Type="http://schemas.openxmlformats.org/officeDocument/2006/relationships/image" Target="../media/image109.png"/><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image" Target="../media/image106.png"/></Relationships>
</file>

<file path=ppt/slides/_rels/slide124.xml.rels><?xml version="1.0" encoding="UTF-8" standalone="yes"?>
<Relationships xmlns="http://schemas.openxmlformats.org/package/2006/relationships"><Relationship Id="rId7" Type="http://schemas.openxmlformats.org/officeDocument/2006/relationships/vmlDrawing" Target="../drawings/vmlDrawing1.vml"/><Relationship Id="rId6" Type="http://schemas.openxmlformats.org/officeDocument/2006/relationships/slideLayout" Target="../slideLayouts/slideLayout12.xml"/><Relationship Id="rId5" Type="http://schemas.openxmlformats.org/officeDocument/2006/relationships/image" Target="../media/image111.png"/><Relationship Id="rId4" Type="http://schemas.openxmlformats.org/officeDocument/2006/relationships/tags" Target="../tags/tag187.xml"/><Relationship Id="rId3" Type="http://schemas.openxmlformats.org/officeDocument/2006/relationships/image" Target="../media/image110.emf"/><Relationship Id="rId2" Type="http://schemas.openxmlformats.org/officeDocument/2006/relationships/oleObject" Target="../embeddings/oleObject1.bin"/><Relationship Id="rId1" Type="http://schemas.openxmlformats.org/officeDocument/2006/relationships/tags" Target="../tags/tag18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true"/>
          </p:cNvPicPr>
          <p:nvPr/>
        </p:nvPicPr>
        <p:blipFill>
          <a:blip r:embed="rId1" cstate="print">
            <a:extLst>
              <a:ext uri="{BEBA8EAE-BF5A-486C-A8C5-ECC9F3942E4B}">
                <a14:imgProps xmlns:a14="http://schemas.microsoft.com/office/drawing/2010/main">
                  <a14:imgLayer r:embed="rId2">
                    <a14:imgEffect>
                      <a14:brightnessContrast bright="30000" contrast="-80000"/>
                    </a14:imgEffect>
                    <a14:imgEffect>
                      <a14:sharpenSoften amount="-1000"/>
                    </a14:imgEffect>
                  </a14:imgLayer>
                </a14:imgProps>
              </a:ext>
              <a:ext uri="{28A0092B-C50C-407E-A947-70E740481C1C}">
                <a14:useLocalDpi xmlns:a14="http://schemas.microsoft.com/office/drawing/2010/main" val="false"/>
              </a:ext>
            </a:extLst>
          </a:blip>
          <a:stretch>
            <a:fillRect/>
          </a:stretch>
        </p:blipFill>
        <p:spPr>
          <a:xfrm>
            <a:off x="0" y="0"/>
            <a:ext cx="12192000" cy="6856703"/>
          </a:xfrm>
          <a:prstGeom prst="rect">
            <a:avLst/>
          </a:prstGeom>
        </p:spPr>
      </p:pic>
      <p:sp>
        <p:nvSpPr>
          <p:cNvPr id="16" name="矩形 15"/>
          <p:cNvSpPr/>
          <p:nvPr/>
        </p:nvSpPr>
        <p:spPr>
          <a:xfrm>
            <a:off x="0" y="44161"/>
            <a:ext cx="13144500" cy="6856703"/>
          </a:xfrm>
          <a:prstGeom prst="rect">
            <a:avLst/>
          </a:prstGeom>
          <a:solidFill>
            <a:schemeClr val="bg1">
              <a:alpha val="2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0" y="1708485"/>
            <a:ext cx="12192000" cy="2284082"/>
          </a:xfrm>
          <a:prstGeom prst="rect">
            <a:avLst/>
          </a:prstGeom>
          <a:solidFill>
            <a:srgbClr val="C00000">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副标题 2"/>
          <p:cNvSpPr txBox="true"/>
          <p:nvPr/>
        </p:nvSpPr>
        <p:spPr>
          <a:xfrm>
            <a:off x="0" y="1707188"/>
            <a:ext cx="12192000" cy="2285379"/>
          </a:xfrm>
          <a:prstGeom prst="rect">
            <a:avLst/>
          </a:prstGeom>
          <a:solidFill>
            <a:srgbClr val="0070C0"/>
          </a:solidFill>
        </p:spPr>
        <p:txBody>
          <a:bodyPr>
            <a:normAutofit/>
          </a:bodyPr>
          <a:lstStyle>
            <a:lvl1pPr marL="228600" indent="-228600" algn="l" defTabSz="914400" rtl="0" eaLnBrk="1" latinLnBrk="0" hangingPunct="1">
              <a:lnSpc>
                <a:spcPct val="90000"/>
              </a:lnSpc>
              <a:spcBef>
                <a:spcPts val="1000"/>
              </a:spcBef>
              <a:buFont typeface="Arial" panose="0208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8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8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9pPr>
          </a:lstStyle>
          <a:p>
            <a:pPr marL="0" indent="0" algn="ctr">
              <a:buNone/>
            </a:pPr>
            <a:endParaRPr lang="en-US" altLang="zh-CN" sz="2400" dirty="0">
              <a:solidFill>
                <a:schemeClr val="bg1"/>
              </a:solidFill>
              <a:latin typeface="微软雅黑" panose="020B0503020204020204" pitchFamily="34" charset="-122"/>
              <a:ea typeface="微软雅黑" panose="020B0503020204020204" pitchFamily="34" charset="-122"/>
            </a:endParaRPr>
          </a:p>
          <a:p>
            <a:pPr marL="0" indent="0" algn="ctr">
              <a:buNone/>
            </a:pPr>
            <a:r>
              <a:rPr lang="zh-CN" altLang="en-US" sz="3200" b="1" dirty="0">
                <a:solidFill>
                  <a:schemeClr val="bg1"/>
                </a:solidFill>
                <a:latin typeface="微软雅黑" panose="020B0503020204020204" pitchFamily="34" charset="-122"/>
                <a:ea typeface="微软雅黑" panose="020B0503020204020204" pitchFamily="34" charset="-122"/>
              </a:rPr>
              <a:t>四川省装配式混凝土结构建筑和装配式钢结构建筑施工图设计文件</a:t>
            </a:r>
            <a:endParaRPr lang="en-US" altLang="zh-CN" sz="3200" b="1" dirty="0">
              <a:solidFill>
                <a:schemeClr val="bg1"/>
              </a:solidFill>
              <a:latin typeface="微软雅黑" panose="020B0503020204020204" pitchFamily="34" charset="-122"/>
              <a:ea typeface="微软雅黑" panose="020B0503020204020204" pitchFamily="34" charset="-122"/>
            </a:endParaRPr>
          </a:p>
          <a:p>
            <a:pPr marL="0" indent="0" algn="ctr">
              <a:buNone/>
            </a:pPr>
            <a:r>
              <a:rPr lang="zh-CN" altLang="en-US" sz="4000" b="1" dirty="0">
                <a:solidFill>
                  <a:schemeClr val="bg1"/>
                </a:solidFill>
                <a:latin typeface="微软雅黑" panose="020B0503020204020204" pitchFamily="34" charset="-122"/>
                <a:ea typeface="微软雅黑" panose="020B0503020204020204" pitchFamily="34" charset="-122"/>
              </a:rPr>
              <a:t>审查要点</a:t>
            </a:r>
            <a:r>
              <a:rPr lang="zh-CN" altLang="en-US" sz="4000" b="1" dirty="0" smtClean="0">
                <a:solidFill>
                  <a:schemeClr val="bg1"/>
                </a:solidFill>
                <a:latin typeface="微软雅黑" panose="020B0503020204020204" pitchFamily="34" charset="-122"/>
                <a:ea typeface="微软雅黑" panose="020B0503020204020204" pitchFamily="34" charset="-122"/>
              </a:rPr>
              <a:t>编制</a:t>
            </a:r>
            <a:r>
              <a:rPr lang="zh-CN" altLang="en-US" sz="4000" b="1" dirty="0">
                <a:solidFill>
                  <a:schemeClr val="bg1"/>
                </a:solidFill>
                <a:latin typeface="微软雅黑" panose="020B0503020204020204" pitchFamily="34" charset="-122"/>
                <a:ea typeface="微软雅黑" panose="020B0503020204020204" pitchFamily="34" charset="-122"/>
              </a:rPr>
              <a:t>宣贯</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7" name="矩形 6"/>
          <p:cNvSpPr/>
          <p:nvPr/>
        </p:nvSpPr>
        <p:spPr>
          <a:xfrm>
            <a:off x="5436617" y="5615327"/>
            <a:ext cx="1318759" cy="984885"/>
          </a:xfrm>
          <a:prstGeom prst="rect">
            <a:avLst/>
          </a:prstGeom>
          <a:noFill/>
        </p:spPr>
        <p:txBody>
          <a:bodyPr wrap="none">
            <a:spAutoFit/>
          </a:bodyPr>
          <a:lstStyle/>
          <a:p>
            <a:pPr algn="ctr"/>
            <a:r>
              <a:rPr lang="en-US" altLang="zh-CN" sz="2000" b="1" dirty="0">
                <a:solidFill>
                  <a:schemeClr val="bg1"/>
                </a:solidFill>
                <a:latin typeface="微软雅黑" panose="020B0503020204020204" pitchFamily="34" charset="-122"/>
                <a:ea typeface="微软雅黑" panose="020B0503020204020204" pitchFamily="34" charset="-122"/>
              </a:rPr>
              <a:t>2023.4</a:t>
            </a:r>
            <a:endParaRPr lang="en-US" altLang="zh-CN" sz="2000"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编制组</a:t>
            </a:r>
            <a:endParaRPr lang="en-US" altLang="zh-CN" b="1" dirty="0">
              <a:solidFill>
                <a:schemeClr val="bg1"/>
              </a:solidFill>
              <a:latin typeface="微软雅黑" panose="020B0503020204020204" pitchFamily="34" charset="-122"/>
              <a:ea typeface="微软雅黑" panose="020B0503020204020204" pitchFamily="34" charset="-122"/>
            </a:endParaRPr>
          </a:p>
          <a:p>
            <a:endParaRPr lang="zh-CN" altLang="en-US" sz="20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true"/>
          <p:nvPr/>
        </p:nvSpPr>
        <p:spPr>
          <a:xfrm>
            <a:off x="3291817" y="1080507"/>
            <a:ext cx="7993380" cy="2862322"/>
          </a:xfrm>
          <a:prstGeom prst="rect">
            <a:avLst/>
          </a:prstGeom>
          <a:noFill/>
        </p:spPr>
        <p:txBody>
          <a:bodyPr wrap="square" rtlCol="0">
            <a:spAutoFit/>
          </a:bodyPr>
          <a:lstStyle/>
          <a:p>
            <a:pPr algn="l">
              <a:lnSpc>
                <a:spcPct val="150000"/>
              </a:lnSpc>
              <a:spcBef>
                <a:spcPts val="0"/>
              </a:spcBef>
              <a:spcAft>
                <a:spcPts val="0"/>
              </a:spcAft>
            </a:pPr>
            <a:r>
              <a:rPr lang="zh-CN" altLang="en-US" sz="2400" b="1" dirty="0"/>
              <a:t>             </a:t>
            </a:r>
            <a:r>
              <a:rPr lang="zh-CN" altLang="en-US" sz="2400" b="1" dirty="0" smtClean="0"/>
              <a:t>第一章</a:t>
            </a:r>
            <a:r>
              <a:rPr lang="en-US" altLang="zh-CN" sz="2400" b="1" dirty="0" smtClean="0"/>
              <a:t>.</a:t>
            </a:r>
            <a:r>
              <a:rPr lang="zh-CN" altLang="en-US" sz="2400" b="1" dirty="0"/>
              <a:t>编制工作汇报</a:t>
            </a:r>
            <a:endParaRPr lang="en-US" altLang="zh-CN" sz="2400" b="1" dirty="0"/>
          </a:p>
          <a:p>
            <a:pPr marL="1080135">
              <a:lnSpc>
                <a:spcPct val="150000"/>
              </a:lnSpc>
            </a:pPr>
            <a:r>
              <a:rPr lang="en-US" altLang="zh-CN" dirty="0"/>
              <a:t>    1.1  </a:t>
            </a:r>
            <a:r>
              <a:rPr lang="zh-CN" altLang="en-US" dirty="0"/>
              <a:t>编制背景</a:t>
            </a:r>
            <a:endParaRPr lang="en-US" altLang="zh-CN" dirty="0"/>
          </a:p>
          <a:p>
            <a:pPr marL="1080135">
              <a:lnSpc>
                <a:spcPct val="150000"/>
              </a:lnSpc>
            </a:pPr>
            <a:r>
              <a:rPr lang="en-US" altLang="zh-CN" dirty="0"/>
              <a:t>    1.2  </a:t>
            </a:r>
            <a:r>
              <a:rPr lang="zh-CN" altLang="en-US" dirty="0"/>
              <a:t>编制历程</a:t>
            </a:r>
            <a:endParaRPr lang="en-US" altLang="zh-CN" dirty="0"/>
          </a:p>
          <a:p>
            <a:pPr marL="1080135">
              <a:lnSpc>
                <a:spcPct val="150000"/>
              </a:lnSpc>
            </a:pPr>
            <a:r>
              <a:rPr lang="zh-CN" altLang="en-US" sz="2400" b="1" dirty="0"/>
              <a:t>第二章</a:t>
            </a:r>
            <a:r>
              <a:rPr lang="zh-CN" altLang="en-US" sz="2400" b="1" dirty="0" smtClean="0"/>
              <a:t>.</a:t>
            </a:r>
            <a:r>
              <a:rPr lang="zh-CN" altLang="en-US" sz="2400" b="1" dirty="0"/>
              <a:t>审查要点内容概述</a:t>
            </a:r>
            <a:endParaRPr lang="en-US" altLang="zh-CN" sz="2400" b="1" dirty="0"/>
          </a:p>
          <a:p>
            <a:pPr marL="1080135">
              <a:lnSpc>
                <a:spcPct val="150000"/>
              </a:lnSpc>
              <a:spcBef>
                <a:spcPts val="0"/>
              </a:spcBef>
              <a:spcAft>
                <a:spcPts val="0"/>
              </a:spcAft>
            </a:pPr>
            <a:r>
              <a:rPr lang="en-US" altLang="zh-CN" dirty="0"/>
              <a:t>    2.1  </a:t>
            </a:r>
            <a:r>
              <a:rPr lang="zh-CN" altLang="en-US" dirty="0"/>
              <a:t>审查要点内容概述</a:t>
            </a:r>
            <a:endParaRPr lang="en-US" altLang="zh-CN" dirty="0"/>
          </a:p>
          <a:p>
            <a:pPr marL="1080135">
              <a:lnSpc>
                <a:spcPct val="150000"/>
              </a:lnSpc>
              <a:spcBef>
                <a:spcPts val="0"/>
              </a:spcBef>
              <a:spcAft>
                <a:spcPts val="0"/>
              </a:spcAft>
            </a:pPr>
            <a:r>
              <a:rPr lang="en-US" altLang="zh-CN" dirty="0"/>
              <a:t>    2.2  </a:t>
            </a:r>
            <a:r>
              <a:rPr lang="zh-CN" altLang="en-US" dirty="0"/>
              <a:t>附件</a:t>
            </a:r>
            <a:endParaRPr lang="zh-CN" altLang="en-US" dirty="0"/>
          </a:p>
        </p:txBody>
      </p:sp>
      <p:sp>
        <p:nvSpPr>
          <p:cNvPr id="3" name="矩形 2"/>
          <p:cNvSpPr/>
          <p:nvPr/>
        </p:nvSpPr>
        <p:spPr>
          <a:xfrm>
            <a:off x="0" y="360680"/>
            <a:ext cx="2253615" cy="649732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6" name="标题 1"/>
          <p:cNvSpPr>
            <a:spLocks noGrp="true"/>
          </p:cNvSpPr>
          <p:nvPr>
            <p:ph type="ctrTitle"/>
          </p:nvPr>
        </p:nvSpPr>
        <p:spPr>
          <a:xfrm>
            <a:off x="-128906" y="255341"/>
            <a:ext cx="2511425" cy="1160462"/>
          </a:xfrm>
          <a:ln>
            <a:noFill/>
          </a:ln>
        </p:spPr>
        <p:txBody>
          <a:bodyPr>
            <a:noAutofit/>
          </a:bodyPr>
          <a:lstStyle/>
          <a:p>
            <a:pPr algn="ctr" eaLnBrk="1" hangingPunct="1"/>
            <a:r>
              <a:rPr lang="zh-CN" altLang="en-US" sz="2800" dirty="0">
                <a:solidFill>
                  <a:schemeClr val="bg1"/>
                </a:solidFill>
              </a:rPr>
              <a:t>目   录</a:t>
            </a:r>
            <a:br>
              <a:rPr lang="en-US" altLang="zh-CN" sz="2800" dirty="0">
                <a:solidFill>
                  <a:schemeClr val="bg1"/>
                </a:solidFill>
              </a:rPr>
            </a:br>
            <a:r>
              <a:rPr lang="en-US" altLang="zh-CN" sz="2800" dirty="0">
                <a:solidFill>
                  <a:schemeClr val="bg1"/>
                </a:solidFill>
              </a:rPr>
              <a:t>CONTENTS</a:t>
            </a:r>
            <a:endParaRPr lang="zh-CN" altLang="en-US" sz="2800" dirty="0">
              <a:solidFill>
                <a:schemeClr val="bg1"/>
              </a:solidFill>
            </a:endParaRPr>
          </a:p>
        </p:txBody>
      </p:sp>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2058699"/>
            <a:ext cx="12192000" cy="523875"/>
          </a:xfrm>
          <a:prstGeom prst="rect">
            <a:avLst/>
          </a:prstGeom>
          <a:solidFill>
            <a:srgbClr val="0070C0"/>
          </a:solidFill>
        </p:spPr>
        <p:txBody>
          <a:bodyPr>
            <a:spAutoFit/>
          </a:bodyPr>
          <a:lstStyle/>
          <a:p>
            <a:pPr marL="205740" algn="ctr" defTabSz="913765">
              <a:spcBef>
                <a:spcPts val="700"/>
              </a:spcBef>
              <a:spcAft>
                <a:spcPts val="100"/>
              </a:spcAft>
              <a:defRPr/>
            </a:pPr>
            <a:r>
              <a:rPr lang="zh-CN" altLang="en-US" sz="2800" b="1" kern="2200" dirty="0">
                <a:solidFill>
                  <a:schemeClr val="bg1"/>
                </a:solidFill>
                <a:latin typeface="微软雅黑" panose="020B0503020204020204" pitchFamily="34" charset="-122"/>
                <a:ea typeface="微软雅黑" panose="020B0503020204020204" pitchFamily="34" charset="-122"/>
              </a:rPr>
              <a:t>第一章    编制工作汇报</a:t>
            </a:r>
            <a:endParaRPr lang="zh-CN" altLang="en-US" sz="2800" b="1" kern="2200" dirty="0">
              <a:solidFill>
                <a:schemeClr val="bg1"/>
              </a:solidFill>
              <a:latin typeface="微软雅黑" panose="020B0503020204020204" pitchFamily="34" charset="-122"/>
              <a:ea typeface="微软雅黑" panose="020B0503020204020204" pitchFamily="34" charset="-122"/>
            </a:endParaRPr>
          </a:p>
        </p:txBody>
      </p:sp>
      <p:sp>
        <p:nvSpPr>
          <p:cNvPr id="2" name="矩形 1"/>
          <p:cNvSpPr/>
          <p:nvPr/>
        </p:nvSpPr>
        <p:spPr>
          <a:xfrm>
            <a:off x="6707272" y="3327462"/>
            <a:ext cx="4681164" cy="1134413"/>
          </a:xfrm>
          <a:prstGeom prst="rect">
            <a:avLst/>
          </a:prstGeom>
        </p:spPr>
        <p:txBody>
          <a:bodyPr wrap="square">
            <a:spAutoFit/>
          </a:bodyPr>
          <a:lstStyle/>
          <a:p>
            <a:pPr marL="1080135" lvl="0" indent="-342900">
              <a:lnSpc>
                <a:spcPct val="150000"/>
              </a:lnSpc>
              <a:spcAft>
                <a:spcPts val="0"/>
              </a:spcAft>
              <a:buFont typeface="+mj-lt"/>
              <a:buAutoNum type="arabicPeriod"/>
            </a:pPr>
            <a:r>
              <a:rPr lang="zh-CN" altLang="zh-CN" sz="2400" dirty="0"/>
              <a:t>编制背景</a:t>
            </a:r>
            <a:endParaRPr lang="en-US" altLang="zh-CN" sz="2400" dirty="0"/>
          </a:p>
          <a:p>
            <a:pPr marL="1080135" lvl="0" indent="-342900">
              <a:lnSpc>
                <a:spcPct val="150000"/>
              </a:lnSpc>
              <a:spcAft>
                <a:spcPts val="0"/>
              </a:spcAft>
              <a:buFont typeface="+mj-lt"/>
              <a:buAutoNum type="arabicPeriod"/>
            </a:pPr>
            <a:r>
              <a:rPr lang="zh-CN" altLang="zh-CN" sz="2400" dirty="0"/>
              <a:t>编制</a:t>
            </a:r>
            <a:r>
              <a:rPr lang="zh-CN" altLang="en-US" sz="2400" dirty="0"/>
              <a:t>历程</a:t>
            </a:r>
            <a:endParaRPr lang="zh-CN" altLang="zh-CN" sz="2400" dirty="0"/>
          </a:p>
        </p:txBody>
      </p:sp>
    </p:spTree>
    <p:custDataLst>
      <p:tags r:id="rId1"/>
    </p:custData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9" name="矩形 8"/>
          <p:cNvSpPr/>
          <p:nvPr/>
        </p:nvSpPr>
        <p:spPr>
          <a:xfrm>
            <a:off x="3852235" y="1372110"/>
            <a:ext cx="8339766" cy="1338828"/>
          </a:xfrm>
          <a:prstGeom prst="rect">
            <a:avLst/>
          </a:prstGeom>
        </p:spPr>
        <p:txBody>
          <a:bodyPr wrap="square">
            <a:spAutoFit/>
          </a:bodyPr>
          <a:lstStyle/>
          <a:p>
            <a:pPr>
              <a:lnSpc>
                <a:spcPct val="150000"/>
              </a:lnSpc>
            </a:pPr>
            <a:r>
              <a:rPr lang="en-US" altLang="zh-CN" b="1" dirty="0">
                <a:solidFill>
                  <a:srgbClr val="333333"/>
                </a:solidFill>
                <a:latin typeface="宋体" panose="02010600030101010101" pitchFamily="2" charset="-122"/>
              </a:rPr>
              <a:t>《“</a:t>
            </a:r>
            <a:r>
              <a:rPr lang="zh-CN" altLang="en-US" b="1" dirty="0">
                <a:solidFill>
                  <a:srgbClr val="333333"/>
                </a:solidFill>
                <a:latin typeface="宋体" panose="02010600030101010101" pitchFamily="2" charset="-122"/>
              </a:rPr>
              <a:t>十四五”建筑业发展规划 </a:t>
            </a:r>
            <a:r>
              <a:rPr lang="en-US" altLang="zh-CN" b="1" dirty="0">
                <a:solidFill>
                  <a:srgbClr val="333333"/>
                </a:solidFill>
                <a:latin typeface="宋体" panose="02010600030101010101" pitchFamily="2" charset="-122"/>
              </a:rPr>
              <a:t>》</a:t>
            </a:r>
            <a:endParaRPr lang="en-US" altLang="zh-CN" b="1" dirty="0">
              <a:solidFill>
                <a:srgbClr val="333333"/>
              </a:solidFill>
              <a:latin typeface="宋体" panose="02010600030101010101" pitchFamily="2" charset="-122"/>
            </a:endParaRPr>
          </a:p>
          <a:p>
            <a:pPr>
              <a:lnSpc>
                <a:spcPct val="150000"/>
              </a:lnSpc>
            </a:pPr>
            <a:r>
              <a:rPr lang="en-US" altLang="zh-CN" dirty="0">
                <a:solidFill>
                  <a:srgbClr val="333333"/>
                </a:solidFill>
                <a:latin typeface="宋体" panose="02010600030101010101" pitchFamily="2" charset="-122"/>
                <a:ea typeface="宋体" panose="02010600030101010101" pitchFamily="2" charset="-122"/>
                <a:sym typeface="Arial" panose="02080604020202020204" pitchFamily="34" charset="0"/>
              </a:rPr>
              <a:t>￭</a:t>
            </a:r>
            <a:r>
              <a:rPr lang="zh-CN" altLang="en-US" dirty="0">
                <a:solidFill>
                  <a:srgbClr val="333333"/>
                </a:solidFill>
                <a:latin typeface="宋体" panose="02010600030101010101" pitchFamily="2" charset="-122"/>
              </a:rPr>
              <a:t>“十四五”时期，我国要初步形成建筑业高质量发展体系框架</a:t>
            </a:r>
            <a:r>
              <a:rPr lang="en-US" altLang="zh-CN" dirty="0">
                <a:solidFill>
                  <a:srgbClr val="333333"/>
                </a:solidFill>
                <a:latin typeface="宋体" panose="02010600030101010101" pitchFamily="2" charset="-122"/>
                <a:sym typeface="Arial" panose="02080604020202020204" pitchFamily="34" charset="0"/>
              </a:rPr>
              <a:t>……</a:t>
            </a:r>
            <a:r>
              <a:rPr lang="zh-CN" altLang="en-US" b="1" dirty="0">
                <a:solidFill>
                  <a:srgbClr val="333333"/>
                </a:solidFill>
                <a:latin typeface="宋体" panose="02010600030101010101" pitchFamily="2" charset="-122"/>
              </a:rPr>
              <a:t>建筑工业化</a:t>
            </a:r>
            <a:r>
              <a:rPr lang="zh-CN" altLang="en-US" dirty="0">
                <a:solidFill>
                  <a:srgbClr val="333333"/>
                </a:solidFill>
                <a:latin typeface="宋体" panose="02010600030101010101" pitchFamily="2" charset="-122"/>
              </a:rPr>
              <a:t>、数字化、智能化水平大幅提升</a:t>
            </a:r>
            <a:r>
              <a:rPr lang="en-US" altLang="zh-CN" dirty="0">
                <a:solidFill>
                  <a:srgbClr val="333333"/>
                </a:solidFill>
                <a:latin typeface="宋体" panose="02010600030101010101" pitchFamily="2" charset="-122"/>
                <a:sym typeface="Arial" panose="02080604020202020204" pitchFamily="34" charset="0"/>
              </a:rPr>
              <a:t>……</a:t>
            </a:r>
            <a:endParaRPr lang="zh-CN" altLang="en-US" dirty="0">
              <a:solidFill>
                <a:srgbClr val="333333"/>
              </a:solidFill>
              <a:latin typeface="宋体" panose="02010600030101010101" pitchFamily="2" charset="-122"/>
            </a:endParaRPr>
          </a:p>
        </p:txBody>
      </p:sp>
      <p:sp>
        <p:nvSpPr>
          <p:cNvPr id="10" name="矩形 9"/>
          <p:cNvSpPr/>
          <p:nvPr/>
        </p:nvSpPr>
        <p:spPr>
          <a:xfrm>
            <a:off x="6907576" y="2858193"/>
            <a:ext cx="5122842" cy="1338828"/>
          </a:xfrm>
          <a:prstGeom prst="rect">
            <a:avLst/>
          </a:prstGeom>
        </p:spPr>
        <p:txBody>
          <a:bodyPr wrap="square">
            <a:spAutoFit/>
          </a:bodyPr>
          <a:lstStyle/>
          <a:p>
            <a:pPr>
              <a:lnSpc>
                <a:spcPct val="150000"/>
              </a:lnSpc>
            </a:pPr>
            <a:r>
              <a:rPr lang="zh-CN" altLang="en-US" dirty="0">
                <a:solidFill>
                  <a:srgbClr val="333333"/>
                </a:solidFill>
                <a:latin typeface="宋体" panose="02010600030101010101" pitchFamily="2" charset="-122"/>
                <a:ea typeface="宋体" panose="02010600030101010101" pitchFamily="2" charset="-122"/>
              </a:rPr>
              <a:t> </a:t>
            </a:r>
            <a:r>
              <a:rPr lang="en-US" altLang="zh-CN" dirty="0">
                <a:solidFill>
                  <a:srgbClr val="333333"/>
                </a:solidFill>
                <a:latin typeface="宋体" panose="02010600030101010101" pitchFamily="2" charset="-122"/>
                <a:ea typeface="宋体" panose="02010600030101010101" pitchFamily="2" charset="-122"/>
                <a:sym typeface="Arial" panose="02080604020202020204" pitchFamily="34" charset="0"/>
              </a:rPr>
              <a:t>￭ </a:t>
            </a:r>
            <a:r>
              <a:rPr lang="zh-CN" altLang="en-US" dirty="0">
                <a:solidFill>
                  <a:srgbClr val="333333"/>
                </a:solidFill>
                <a:latin typeface="宋体" panose="02010600030101010101" pitchFamily="2" charset="-122"/>
              </a:rPr>
              <a:t>规划要求，要大力发展</a:t>
            </a:r>
            <a:r>
              <a:rPr lang="zh-CN" altLang="en-US" b="1" dirty="0">
                <a:solidFill>
                  <a:srgbClr val="333333"/>
                </a:solidFill>
                <a:latin typeface="宋体" panose="02010600030101010101" pitchFamily="2" charset="-122"/>
              </a:rPr>
              <a:t>装配式建筑</a:t>
            </a:r>
            <a:r>
              <a:rPr lang="zh-CN" altLang="en-US" dirty="0">
                <a:solidFill>
                  <a:srgbClr val="333333"/>
                </a:solidFill>
                <a:latin typeface="宋体" panose="02010600030101010101" pitchFamily="2" charset="-122"/>
              </a:rPr>
              <a:t>。构建装配式</a:t>
            </a:r>
            <a:r>
              <a:rPr lang="zh-CN" altLang="en-US" b="1" dirty="0">
                <a:solidFill>
                  <a:srgbClr val="333333"/>
                </a:solidFill>
                <a:latin typeface="宋体" panose="02010600030101010101" pitchFamily="2" charset="-122"/>
              </a:rPr>
              <a:t>建筑标准化设计</a:t>
            </a:r>
            <a:r>
              <a:rPr lang="zh-CN" altLang="en-US" dirty="0">
                <a:solidFill>
                  <a:srgbClr val="333333"/>
                </a:solidFill>
                <a:latin typeface="宋体" panose="02010600030101010101" pitchFamily="2" charset="-122"/>
              </a:rPr>
              <a:t>和生产体系，扩大</a:t>
            </a:r>
            <a:r>
              <a:rPr lang="zh-CN" altLang="en-US" b="1" dirty="0">
                <a:solidFill>
                  <a:srgbClr val="333333"/>
                </a:solidFill>
                <a:latin typeface="宋体" panose="02010600030101010101" pitchFamily="2" charset="-122"/>
              </a:rPr>
              <a:t>标准化构件和部品部件</a:t>
            </a:r>
            <a:r>
              <a:rPr lang="zh-CN" altLang="en-US" dirty="0">
                <a:solidFill>
                  <a:srgbClr val="333333"/>
                </a:solidFill>
                <a:latin typeface="宋体" panose="02010600030101010101" pitchFamily="2" charset="-122"/>
              </a:rPr>
              <a:t>使用规模，提高装配式建筑综合效益。</a:t>
            </a:r>
            <a:endParaRPr lang="zh-CN" altLang="en-US" dirty="0">
              <a:solidFill>
                <a:srgbClr val="333333"/>
              </a:solidFill>
              <a:latin typeface="宋体" panose="02010600030101010101" pitchFamily="2" charset="-122"/>
            </a:endParaRPr>
          </a:p>
        </p:txBody>
      </p:sp>
      <p:sp>
        <p:nvSpPr>
          <p:cNvPr id="11" name="矩形 10"/>
          <p:cNvSpPr/>
          <p:nvPr/>
        </p:nvSpPr>
        <p:spPr>
          <a:xfrm>
            <a:off x="7138929" y="4963065"/>
            <a:ext cx="4799713" cy="1338828"/>
          </a:xfrm>
          <a:prstGeom prst="rect">
            <a:avLst/>
          </a:prstGeom>
        </p:spPr>
        <p:txBody>
          <a:bodyPr wrap="square">
            <a:spAutoFit/>
          </a:bodyPr>
          <a:lstStyle/>
          <a:p>
            <a:pPr>
              <a:lnSpc>
                <a:spcPct val="150000"/>
              </a:lnSpc>
            </a:pPr>
            <a:r>
              <a:rPr lang="en-US" altLang="zh-CN" dirty="0">
                <a:solidFill>
                  <a:srgbClr val="333333"/>
                </a:solidFill>
                <a:latin typeface="宋体" panose="02010600030101010101" pitchFamily="2" charset="-122"/>
                <a:ea typeface="宋体" panose="02010600030101010101" pitchFamily="2" charset="-122"/>
                <a:sym typeface="Arial" panose="02080604020202020204" pitchFamily="34" charset="0"/>
              </a:rPr>
              <a:t>￭ </a:t>
            </a:r>
            <a:r>
              <a:rPr lang="zh-CN" altLang="en-US" dirty="0">
                <a:solidFill>
                  <a:srgbClr val="333333"/>
                </a:solidFill>
                <a:latin typeface="宋体" panose="02010600030101010101" pitchFamily="2" charset="-122"/>
              </a:rPr>
              <a:t>规划还提出</a:t>
            </a:r>
            <a:r>
              <a:rPr lang="en-US" altLang="zh-CN" dirty="0">
                <a:solidFill>
                  <a:srgbClr val="333333"/>
                </a:solidFill>
                <a:latin typeface="宋体" panose="02010600030101010101" pitchFamily="2" charset="-122"/>
              </a:rPr>
              <a:t>2035</a:t>
            </a:r>
            <a:r>
              <a:rPr lang="zh-CN" altLang="en-US" dirty="0">
                <a:solidFill>
                  <a:srgbClr val="333333"/>
                </a:solidFill>
                <a:latin typeface="宋体" panose="02010600030101010101" pitchFamily="2" charset="-122"/>
              </a:rPr>
              <a:t>年远景目标。</a:t>
            </a:r>
            <a:endParaRPr lang="en-US" altLang="zh-CN" dirty="0">
              <a:solidFill>
                <a:srgbClr val="333333"/>
              </a:solidFill>
              <a:latin typeface="宋体" panose="02010600030101010101" pitchFamily="2" charset="-122"/>
            </a:endParaRPr>
          </a:p>
          <a:p>
            <a:pPr>
              <a:lnSpc>
                <a:spcPct val="150000"/>
              </a:lnSpc>
            </a:pPr>
            <a:r>
              <a:rPr lang="zh-CN" altLang="en-US" dirty="0">
                <a:solidFill>
                  <a:srgbClr val="333333"/>
                </a:solidFill>
                <a:latin typeface="宋体" panose="02010600030101010101" pitchFamily="2" charset="-122"/>
              </a:rPr>
              <a:t>到</a:t>
            </a:r>
            <a:r>
              <a:rPr lang="en-US" altLang="zh-CN" dirty="0">
                <a:solidFill>
                  <a:srgbClr val="333333"/>
                </a:solidFill>
                <a:latin typeface="宋体" panose="02010600030101010101" pitchFamily="2" charset="-122"/>
              </a:rPr>
              <a:t>2035</a:t>
            </a:r>
            <a:r>
              <a:rPr lang="zh-CN" altLang="en-US" dirty="0">
                <a:solidFill>
                  <a:srgbClr val="333333"/>
                </a:solidFill>
                <a:latin typeface="宋体" panose="02010600030101010101" pitchFamily="2" charset="-122"/>
              </a:rPr>
              <a:t>年，建筑业发展质量和效益大幅提升，建筑工业化全面实现，建筑品质显著提升</a:t>
            </a:r>
            <a:endParaRPr lang="zh-CN" altLang="en-US" dirty="0">
              <a:solidFill>
                <a:srgbClr val="333333"/>
              </a:solidFill>
              <a:latin typeface="宋体" panose="02010600030101010101" pitchFamily="2" charset="-122"/>
            </a:endParaRPr>
          </a:p>
        </p:txBody>
      </p:sp>
      <p:pic>
        <p:nvPicPr>
          <p:cNvPr id="13" name="图片 12"/>
          <p:cNvPicPr>
            <a:picLocks noChangeAspect="true"/>
          </p:cNvPicPr>
          <p:nvPr/>
        </p:nvPicPr>
        <p:blipFill rotWithShape="true">
          <a:blip r:embed="rId1">
            <a:extLst>
              <a:ext uri="{28A0092B-C50C-407E-A947-70E740481C1C}">
                <a14:useLocalDpi xmlns:a14="http://schemas.microsoft.com/office/drawing/2010/main" val="false"/>
              </a:ext>
            </a:extLst>
          </a:blip>
          <a:srcRect l="3938" r="5251" b="7034"/>
          <a:stretch>
            <a:fillRect/>
          </a:stretch>
        </p:blipFill>
        <p:spPr>
          <a:xfrm>
            <a:off x="242370" y="2974360"/>
            <a:ext cx="6398459" cy="3730360"/>
          </a:xfrm>
          <a:prstGeom prst="rect">
            <a:avLst/>
          </a:prstGeom>
        </p:spPr>
      </p:pic>
      <p:pic>
        <p:nvPicPr>
          <p:cNvPr id="15" name="Picture 2" descr="https://gimg2.baidu.com/image_search/src=http%3A%2F%2Fwww.cnpbi.com%2Fuploadfile%2F2022%2F0125%2F20220125021124951.jpg&amp;refer=http%3A%2F%2Fwww.cnpbi.com&amp;app=2002&amp;size=f9999,10000&amp;q=a80&amp;n=0&amp;g=0n&amp;fmt=auto?sec=1671760329&amp;t=80b238cfc18c657dfcdbc972cf377211"/>
          <p:cNvPicPr>
            <a:picLocks noChangeAspect="true" noChangeArrowheads="true"/>
          </p:cNvPicPr>
          <p:nvPr/>
        </p:nvPicPr>
        <p:blipFill>
          <a:blip r:embed="rId2" cstate="print">
            <a:extLst>
              <a:ext uri="{28A0092B-C50C-407E-A947-70E740481C1C}">
                <a14:useLocalDpi xmlns:a14="http://schemas.microsoft.com/office/drawing/2010/main" val="false"/>
              </a:ext>
            </a:extLst>
          </a:blip>
          <a:srcRect/>
          <a:stretch>
            <a:fillRect/>
          </a:stretch>
        </p:blipFill>
        <p:spPr bwMode="auto">
          <a:xfrm>
            <a:off x="242370" y="1379090"/>
            <a:ext cx="3407417" cy="1479103"/>
          </a:xfrm>
          <a:prstGeom prst="rect">
            <a:avLst/>
          </a:prstGeom>
          <a:noFill/>
          <a:extLst>
            <a:ext uri="{909E8E84-426E-40DD-AFC4-6F175D3DCCD1}">
              <a14:hiddenFill xmlns:a14="http://schemas.microsoft.com/office/drawing/2010/main">
                <a:solidFill>
                  <a:srgbClr val="FFFFFF"/>
                </a:solidFill>
              </a14:hiddenFill>
            </a:ext>
          </a:extLst>
        </p:spPr>
      </p:pic>
      <p:sp>
        <p:nvSpPr>
          <p:cNvPr id="16" name="矩形 15"/>
          <p:cNvSpPr/>
          <p:nvPr/>
        </p:nvSpPr>
        <p:spPr>
          <a:xfrm>
            <a:off x="8159906" y="571759"/>
            <a:ext cx="3836307" cy="400110"/>
          </a:xfrm>
          <a:prstGeom prst="rect">
            <a:avLst/>
          </a:prstGeom>
        </p:spPr>
        <p:txBody>
          <a:bodyPr wrap="none">
            <a:spAutoFit/>
          </a:bodyPr>
          <a:lstStyle/>
          <a:p>
            <a:r>
              <a:rPr lang="zh-CN" altLang="en-US" sz="2000" b="1" dirty="0" smtClean="0">
                <a:sym typeface="+mn-ea"/>
              </a:rPr>
              <a:t>装配式建筑施工图设计</a:t>
            </a:r>
            <a:r>
              <a:rPr lang="zh-CN" altLang="en-US" sz="2000" b="1" dirty="0">
                <a:sym typeface="+mn-ea"/>
              </a:rPr>
              <a:t>审查要点</a:t>
            </a:r>
            <a:endParaRPr lang="zh-CN" altLang="en-US" sz="2000" b="1" dirty="0">
              <a:sym typeface="+mn-ea"/>
            </a:endParaRPr>
          </a:p>
        </p:txBody>
      </p:sp>
      <p:sp>
        <p:nvSpPr>
          <p:cNvPr id="17" name="矩形 16"/>
          <p:cNvSpPr/>
          <p:nvPr/>
        </p:nvSpPr>
        <p:spPr>
          <a:xfrm>
            <a:off x="0" y="352310"/>
            <a:ext cx="2273379" cy="523220"/>
          </a:xfrm>
          <a:prstGeom prst="rect">
            <a:avLst/>
          </a:prstGeom>
        </p:spPr>
        <p:txBody>
          <a:bodyPr wrap="none">
            <a:spAutoFit/>
          </a:bodyPr>
          <a:lstStyle/>
          <a:p>
            <a:r>
              <a:rPr lang="en-US" altLang="zh-CN" sz="2800" b="1" dirty="0">
                <a:solidFill>
                  <a:srgbClr val="C00000"/>
                </a:solidFill>
                <a:latin typeface="+mn-ea"/>
                <a:sym typeface="+mn-ea"/>
              </a:rPr>
              <a:t>1.1</a:t>
            </a:r>
            <a:r>
              <a:rPr lang="en-US" altLang="zh-CN" sz="2800" b="1" dirty="0">
                <a:latin typeface="+mn-ea"/>
                <a:sym typeface="+mn-ea"/>
              </a:rPr>
              <a:t> </a:t>
            </a:r>
            <a:r>
              <a:rPr lang="zh-CN" altLang="en-US" sz="2800" b="1" dirty="0">
                <a:latin typeface="+mn-ea"/>
                <a:sym typeface="+mn-ea"/>
              </a:rPr>
              <a:t>编制背景</a:t>
            </a:r>
            <a:endParaRPr lang="zh-CN" altLang="en-US" sz="2800" b="1" dirty="0">
              <a:latin typeface="+mn-ea"/>
              <a:sym typeface="+mn-ea"/>
            </a:endParaRPr>
          </a:p>
        </p:txBody>
      </p:sp>
    </p:spTree>
    <p:custDataLst>
      <p:tags r:id="rId3"/>
    </p:custData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bwMode="auto">
          <a:xfrm>
            <a:off x="328404" y="1081819"/>
            <a:ext cx="9295297" cy="707886"/>
          </a:xfrm>
          <a:prstGeom prst="rect">
            <a:avLst/>
          </a:prstGeom>
          <a:noFill/>
        </p:spPr>
        <p:txBody>
          <a:bodyPr wrap="square">
            <a:spAutoFit/>
          </a:bodyPr>
          <a:lstStyle/>
          <a:p>
            <a:r>
              <a:rPr lang="en-US" altLang="zh-CN" sz="2000" b="1" dirty="0"/>
              <a:t>2022</a:t>
            </a:r>
            <a:r>
              <a:rPr lang="zh-CN" altLang="zh-CN" sz="2000" b="1" dirty="0"/>
              <a:t>年全省推进装配式建筑发展工作要点</a:t>
            </a:r>
            <a:r>
              <a:rPr lang="en-US" altLang="zh-CN" sz="2000" b="1" dirty="0"/>
              <a:t> </a:t>
            </a:r>
            <a:r>
              <a:rPr lang="zh-CN" altLang="zh-CN" sz="2000" b="1" dirty="0"/>
              <a:t>川建建发〔</a:t>
            </a:r>
            <a:r>
              <a:rPr lang="en-US" altLang="zh-CN" sz="2000" b="1" dirty="0"/>
              <a:t>2022</a:t>
            </a:r>
            <a:r>
              <a:rPr lang="zh-CN" altLang="zh-CN" sz="2000" b="1" dirty="0"/>
              <a:t>〕</a:t>
            </a:r>
            <a:r>
              <a:rPr lang="en-US" altLang="zh-CN" sz="2000" b="1" dirty="0"/>
              <a:t>33</a:t>
            </a:r>
            <a:r>
              <a:rPr lang="zh-CN" altLang="zh-CN" sz="2000" b="1" dirty="0"/>
              <a:t>号</a:t>
            </a:r>
            <a:endParaRPr lang="zh-CN" altLang="zh-CN" sz="2000" b="1" dirty="0"/>
          </a:p>
          <a:p>
            <a:endParaRPr lang="zh-CN" altLang="zh-CN" sz="2000" b="1" dirty="0"/>
          </a:p>
        </p:txBody>
      </p:sp>
      <p:sp>
        <p:nvSpPr>
          <p:cNvPr id="12" name="矩形 11"/>
          <p:cNvSpPr/>
          <p:nvPr/>
        </p:nvSpPr>
        <p:spPr>
          <a:xfrm>
            <a:off x="328404" y="1435762"/>
            <a:ext cx="11239307" cy="1708160"/>
          </a:xfrm>
          <a:prstGeom prst="rect">
            <a:avLst/>
          </a:prstGeom>
        </p:spPr>
        <p:txBody>
          <a:bodyPr wrap="square">
            <a:spAutoFit/>
          </a:bodyPr>
          <a:lstStyle/>
          <a:p>
            <a:pPr indent="406400" algn="just">
              <a:lnSpc>
                <a:spcPct val="150000"/>
              </a:lnSpc>
              <a:spcAft>
                <a:spcPts val="0"/>
              </a:spcAft>
            </a:pPr>
            <a:r>
              <a:rPr lang="en-US" altLang="zh-CN" kern="100" dirty="0">
                <a:latin typeface="+mn-ea"/>
              </a:rPr>
              <a:t>2022</a:t>
            </a:r>
            <a:r>
              <a:rPr lang="zh-CN" altLang="zh-CN" kern="100" dirty="0">
                <a:latin typeface="+mn-ea"/>
              </a:rPr>
              <a:t>年，全省新开工装配式建筑</a:t>
            </a:r>
            <a:r>
              <a:rPr lang="en-US" altLang="zh-CN" sz="2600" kern="100" dirty="0">
                <a:latin typeface="+mn-ea"/>
              </a:rPr>
              <a:t>5800</a:t>
            </a:r>
            <a:r>
              <a:rPr lang="zh-CN" altLang="zh-CN" kern="100" dirty="0">
                <a:latin typeface="+mn-ea"/>
              </a:rPr>
              <a:t>万</a:t>
            </a:r>
            <a:r>
              <a:rPr lang="en-US" altLang="zh-CN" kern="100" dirty="0">
                <a:latin typeface="+mn-ea"/>
              </a:rPr>
              <a:t>m</a:t>
            </a:r>
            <a:r>
              <a:rPr lang="en-US" altLang="zh-CN" kern="100" baseline="30000" dirty="0">
                <a:latin typeface="+mn-ea"/>
              </a:rPr>
              <a:t>2</a:t>
            </a:r>
            <a:r>
              <a:rPr lang="zh-CN" altLang="zh-CN" kern="100" dirty="0">
                <a:latin typeface="+mn-ea"/>
              </a:rPr>
              <a:t>。</a:t>
            </a:r>
            <a:r>
              <a:rPr lang="zh-CN" altLang="en-US" kern="100" dirty="0">
                <a:latin typeface="+mn-ea"/>
              </a:rPr>
              <a:t>新增</a:t>
            </a:r>
            <a:r>
              <a:rPr lang="en-US" altLang="zh-CN" sz="2600" kern="100" dirty="0">
                <a:latin typeface="+mn-ea"/>
              </a:rPr>
              <a:t>10</a:t>
            </a:r>
            <a:r>
              <a:rPr lang="zh-CN" altLang="en-US" sz="2600" kern="100" dirty="0">
                <a:latin typeface="+mn-ea"/>
              </a:rPr>
              <a:t>个</a:t>
            </a:r>
            <a:r>
              <a:rPr lang="zh-CN" altLang="en-US" kern="100" dirty="0">
                <a:latin typeface="+mn-ea"/>
              </a:rPr>
              <a:t>省级装配式建筑产业基地的目标任务，明确了推进</a:t>
            </a:r>
            <a:r>
              <a:rPr lang="zh-CN" altLang="en-US" sz="2600" kern="100" dirty="0">
                <a:latin typeface="+mn-ea"/>
              </a:rPr>
              <a:t>标准化</a:t>
            </a:r>
            <a:r>
              <a:rPr lang="zh-CN" altLang="en-US" kern="100" dirty="0">
                <a:latin typeface="+mn-ea"/>
              </a:rPr>
              <a:t>建设、开展试点成效评估、强化质量安全监管、加快信息化建设、推进</a:t>
            </a:r>
            <a:r>
              <a:rPr lang="zh-CN" altLang="en-US" sz="2600" kern="100" dirty="0">
                <a:latin typeface="+mn-ea"/>
              </a:rPr>
              <a:t>钢结构住宅</a:t>
            </a:r>
            <a:r>
              <a:rPr lang="zh-CN" altLang="en-US" kern="100" dirty="0">
                <a:latin typeface="+mn-ea"/>
              </a:rPr>
              <a:t>建设、推动实施智能建造、加快专业人才培养等</a:t>
            </a:r>
            <a:r>
              <a:rPr lang="en-US" altLang="zh-CN" kern="100" dirty="0">
                <a:latin typeface="+mn-ea"/>
              </a:rPr>
              <a:t>7</a:t>
            </a:r>
            <a:r>
              <a:rPr lang="zh-CN" altLang="en-US" kern="100" dirty="0">
                <a:latin typeface="+mn-ea"/>
              </a:rPr>
              <a:t>项重点工作。</a:t>
            </a:r>
            <a:endParaRPr lang="zh-CN" altLang="zh-CN" sz="1100" kern="100" dirty="0">
              <a:effectLst/>
              <a:latin typeface="+mn-ea"/>
            </a:endParaRPr>
          </a:p>
        </p:txBody>
      </p:sp>
      <p:pic>
        <p:nvPicPr>
          <p:cNvPr id="15" name="图片 14"/>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1830948" y="3276125"/>
            <a:ext cx="8234218" cy="3455277"/>
          </a:xfrm>
          <a:prstGeom prst="rect">
            <a:avLst/>
          </a:prstGeom>
        </p:spPr>
      </p:pic>
      <p:sp>
        <p:nvSpPr>
          <p:cNvPr id="16"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9" name="矩形 18"/>
          <p:cNvSpPr/>
          <p:nvPr/>
        </p:nvSpPr>
        <p:spPr>
          <a:xfrm>
            <a:off x="0" y="352310"/>
            <a:ext cx="2273379" cy="523220"/>
          </a:xfrm>
          <a:prstGeom prst="rect">
            <a:avLst/>
          </a:prstGeom>
        </p:spPr>
        <p:txBody>
          <a:bodyPr wrap="none">
            <a:spAutoFit/>
          </a:bodyPr>
          <a:lstStyle/>
          <a:p>
            <a:r>
              <a:rPr lang="en-US" altLang="zh-CN" sz="2800" b="1" dirty="0">
                <a:solidFill>
                  <a:srgbClr val="C00000"/>
                </a:solidFill>
                <a:latin typeface="+mn-ea"/>
                <a:sym typeface="+mn-ea"/>
              </a:rPr>
              <a:t>1.1</a:t>
            </a:r>
            <a:r>
              <a:rPr lang="en-US" altLang="zh-CN" sz="2800" b="1" dirty="0">
                <a:latin typeface="+mn-ea"/>
                <a:sym typeface="+mn-ea"/>
              </a:rPr>
              <a:t> </a:t>
            </a:r>
            <a:r>
              <a:rPr lang="zh-CN" altLang="en-US" sz="2800" b="1" dirty="0">
                <a:latin typeface="+mn-ea"/>
                <a:sym typeface="+mn-ea"/>
              </a:rPr>
              <a:t>编制背景</a:t>
            </a:r>
            <a:endParaRPr lang="zh-CN" altLang="en-US" sz="2800" b="1" dirty="0">
              <a:latin typeface="+mn-ea"/>
              <a:sym typeface="+mn-ea"/>
            </a:endParaRPr>
          </a:p>
        </p:txBody>
      </p:sp>
      <p:sp>
        <p:nvSpPr>
          <p:cNvPr id="8" name="矩形 7"/>
          <p:cNvSpPr/>
          <p:nvPr/>
        </p:nvSpPr>
        <p:spPr>
          <a:xfrm>
            <a:off x="8159906" y="571759"/>
            <a:ext cx="3836307" cy="400110"/>
          </a:xfrm>
          <a:prstGeom prst="rect">
            <a:avLst/>
          </a:prstGeom>
        </p:spPr>
        <p:txBody>
          <a:bodyPr wrap="none">
            <a:spAutoFit/>
          </a:bodyPr>
          <a:lstStyle/>
          <a:p>
            <a:r>
              <a:rPr lang="zh-CN" altLang="en-US" sz="2000" b="1" dirty="0" smtClean="0">
                <a:sym typeface="+mn-ea"/>
              </a:rPr>
              <a:t>装配式建筑施工图设计</a:t>
            </a:r>
            <a:r>
              <a:rPr lang="zh-CN" altLang="en-US" sz="2000" b="1" dirty="0">
                <a:sym typeface="+mn-ea"/>
              </a:rPr>
              <a:t>审查要点</a:t>
            </a:r>
            <a:endParaRPr lang="zh-CN" altLang="en-US" sz="2000" b="1" dirty="0">
              <a:sym typeface="+mn-ea"/>
            </a:endParaRPr>
          </a:p>
        </p:txBody>
      </p:sp>
    </p:spTree>
    <p:custDataLst>
      <p:tags r:id="rId2"/>
    </p:custData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9152" y="1193174"/>
            <a:ext cx="11993697" cy="369332"/>
          </a:xfrm>
          <a:prstGeom prst="rect">
            <a:avLst/>
          </a:prstGeom>
          <a:ln>
            <a:solidFill>
              <a:srgbClr val="7030A0"/>
            </a:solidFill>
          </a:ln>
        </p:spPr>
        <p:txBody>
          <a:bodyPr wrap="square">
            <a:spAutoFit/>
          </a:bodyPr>
          <a:lstStyle/>
          <a:p>
            <a:pPr algn="ctr" defTabSz="794385">
              <a:defRPr/>
            </a:pPr>
            <a:r>
              <a:rPr lang="zh-CN" altLang="en-US" b="1" dirty="0">
                <a:solidFill>
                  <a:prstClr val="black"/>
                </a:solidFill>
                <a:effectLst>
                  <a:outerShdw blurRad="38100" dist="38100" dir="2700000" algn="tl">
                    <a:srgbClr val="000000">
                      <a:alpha val="43137"/>
                    </a:srgbClr>
                  </a:outerShdw>
                </a:effectLst>
                <a:cs typeface="+mn-ea"/>
                <a:sym typeface="+mn-lt"/>
              </a:rPr>
              <a:t>省住建厅于</a:t>
            </a:r>
            <a:r>
              <a:rPr lang="en-US" altLang="zh-CN" b="1" dirty="0">
                <a:solidFill>
                  <a:prstClr val="black"/>
                </a:solidFill>
                <a:effectLst>
                  <a:outerShdw blurRad="38100" dist="38100" dir="2700000" algn="tl">
                    <a:srgbClr val="000000">
                      <a:alpha val="43137"/>
                    </a:srgbClr>
                  </a:outerShdw>
                </a:effectLst>
                <a:cs typeface="+mn-ea"/>
                <a:sym typeface="+mn-lt"/>
              </a:rPr>
              <a:t>19</a:t>
            </a:r>
            <a:r>
              <a:rPr lang="zh-CN" altLang="en-US" b="1" dirty="0">
                <a:solidFill>
                  <a:prstClr val="black"/>
                </a:solidFill>
                <a:effectLst>
                  <a:outerShdw blurRad="38100" dist="38100" dir="2700000" algn="tl">
                    <a:srgbClr val="000000">
                      <a:alpha val="43137"/>
                    </a:srgbClr>
                  </a:outerShdw>
                </a:effectLst>
                <a:cs typeface="+mn-ea"/>
                <a:sym typeface="+mn-lt"/>
              </a:rPr>
              <a:t>年</a:t>
            </a:r>
            <a:r>
              <a:rPr lang="en-US" altLang="zh-CN" b="1" dirty="0">
                <a:solidFill>
                  <a:prstClr val="black"/>
                </a:solidFill>
                <a:effectLst>
                  <a:outerShdw blurRad="38100" dist="38100" dir="2700000" algn="tl">
                    <a:srgbClr val="000000">
                      <a:alpha val="43137"/>
                    </a:srgbClr>
                  </a:outerShdw>
                </a:effectLst>
                <a:cs typeface="+mn-ea"/>
                <a:sym typeface="+mn-lt"/>
              </a:rPr>
              <a:t>3</a:t>
            </a:r>
            <a:r>
              <a:rPr lang="zh-CN" altLang="en-US" b="1" dirty="0">
                <a:solidFill>
                  <a:prstClr val="black"/>
                </a:solidFill>
                <a:effectLst>
                  <a:outerShdw blurRad="38100" dist="38100" dir="2700000" algn="tl">
                    <a:srgbClr val="000000">
                      <a:alpha val="43137"/>
                    </a:srgbClr>
                  </a:outerShdw>
                </a:effectLst>
                <a:cs typeface="+mn-ea"/>
                <a:sym typeface="+mn-lt"/>
              </a:rPr>
              <a:t>月下达工程建设地方标准</a:t>
            </a:r>
            <a:r>
              <a:rPr lang="en-US" altLang="zh-CN" b="1" dirty="0">
                <a:solidFill>
                  <a:prstClr val="black"/>
                </a:solidFill>
                <a:effectLst>
                  <a:outerShdw blurRad="38100" dist="38100" dir="2700000" algn="tl">
                    <a:srgbClr val="000000">
                      <a:alpha val="43137"/>
                    </a:srgbClr>
                  </a:outerShdw>
                </a:effectLst>
                <a:cs typeface="+mn-ea"/>
                <a:sym typeface="+mn-lt"/>
              </a:rPr>
              <a:t>《</a:t>
            </a:r>
            <a:r>
              <a:rPr lang="zh-CN" altLang="en-US" b="1" dirty="0">
                <a:solidFill>
                  <a:prstClr val="black"/>
                </a:solidFill>
                <a:effectLst>
                  <a:outerShdw blurRad="38100" dist="38100" dir="2700000" algn="tl">
                    <a:srgbClr val="000000">
                      <a:alpha val="43137"/>
                    </a:srgbClr>
                  </a:outerShdw>
                </a:effectLst>
                <a:cs typeface="+mn-ea"/>
                <a:sym typeface="+mn-lt"/>
              </a:rPr>
              <a:t>四川省装配式混凝土结构建筑工程施工图设计文件审查要点</a:t>
            </a:r>
            <a:r>
              <a:rPr lang="en-US" altLang="zh-CN" b="1" dirty="0">
                <a:solidFill>
                  <a:prstClr val="black"/>
                </a:solidFill>
                <a:effectLst>
                  <a:outerShdw blurRad="38100" dist="38100" dir="2700000" algn="tl">
                    <a:srgbClr val="000000">
                      <a:alpha val="43137"/>
                    </a:srgbClr>
                  </a:outerShdw>
                </a:effectLst>
                <a:cs typeface="+mn-ea"/>
                <a:sym typeface="+mn-lt"/>
              </a:rPr>
              <a:t>》</a:t>
            </a:r>
            <a:r>
              <a:rPr lang="zh-CN" altLang="en-US" b="1" dirty="0">
                <a:solidFill>
                  <a:prstClr val="black"/>
                </a:solidFill>
                <a:effectLst>
                  <a:outerShdw blurRad="38100" dist="38100" dir="2700000" algn="tl">
                    <a:srgbClr val="000000">
                      <a:alpha val="43137"/>
                    </a:srgbClr>
                  </a:outerShdw>
                </a:effectLst>
                <a:cs typeface="+mn-ea"/>
                <a:sym typeface="+mn-lt"/>
              </a:rPr>
              <a:t>编制计划</a:t>
            </a:r>
            <a:endParaRPr lang="zh-CN" altLang="en-US" b="1" dirty="0">
              <a:solidFill>
                <a:prstClr val="black"/>
              </a:solidFill>
              <a:effectLst>
                <a:outerShdw blurRad="38100" dist="38100" dir="2700000" algn="tl">
                  <a:srgbClr val="000000">
                    <a:alpha val="43137"/>
                  </a:srgbClr>
                </a:outerShdw>
              </a:effectLst>
              <a:cs typeface="+mn-ea"/>
              <a:sym typeface="+mn-lt"/>
            </a:endParaRPr>
          </a:p>
        </p:txBody>
      </p:sp>
      <p:sp>
        <p:nvSpPr>
          <p:cNvPr id="7"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0" name="矩形 9"/>
          <p:cNvSpPr/>
          <p:nvPr/>
        </p:nvSpPr>
        <p:spPr>
          <a:xfrm>
            <a:off x="111851" y="1626473"/>
            <a:ext cx="11993697" cy="369332"/>
          </a:xfrm>
          <a:prstGeom prst="rect">
            <a:avLst/>
          </a:prstGeom>
          <a:ln>
            <a:solidFill>
              <a:srgbClr val="7030A0"/>
            </a:solidFill>
          </a:ln>
        </p:spPr>
        <p:txBody>
          <a:bodyPr wrap="square">
            <a:spAutoFit/>
          </a:bodyPr>
          <a:lstStyle/>
          <a:p>
            <a:pPr algn="ctr" defTabSz="794385">
              <a:defRPr/>
            </a:pPr>
            <a:r>
              <a:rPr lang="zh-CN" altLang="en-US" b="1" dirty="0">
                <a:solidFill>
                  <a:prstClr val="black"/>
                </a:solidFill>
                <a:effectLst>
                  <a:outerShdw blurRad="38100" dist="38100" dir="2700000" algn="tl">
                    <a:srgbClr val="000000">
                      <a:alpha val="43137"/>
                    </a:srgbClr>
                  </a:outerShdw>
                </a:effectLst>
                <a:cs typeface="+mn-ea"/>
                <a:sym typeface="+mn-lt"/>
              </a:rPr>
              <a:t>省住建厅于</a:t>
            </a:r>
            <a:r>
              <a:rPr lang="en-US" altLang="zh-CN" b="1" dirty="0">
                <a:solidFill>
                  <a:prstClr val="black"/>
                </a:solidFill>
                <a:effectLst>
                  <a:outerShdw blurRad="38100" dist="38100" dir="2700000" algn="tl">
                    <a:srgbClr val="000000">
                      <a:alpha val="43137"/>
                    </a:srgbClr>
                  </a:outerShdw>
                </a:effectLst>
                <a:cs typeface="+mn-ea"/>
                <a:sym typeface="+mn-lt"/>
              </a:rPr>
              <a:t>20</a:t>
            </a:r>
            <a:r>
              <a:rPr lang="zh-CN" altLang="en-US" b="1" dirty="0">
                <a:solidFill>
                  <a:prstClr val="black"/>
                </a:solidFill>
                <a:effectLst>
                  <a:outerShdw blurRad="38100" dist="38100" dir="2700000" algn="tl">
                    <a:srgbClr val="000000">
                      <a:alpha val="43137"/>
                    </a:srgbClr>
                  </a:outerShdw>
                </a:effectLst>
                <a:cs typeface="+mn-ea"/>
                <a:sym typeface="+mn-lt"/>
              </a:rPr>
              <a:t>年</a:t>
            </a:r>
            <a:r>
              <a:rPr lang="en-US" altLang="zh-CN" b="1" dirty="0">
                <a:solidFill>
                  <a:prstClr val="black"/>
                </a:solidFill>
                <a:effectLst>
                  <a:outerShdw blurRad="38100" dist="38100" dir="2700000" algn="tl">
                    <a:srgbClr val="000000">
                      <a:alpha val="43137"/>
                    </a:srgbClr>
                  </a:outerShdw>
                </a:effectLst>
                <a:cs typeface="+mn-ea"/>
                <a:sym typeface="+mn-lt"/>
              </a:rPr>
              <a:t>3</a:t>
            </a:r>
            <a:r>
              <a:rPr lang="zh-CN" altLang="en-US" b="1" dirty="0">
                <a:solidFill>
                  <a:prstClr val="black"/>
                </a:solidFill>
                <a:effectLst>
                  <a:outerShdw blurRad="38100" dist="38100" dir="2700000" algn="tl">
                    <a:srgbClr val="000000">
                      <a:alpha val="43137"/>
                    </a:srgbClr>
                  </a:outerShdw>
                </a:effectLst>
                <a:cs typeface="+mn-ea"/>
                <a:sym typeface="+mn-lt"/>
              </a:rPr>
              <a:t>月下达工程建设地方标准</a:t>
            </a:r>
            <a:r>
              <a:rPr lang="en-US" altLang="zh-CN" b="1" dirty="0">
                <a:solidFill>
                  <a:prstClr val="black"/>
                </a:solidFill>
                <a:effectLst>
                  <a:outerShdw blurRad="38100" dist="38100" dir="2700000" algn="tl">
                    <a:srgbClr val="000000">
                      <a:alpha val="43137"/>
                    </a:srgbClr>
                  </a:outerShdw>
                </a:effectLst>
                <a:cs typeface="+mn-ea"/>
                <a:sym typeface="+mn-lt"/>
              </a:rPr>
              <a:t>《</a:t>
            </a:r>
            <a:r>
              <a:rPr lang="zh-CN" altLang="en-US" b="1" dirty="0">
                <a:solidFill>
                  <a:prstClr val="black"/>
                </a:solidFill>
                <a:effectLst>
                  <a:outerShdw blurRad="38100" dist="38100" dir="2700000" algn="tl">
                    <a:srgbClr val="000000">
                      <a:alpha val="43137"/>
                    </a:srgbClr>
                  </a:outerShdw>
                </a:effectLst>
                <a:cs typeface="+mn-ea"/>
                <a:sym typeface="+mn-lt"/>
              </a:rPr>
              <a:t>四川省装配式混凝土结构建筑工程施工图设计文件审查要点</a:t>
            </a:r>
            <a:r>
              <a:rPr lang="en-US" altLang="zh-CN" b="1" dirty="0">
                <a:solidFill>
                  <a:prstClr val="black"/>
                </a:solidFill>
                <a:effectLst>
                  <a:outerShdw blurRad="38100" dist="38100" dir="2700000" algn="tl">
                    <a:srgbClr val="000000">
                      <a:alpha val="43137"/>
                    </a:srgbClr>
                  </a:outerShdw>
                </a:effectLst>
                <a:cs typeface="+mn-ea"/>
                <a:sym typeface="+mn-lt"/>
              </a:rPr>
              <a:t>》</a:t>
            </a:r>
            <a:r>
              <a:rPr lang="zh-CN" altLang="en-US" b="1" dirty="0">
                <a:solidFill>
                  <a:prstClr val="black"/>
                </a:solidFill>
                <a:effectLst>
                  <a:outerShdw blurRad="38100" dist="38100" dir="2700000" algn="tl">
                    <a:srgbClr val="000000">
                      <a:alpha val="43137"/>
                    </a:srgbClr>
                  </a:outerShdw>
                </a:effectLst>
                <a:cs typeface="+mn-ea"/>
                <a:sym typeface="+mn-lt"/>
              </a:rPr>
              <a:t>编制计划</a:t>
            </a:r>
            <a:endParaRPr lang="zh-CN" altLang="en-US" b="1" dirty="0">
              <a:solidFill>
                <a:prstClr val="black"/>
              </a:solidFill>
              <a:effectLst>
                <a:outerShdw blurRad="38100" dist="38100" dir="2700000" algn="tl">
                  <a:srgbClr val="000000">
                    <a:alpha val="43137"/>
                  </a:srgbClr>
                </a:outerShdw>
              </a:effectLst>
              <a:cs typeface="+mn-ea"/>
              <a:sym typeface="+mn-lt"/>
            </a:endParaRPr>
          </a:p>
        </p:txBody>
      </p:sp>
      <p:pic>
        <p:nvPicPr>
          <p:cNvPr id="11" name="图片 10"/>
          <p:cNvPicPr>
            <a:picLocks noChangeAspect="true"/>
          </p:cNvPicPr>
          <p:nvPr/>
        </p:nvPicPr>
        <p:blipFill rotWithShape="true">
          <a:blip r:embed="rId1" cstate="print">
            <a:extLst>
              <a:ext uri="{28A0092B-C50C-407E-A947-70E740481C1C}">
                <a14:useLocalDpi xmlns:a14="http://schemas.microsoft.com/office/drawing/2010/main" val="false"/>
              </a:ext>
            </a:extLst>
          </a:blip>
          <a:srcRect t="6989" b="9417"/>
          <a:stretch>
            <a:fillRect/>
          </a:stretch>
        </p:blipFill>
        <p:spPr>
          <a:xfrm>
            <a:off x="3155071" y="2153878"/>
            <a:ext cx="3879488" cy="4597676"/>
          </a:xfrm>
          <a:prstGeom prst="rect">
            <a:avLst/>
          </a:prstGeom>
        </p:spPr>
      </p:pic>
      <p:pic>
        <p:nvPicPr>
          <p:cNvPr id="12" name="图片 11"/>
          <p:cNvPicPr>
            <a:picLocks noChangeAspect="true"/>
          </p:cNvPicPr>
          <p:nvPr/>
        </p:nvPicPr>
        <p:blipFill rotWithShape="true">
          <a:blip r:embed="rId2">
            <a:extLst>
              <a:ext uri="{28A0092B-C50C-407E-A947-70E740481C1C}">
                <a14:useLocalDpi xmlns:a14="http://schemas.microsoft.com/office/drawing/2010/main" val="false"/>
              </a:ext>
            </a:extLst>
          </a:blip>
          <a:srcRect b="10655"/>
          <a:stretch>
            <a:fillRect/>
          </a:stretch>
        </p:blipFill>
        <p:spPr>
          <a:xfrm>
            <a:off x="7639511" y="2153878"/>
            <a:ext cx="3683908" cy="4597676"/>
          </a:xfrm>
          <a:prstGeom prst="rect">
            <a:avLst/>
          </a:prstGeom>
        </p:spPr>
      </p:pic>
      <p:sp>
        <p:nvSpPr>
          <p:cNvPr id="13" name="矩形 12"/>
          <p:cNvSpPr/>
          <p:nvPr/>
        </p:nvSpPr>
        <p:spPr>
          <a:xfrm>
            <a:off x="111851" y="2792276"/>
            <a:ext cx="3178719" cy="369332"/>
          </a:xfrm>
          <a:prstGeom prst="rect">
            <a:avLst/>
          </a:prstGeom>
        </p:spPr>
        <p:txBody>
          <a:bodyPr wrap="square">
            <a:spAutoFit/>
          </a:bodyPr>
          <a:lstStyle/>
          <a:p>
            <a:pPr marL="15240" defTabSz="810260" fontAlgn="base">
              <a:spcBef>
                <a:spcPts val="1330"/>
              </a:spcBef>
              <a:spcAft>
                <a:spcPct val="0"/>
              </a:spcAft>
              <a:buSzPct val="50000"/>
            </a:pPr>
            <a:r>
              <a:rPr lang="zh-CN" altLang="en-US" kern="0" dirty="0">
                <a:solidFill>
                  <a:prstClr val="black"/>
                </a:solidFill>
                <a:latin typeface="微软雅黑" panose="020B0503020204020204" pitchFamily="34" charset="-122"/>
                <a:ea typeface="微软雅黑" panose="020B0503020204020204" pitchFamily="34" charset="-122"/>
                <a:cs typeface="宋体" panose="02010600030101010101" pitchFamily="2" charset="-122"/>
              </a:rPr>
              <a:t>基于国家及各大省市审查要点</a:t>
            </a:r>
            <a:endParaRPr lang="en-US" altLang="zh-CN" kern="0" dirty="0">
              <a:solidFill>
                <a:prstClr val="black"/>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14" name="下箭头 13"/>
          <p:cNvSpPr/>
          <p:nvPr/>
        </p:nvSpPr>
        <p:spPr>
          <a:xfrm>
            <a:off x="1415678" y="2195894"/>
            <a:ext cx="502508" cy="45737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下箭头 14"/>
          <p:cNvSpPr/>
          <p:nvPr/>
        </p:nvSpPr>
        <p:spPr>
          <a:xfrm>
            <a:off x="1415678" y="4034990"/>
            <a:ext cx="502508" cy="45737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Rectangle 1"/>
          <p:cNvSpPr>
            <a:spLocks noChangeArrowheads="true"/>
          </p:cNvSpPr>
          <p:nvPr/>
        </p:nvSpPr>
        <p:spPr bwMode="auto">
          <a:xfrm>
            <a:off x="538085" y="4658559"/>
            <a:ext cx="2230337" cy="489126"/>
          </a:xfrm>
          <a:prstGeom prst="rect">
            <a:avLst/>
          </a:prstGeom>
          <a:solidFill>
            <a:schemeClr val="bg1"/>
          </a:solidFill>
          <a:ln w="9525">
            <a:noFill/>
            <a:miter lim="800000"/>
          </a:ln>
          <a:effectLst/>
        </p:spPr>
        <p:txBody>
          <a:bodyPr vert="horz" wrap="square" lIns="81043" tIns="40522" rIns="81043" bIns="40522" numCol="1" anchor="ctr" anchorCtr="false" compatLnSpc="true">
            <a:spAutoFit/>
          </a:bodyPr>
          <a:lstStyle/>
          <a:p>
            <a:pPr algn="just">
              <a:lnSpc>
                <a:spcPct val="150000"/>
              </a:lnSpc>
            </a:pPr>
            <a:r>
              <a:rPr lang="zh-CN" altLang="en-US" sz="2000" kern="100" dirty="0">
                <a:solidFill>
                  <a:schemeClr val="tx1">
                    <a:lumMod val="65000"/>
                    <a:lumOff val="35000"/>
                  </a:schemeClr>
                </a:solidFill>
                <a:latin typeface="微软雅黑" panose="020B0503020204020204" pitchFamily="34" charset="-122"/>
                <a:ea typeface="微软雅黑" panose="020B0503020204020204" pitchFamily="34" charset="-122"/>
                <a:cs typeface="Times New Roman" panose="02020603050405020304" charset="0"/>
              </a:rPr>
              <a:t>四川省审查要点</a:t>
            </a:r>
            <a:endParaRPr lang="zh-CN" altLang="zh-CN" sz="2000" kern="100" dirty="0">
              <a:solidFill>
                <a:schemeClr val="tx1">
                  <a:lumMod val="65000"/>
                  <a:lumOff val="35000"/>
                </a:schemeClr>
              </a:solidFill>
              <a:latin typeface="微软雅黑" panose="020B0503020204020204" pitchFamily="34" charset="-122"/>
              <a:ea typeface="微软雅黑" panose="020B0503020204020204" pitchFamily="34" charset="-122"/>
              <a:cs typeface="Times New Roman" panose="02020603050405020304" charset="0"/>
            </a:endParaRPr>
          </a:p>
        </p:txBody>
      </p:sp>
      <p:sp>
        <p:nvSpPr>
          <p:cNvPr id="19" name="矩形 18"/>
          <p:cNvSpPr/>
          <p:nvPr/>
        </p:nvSpPr>
        <p:spPr>
          <a:xfrm>
            <a:off x="0" y="352310"/>
            <a:ext cx="2273379" cy="523220"/>
          </a:xfrm>
          <a:prstGeom prst="rect">
            <a:avLst/>
          </a:prstGeom>
        </p:spPr>
        <p:txBody>
          <a:bodyPr wrap="none">
            <a:spAutoFit/>
          </a:bodyPr>
          <a:lstStyle/>
          <a:p>
            <a:r>
              <a:rPr lang="en-US" altLang="zh-CN" sz="2800" b="1" dirty="0">
                <a:solidFill>
                  <a:srgbClr val="C00000"/>
                </a:solidFill>
                <a:latin typeface="+mn-ea"/>
                <a:sym typeface="+mn-ea"/>
              </a:rPr>
              <a:t>1.1</a:t>
            </a:r>
            <a:r>
              <a:rPr lang="en-US" altLang="zh-CN" sz="2800" b="1" dirty="0">
                <a:latin typeface="+mn-ea"/>
                <a:sym typeface="+mn-ea"/>
              </a:rPr>
              <a:t> </a:t>
            </a:r>
            <a:r>
              <a:rPr lang="zh-CN" altLang="en-US" sz="2800" b="1" dirty="0">
                <a:latin typeface="+mn-ea"/>
                <a:sym typeface="+mn-ea"/>
              </a:rPr>
              <a:t>编制背景</a:t>
            </a:r>
            <a:endParaRPr lang="zh-CN" altLang="en-US" sz="2800" b="1" dirty="0">
              <a:latin typeface="+mn-ea"/>
              <a:sym typeface="+mn-ea"/>
            </a:endParaRPr>
          </a:p>
        </p:txBody>
      </p:sp>
      <p:sp>
        <p:nvSpPr>
          <p:cNvPr id="17" name="矩形 16"/>
          <p:cNvSpPr/>
          <p:nvPr/>
        </p:nvSpPr>
        <p:spPr>
          <a:xfrm>
            <a:off x="8159906" y="571759"/>
            <a:ext cx="3836307" cy="400110"/>
          </a:xfrm>
          <a:prstGeom prst="rect">
            <a:avLst/>
          </a:prstGeom>
        </p:spPr>
        <p:txBody>
          <a:bodyPr wrap="none">
            <a:spAutoFit/>
          </a:bodyPr>
          <a:lstStyle/>
          <a:p>
            <a:r>
              <a:rPr lang="zh-CN" altLang="en-US" sz="2000" b="1" dirty="0" smtClean="0">
                <a:sym typeface="+mn-ea"/>
              </a:rPr>
              <a:t>装配式建筑施工图设计</a:t>
            </a:r>
            <a:r>
              <a:rPr lang="zh-CN" altLang="en-US" sz="2000" b="1" dirty="0">
                <a:sym typeface="+mn-ea"/>
              </a:rPr>
              <a:t>审查要点</a:t>
            </a:r>
            <a:endParaRPr lang="zh-CN" altLang="en-US" sz="2000" b="1" dirty="0">
              <a:sym typeface="+mn-ea"/>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45"/>
          <p:cNvSpPr/>
          <p:nvPr/>
        </p:nvSpPr>
        <p:spPr>
          <a:xfrm flipV="true">
            <a:off x="0" y="911284"/>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0" name="标题 1"/>
          <p:cNvSpPr txBox="true"/>
          <p:nvPr/>
        </p:nvSpPr>
        <p:spPr bwMode="auto">
          <a:xfrm>
            <a:off x="-64666" y="950545"/>
            <a:ext cx="8137922" cy="771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3130">
              <a:lnSpc>
                <a:spcPct val="90000"/>
              </a:lnSpc>
              <a:spcBef>
                <a:spcPts val="1000"/>
              </a:spcBef>
              <a:buFont typeface="Arial" panose="02080604020202020204" pitchFamily="34" charset="0"/>
              <a:buChar char="•"/>
              <a:defRPr>
                <a:solidFill>
                  <a:schemeClr val="tx1"/>
                </a:solidFill>
                <a:latin typeface="Arial" panose="02080604020202020204" pitchFamily="34" charset="0"/>
                <a:ea typeface="微软雅黑" panose="020B0503020204020204" pitchFamily="34" charset="-122"/>
              </a:defRPr>
            </a:lvl1pPr>
            <a:lvl2pPr marL="742950" indent="-285750" defTabSz="913130">
              <a:lnSpc>
                <a:spcPct val="90000"/>
              </a:lnSpc>
              <a:spcBef>
                <a:spcPts val="500"/>
              </a:spcBef>
              <a:buFont typeface="Arial" panose="02080604020202020204" pitchFamily="34" charset="0"/>
              <a:buChar char="•"/>
              <a:defRPr sz="1600">
                <a:solidFill>
                  <a:schemeClr val="tx1"/>
                </a:solidFill>
                <a:latin typeface="Arial" panose="02080604020202020204" pitchFamily="34" charset="0"/>
                <a:ea typeface="微软雅黑" panose="020B0503020204020204" pitchFamily="34" charset="-122"/>
              </a:defRPr>
            </a:lvl2pPr>
            <a:lvl3pPr marL="1143000" indent="-228600" defTabSz="913130">
              <a:lnSpc>
                <a:spcPct val="90000"/>
              </a:lnSpc>
              <a:spcBef>
                <a:spcPts val="500"/>
              </a:spcBef>
              <a:buFont typeface="Arial" panose="02080604020202020204" pitchFamily="34" charset="0"/>
              <a:buChar char="•"/>
              <a:defRPr sz="1400">
                <a:solidFill>
                  <a:schemeClr val="tx1"/>
                </a:solidFill>
                <a:latin typeface="Arial" panose="02080604020202020204" pitchFamily="34" charset="0"/>
                <a:ea typeface="微软雅黑" panose="020B0503020204020204" pitchFamily="34" charset="-122"/>
              </a:defRPr>
            </a:lvl3pPr>
            <a:lvl4pPr marL="1600200" indent="-228600" defTabSz="913130">
              <a:lnSpc>
                <a:spcPct val="90000"/>
              </a:lnSpc>
              <a:spcBef>
                <a:spcPts val="500"/>
              </a:spcBef>
              <a:buFont typeface="Arial" panose="02080604020202020204" pitchFamily="34" charset="0"/>
              <a:buChar char="•"/>
              <a:defRPr sz="1200">
                <a:solidFill>
                  <a:schemeClr val="tx1"/>
                </a:solidFill>
                <a:latin typeface="Arial" panose="02080604020202020204" pitchFamily="34" charset="0"/>
                <a:ea typeface="微软雅黑" panose="020B0503020204020204" pitchFamily="34" charset="-122"/>
              </a:defRPr>
            </a:lvl4pPr>
            <a:lvl5pPr marL="2057400" indent="-228600" defTabSz="913130">
              <a:lnSpc>
                <a:spcPct val="90000"/>
              </a:lnSpc>
              <a:spcBef>
                <a:spcPts val="500"/>
              </a:spcBef>
              <a:buFont typeface="Arial" panose="02080604020202020204" pitchFamily="34" charset="0"/>
              <a:buChar char="•"/>
              <a:defRPr sz="1200">
                <a:solidFill>
                  <a:schemeClr val="tx1"/>
                </a:solidFill>
                <a:latin typeface="Arial" panose="02080604020202020204" pitchFamily="34" charset="0"/>
                <a:ea typeface="微软雅黑" panose="020B0503020204020204" pitchFamily="34" charset="-122"/>
              </a:defRPr>
            </a:lvl5pPr>
            <a:lvl6pPr marL="2514600" indent="-228600" defTabSz="913130" eaLnBrk="0" fontAlgn="base" hangingPunct="0">
              <a:lnSpc>
                <a:spcPct val="90000"/>
              </a:lnSpc>
              <a:spcBef>
                <a:spcPts val="500"/>
              </a:spcBef>
              <a:spcAft>
                <a:spcPct val="0"/>
              </a:spcAft>
              <a:buFont typeface="Arial" panose="02080604020202020204" pitchFamily="34" charset="0"/>
              <a:buChar char="•"/>
              <a:defRPr sz="1200">
                <a:solidFill>
                  <a:schemeClr val="tx1"/>
                </a:solidFill>
                <a:latin typeface="Arial" panose="02080604020202020204" pitchFamily="34" charset="0"/>
                <a:ea typeface="微软雅黑" panose="020B0503020204020204" pitchFamily="34" charset="-122"/>
              </a:defRPr>
            </a:lvl6pPr>
            <a:lvl7pPr marL="2971800" indent="-228600" defTabSz="913130" eaLnBrk="0" fontAlgn="base" hangingPunct="0">
              <a:lnSpc>
                <a:spcPct val="90000"/>
              </a:lnSpc>
              <a:spcBef>
                <a:spcPts val="500"/>
              </a:spcBef>
              <a:spcAft>
                <a:spcPct val="0"/>
              </a:spcAft>
              <a:buFont typeface="Arial" panose="02080604020202020204" pitchFamily="34" charset="0"/>
              <a:buChar char="•"/>
              <a:defRPr sz="1200">
                <a:solidFill>
                  <a:schemeClr val="tx1"/>
                </a:solidFill>
                <a:latin typeface="Arial" panose="02080604020202020204" pitchFamily="34" charset="0"/>
                <a:ea typeface="微软雅黑" panose="020B0503020204020204" pitchFamily="34" charset="-122"/>
              </a:defRPr>
            </a:lvl7pPr>
            <a:lvl8pPr marL="3429000" indent="-228600" defTabSz="913130" eaLnBrk="0" fontAlgn="base" hangingPunct="0">
              <a:lnSpc>
                <a:spcPct val="90000"/>
              </a:lnSpc>
              <a:spcBef>
                <a:spcPts val="500"/>
              </a:spcBef>
              <a:spcAft>
                <a:spcPct val="0"/>
              </a:spcAft>
              <a:buFont typeface="Arial" panose="02080604020202020204" pitchFamily="34" charset="0"/>
              <a:buChar char="•"/>
              <a:defRPr sz="1200">
                <a:solidFill>
                  <a:schemeClr val="tx1"/>
                </a:solidFill>
                <a:latin typeface="Arial" panose="02080604020202020204" pitchFamily="34" charset="0"/>
                <a:ea typeface="微软雅黑" panose="020B0503020204020204" pitchFamily="34" charset="-122"/>
              </a:defRPr>
            </a:lvl8pPr>
            <a:lvl9pPr marL="3886200" indent="-228600" defTabSz="913130" eaLnBrk="0" fontAlgn="base" hangingPunct="0">
              <a:lnSpc>
                <a:spcPct val="90000"/>
              </a:lnSpc>
              <a:spcBef>
                <a:spcPts val="500"/>
              </a:spcBef>
              <a:spcAft>
                <a:spcPct val="0"/>
              </a:spcAft>
              <a:buFont typeface="Arial" panose="02080604020202020204" pitchFamily="34" charset="0"/>
              <a:buChar char="•"/>
              <a:defRPr sz="1200">
                <a:solidFill>
                  <a:schemeClr val="tx1"/>
                </a:solidFill>
                <a:latin typeface="Arial" panose="02080604020202020204" pitchFamily="34" charset="0"/>
                <a:ea typeface="微软雅黑" panose="020B0503020204020204" pitchFamily="34" charset="-122"/>
              </a:defRPr>
            </a:lvl9pPr>
          </a:lstStyle>
          <a:p>
            <a:pPr eaLnBrk="1" hangingPunct="1">
              <a:spcBef>
                <a:spcPct val="0"/>
              </a:spcBef>
              <a:buFontTx/>
              <a:buNone/>
              <a:defRPr/>
            </a:pPr>
            <a:endParaRPr lang="en-US" altLang="zh-CN" sz="2100" b="1" dirty="0">
              <a:latin typeface="+mn-lt"/>
              <a:ea typeface="+mn-ea"/>
              <a:cs typeface="+mn-ea"/>
              <a:sym typeface="+mn-lt"/>
            </a:endParaRPr>
          </a:p>
          <a:p>
            <a:pPr eaLnBrk="1" hangingPunct="1">
              <a:spcBef>
                <a:spcPct val="0"/>
              </a:spcBef>
              <a:buFontTx/>
              <a:buNone/>
              <a:defRPr/>
            </a:pPr>
            <a:r>
              <a:rPr lang="en-US" altLang="zh-CN" sz="2100" b="1" dirty="0">
                <a:latin typeface="+mn-lt"/>
                <a:ea typeface="+mn-ea"/>
                <a:cs typeface="+mn-ea"/>
                <a:sym typeface="+mn-lt"/>
              </a:rPr>
              <a:t>02. </a:t>
            </a:r>
            <a:r>
              <a:rPr lang="zh-CN" altLang="en-US" sz="2100" b="1" dirty="0">
                <a:latin typeface="+mn-lt"/>
                <a:ea typeface="+mn-ea"/>
                <a:cs typeface="+mn-ea"/>
                <a:sym typeface="+mn-lt"/>
              </a:rPr>
              <a:t>标准目标</a:t>
            </a:r>
            <a:endParaRPr lang="zh-CN" altLang="en-US" sz="2100" b="1" dirty="0">
              <a:latin typeface="+mn-lt"/>
              <a:ea typeface="+mn-ea"/>
              <a:cs typeface="+mn-ea"/>
              <a:sym typeface="+mn-lt"/>
            </a:endParaRPr>
          </a:p>
        </p:txBody>
      </p:sp>
      <p:sp>
        <p:nvSpPr>
          <p:cNvPr id="11" name="内容占位符 3"/>
          <p:cNvSpPr txBox="true"/>
          <p:nvPr/>
        </p:nvSpPr>
        <p:spPr>
          <a:xfrm>
            <a:off x="0" y="1147666"/>
            <a:ext cx="7514526" cy="461665"/>
          </a:xfrm>
          <a:prstGeom prst="rect">
            <a:avLst/>
          </a:prstGeom>
          <a:solidFill>
            <a:schemeClr val="bg1"/>
          </a:solidFill>
        </p:spPr>
        <p:txBody>
          <a:bodyPr wrap="square" rtlCol="0">
            <a:spAutoFit/>
          </a:bodyPr>
          <a:lstStyle>
            <a:defPPr>
              <a:defRPr lang="zh-CN"/>
            </a:defPPr>
            <a:lvl1pPr marL="342900" indent="-342900" defTabSz="1238885">
              <a:buFont typeface="Wingdings" panose="05000000000000000000" pitchFamily="2" charset="2"/>
              <a:buChar char="u"/>
              <a:defRPr sz="2400" b="1">
                <a:solidFill>
                  <a:schemeClr val="tx1">
                    <a:lumMod val="75000"/>
                    <a:lumOff val="25000"/>
                  </a:schemeClr>
                </a:solidFill>
                <a:cs typeface="+mn-ea"/>
              </a:defRPr>
            </a:lvl1pPr>
            <a:lvl2pPr marL="619760" defTabSz="1238885">
              <a:defRPr sz="2440"/>
            </a:lvl2pPr>
            <a:lvl3pPr marL="1238885" defTabSz="1238885">
              <a:defRPr sz="2440"/>
            </a:lvl3pPr>
            <a:lvl4pPr marL="1858645" defTabSz="1238885">
              <a:defRPr sz="2440"/>
            </a:lvl4pPr>
            <a:lvl5pPr marL="2477770" defTabSz="1238885">
              <a:defRPr sz="2440"/>
            </a:lvl5pPr>
            <a:lvl6pPr marL="3097530" defTabSz="1238885">
              <a:defRPr sz="2440"/>
            </a:lvl6pPr>
            <a:lvl7pPr marL="3716655" defTabSz="1238885">
              <a:defRPr sz="2440"/>
            </a:lvl7pPr>
            <a:lvl8pPr marL="4336415" defTabSz="1238885">
              <a:defRPr sz="2440"/>
            </a:lvl8pPr>
            <a:lvl9pPr marL="4955540" defTabSz="1238885">
              <a:defRPr sz="2440"/>
            </a:lvl9pPr>
          </a:lstStyle>
          <a:p>
            <a:r>
              <a:rPr lang="zh-CN" altLang="en-US" dirty="0">
                <a:latin typeface="微软雅黑" panose="020B0503020204020204" pitchFamily="34" charset="-122"/>
                <a:ea typeface="微软雅黑" panose="020B0503020204020204" pitchFamily="34" charset="-122"/>
              </a:rPr>
              <a:t>现有审查要点局限性</a:t>
            </a:r>
            <a:endParaRPr lang="en-US" altLang="zh-CN" sz="2000" dirty="0">
              <a:latin typeface="微软雅黑" panose="020B0503020204020204" pitchFamily="34" charset="-122"/>
              <a:ea typeface="微软雅黑" panose="020B0503020204020204" pitchFamily="34" charset="-122"/>
            </a:endParaRPr>
          </a:p>
        </p:txBody>
      </p:sp>
      <p:sp>
        <p:nvSpPr>
          <p:cNvPr id="12" name="矩形 11"/>
          <p:cNvSpPr/>
          <p:nvPr/>
        </p:nvSpPr>
        <p:spPr>
          <a:xfrm>
            <a:off x="0" y="1680759"/>
            <a:ext cx="8370867" cy="784830"/>
          </a:xfrm>
          <a:prstGeom prst="rect">
            <a:avLst/>
          </a:prstGeom>
        </p:spPr>
        <p:txBody>
          <a:bodyPr wrap="square">
            <a:spAutoFit/>
          </a:bodyPr>
          <a:lstStyle/>
          <a:p>
            <a:pPr indent="304800">
              <a:lnSpc>
                <a:spcPts val="2700"/>
              </a:lnSpc>
            </a:pPr>
            <a:r>
              <a:rPr lang="zh-CN" altLang="zh-CN" b="1" kern="100" dirty="0"/>
              <a:t>《装配式混凝土结构建筑工程施工图设计文件技术审查要点》</a:t>
            </a:r>
            <a:endParaRPr lang="en-US" altLang="zh-CN" b="1" kern="100" dirty="0"/>
          </a:p>
          <a:p>
            <a:pPr indent="304800">
              <a:lnSpc>
                <a:spcPts val="2700"/>
              </a:lnSpc>
            </a:pPr>
            <a:r>
              <a:rPr lang="zh-CN" altLang="zh-CN" b="1" kern="100" dirty="0"/>
              <a:t>（建质函〔</a:t>
            </a:r>
            <a:r>
              <a:rPr lang="en-US" altLang="zh-CN" b="1" kern="100" dirty="0"/>
              <a:t>2016</a:t>
            </a:r>
            <a:r>
              <a:rPr lang="zh-CN" altLang="zh-CN" b="1" kern="100" dirty="0"/>
              <a:t>〕</a:t>
            </a:r>
            <a:r>
              <a:rPr lang="en-US" altLang="zh-CN" b="1" kern="100" dirty="0"/>
              <a:t>287 </a:t>
            </a:r>
            <a:r>
              <a:rPr lang="zh-CN" altLang="zh-CN" b="1" kern="100" dirty="0"/>
              <a:t>号）</a:t>
            </a:r>
            <a:endParaRPr lang="en-US" altLang="zh-CN" b="1" kern="100" dirty="0"/>
          </a:p>
        </p:txBody>
      </p:sp>
      <p:sp>
        <p:nvSpPr>
          <p:cNvPr id="13" name="矩形 12"/>
          <p:cNvSpPr/>
          <p:nvPr/>
        </p:nvSpPr>
        <p:spPr>
          <a:xfrm>
            <a:off x="368564" y="4799565"/>
            <a:ext cx="4028877" cy="744948"/>
          </a:xfrm>
          <a:prstGeom prst="rect">
            <a:avLst/>
          </a:prstGeom>
        </p:spPr>
        <p:txBody>
          <a:bodyPr wrap="square">
            <a:spAutoFit/>
          </a:bodyPr>
          <a:lstStyle/>
          <a:p>
            <a:pPr indent="304800" algn="ctr">
              <a:lnSpc>
                <a:spcPts val="2700"/>
              </a:lnSpc>
            </a:pPr>
            <a:r>
              <a:rPr lang="zh-CN" altLang="zh-CN" sz="1600" b="1" kern="100" dirty="0">
                <a:solidFill>
                  <a:srgbClr val="015CB3"/>
                </a:solidFill>
              </a:rPr>
              <a:t>《装配式建筑评价标准 》</a:t>
            </a:r>
            <a:endParaRPr lang="en-US" altLang="zh-CN" sz="1600" b="1" kern="100" dirty="0">
              <a:solidFill>
                <a:srgbClr val="015CB3"/>
              </a:solidFill>
            </a:endParaRPr>
          </a:p>
          <a:p>
            <a:pPr indent="304800" algn="ctr">
              <a:lnSpc>
                <a:spcPts val="2700"/>
              </a:lnSpc>
            </a:pPr>
            <a:r>
              <a:rPr lang="en-US" altLang="zh-CN" sz="1600" b="1" kern="100" dirty="0">
                <a:solidFill>
                  <a:srgbClr val="015CB3"/>
                </a:solidFill>
              </a:rPr>
              <a:t>GB/T 51129-2017</a:t>
            </a:r>
            <a:endParaRPr lang="en-US" altLang="zh-CN" sz="1600" b="1" kern="100" dirty="0">
              <a:solidFill>
                <a:srgbClr val="015CB3"/>
              </a:solidFill>
            </a:endParaRPr>
          </a:p>
        </p:txBody>
      </p:sp>
      <p:sp>
        <p:nvSpPr>
          <p:cNvPr id="14" name="矩形 13"/>
          <p:cNvSpPr/>
          <p:nvPr/>
        </p:nvSpPr>
        <p:spPr>
          <a:xfrm>
            <a:off x="532794" y="2617478"/>
            <a:ext cx="3715626" cy="746679"/>
          </a:xfrm>
          <a:prstGeom prst="rect">
            <a:avLst/>
          </a:prstGeom>
        </p:spPr>
        <p:txBody>
          <a:bodyPr wrap="square">
            <a:spAutoFit/>
          </a:bodyPr>
          <a:lstStyle/>
          <a:p>
            <a:pPr indent="304800" algn="ctr">
              <a:lnSpc>
                <a:spcPts val="2700"/>
              </a:lnSpc>
            </a:pPr>
            <a:r>
              <a:rPr lang="zh-CN" altLang="zh-CN" sz="1600" b="1" dirty="0"/>
              <a:t>《装配式混凝土结构技术规程》</a:t>
            </a:r>
            <a:endParaRPr lang="en-US" altLang="zh-CN" sz="1600" b="1" dirty="0"/>
          </a:p>
          <a:p>
            <a:pPr indent="304800" algn="ctr">
              <a:lnSpc>
                <a:spcPts val="2700"/>
              </a:lnSpc>
            </a:pPr>
            <a:r>
              <a:rPr lang="zh-CN" altLang="zh-CN" sz="1600" b="1" dirty="0"/>
              <a:t>（</a:t>
            </a:r>
            <a:r>
              <a:rPr lang="en-US" altLang="zh-CN" sz="1600" b="1" dirty="0"/>
              <a:t>JGJ 1-2014</a:t>
            </a:r>
            <a:r>
              <a:rPr lang="zh-CN" altLang="zh-CN" sz="1600" b="1" dirty="0"/>
              <a:t>）</a:t>
            </a:r>
            <a:endParaRPr lang="en-US" altLang="zh-CN" sz="1600" b="1" kern="100" dirty="0"/>
          </a:p>
        </p:txBody>
      </p:sp>
      <p:sp>
        <p:nvSpPr>
          <p:cNvPr id="15" name="矩形 14"/>
          <p:cNvSpPr/>
          <p:nvPr/>
        </p:nvSpPr>
        <p:spPr>
          <a:xfrm>
            <a:off x="8003285" y="4978649"/>
            <a:ext cx="4028877" cy="400431"/>
          </a:xfrm>
          <a:prstGeom prst="rect">
            <a:avLst/>
          </a:prstGeom>
        </p:spPr>
        <p:txBody>
          <a:bodyPr wrap="square">
            <a:spAutoFit/>
          </a:bodyPr>
          <a:lstStyle/>
          <a:p>
            <a:pPr indent="304800" algn="ctr">
              <a:lnSpc>
                <a:spcPts val="2700"/>
              </a:lnSpc>
            </a:pPr>
            <a:r>
              <a:rPr lang="zh-CN" altLang="en-US" sz="1600" b="1" kern="100" dirty="0">
                <a:solidFill>
                  <a:srgbClr val="7030A0"/>
                </a:solidFill>
              </a:rPr>
              <a:t>国内审查要点地标</a:t>
            </a:r>
            <a:endParaRPr lang="en-US" altLang="zh-CN" sz="1600" b="1" kern="100" dirty="0">
              <a:solidFill>
                <a:srgbClr val="7030A0"/>
              </a:solidFill>
            </a:endParaRPr>
          </a:p>
        </p:txBody>
      </p:sp>
      <p:sp>
        <p:nvSpPr>
          <p:cNvPr id="16" name="矩形 15"/>
          <p:cNvSpPr/>
          <p:nvPr/>
        </p:nvSpPr>
        <p:spPr>
          <a:xfrm>
            <a:off x="4004567" y="2629515"/>
            <a:ext cx="3715626" cy="784830"/>
          </a:xfrm>
          <a:prstGeom prst="rect">
            <a:avLst/>
          </a:prstGeom>
        </p:spPr>
        <p:txBody>
          <a:bodyPr wrap="square">
            <a:spAutoFit/>
          </a:bodyPr>
          <a:lstStyle/>
          <a:p>
            <a:pPr indent="304800" algn="ctr">
              <a:lnSpc>
                <a:spcPts val="2700"/>
              </a:lnSpc>
            </a:pPr>
            <a:r>
              <a:rPr lang="zh-CN" altLang="zh-CN" sz="1600" b="1" dirty="0">
                <a:solidFill>
                  <a:srgbClr val="015CB3"/>
                </a:solidFill>
              </a:rPr>
              <a:t>《装配式混凝土建筑技术标准》</a:t>
            </a:r>
            <a:endParaRPr lang="en-US" altLang="zh-CN" sz="1600" b="1" dirty="0">
              <a:solidFill>
                <a:srgbClr val="015CB3"/>
              </a:solidFill>
            </a:endParaRPr>
          </a:p>
          <a:p>
            <a:pPr indent="304800" algn="ctr">
              <a:lnSpc>
                <a:spcPts val="2700"/>
              </a:lnSpc>
            </a:pPr>
            <a:r>
              <a:rPr lang="zh-CN" altLang="zh-CN" sz="1600" b="1" dirty="0">
                <a:solidFill>
                  <a:srgbClr val="015CB3"/>
                </a:solidFill>
              </a:rPr>
              <a:t>（</a:t>
            </a:r>
            <a:r>
              <a:rPr lang="en-US" altLang="zh-CN" sz="1600" b="1" dirty="0">
                <a:solidFill>
                  <a:srgbClr val="015CB3"/>
                </a:solidFill>
              </a:rPr>
              <a:t>GB/T 51231-2017</a:t>
            </a:r>
            <a:r>
              <a:rPr lang="zh-CN" altLang="zh-CN" sz="1600" b="1" dirty="0">
                <a:solidFill>
                  <a:srgbClr val="015CB3"/>
                </a:solidFill>
              </a:rPr>
              <a:t>）</a:t>
            </a:r>
            <a:endParaRPr lang="en-US" altLang="zh-CN" sz="1600" b="1" kern="100" dirty="0">
              <a:solidFill>
                <a:srgbClr val="015CB3"/>
              </a:solidFill>
            </a:endParaRPr>
          </a:p>
        </p:txBody>
      </p:sp>
      <p:grpSp>
        <p:nvGrpSpPr>
          <p:cNvPr id="17" name="ïš1ïďe"/>
          <p:cNvGrpSpPr/>
          <p:nvPr/>
        </p:nvGrpSpPr>
        <p:grpSpPr>
          <a:xfrm>
            <a:off x="3214907" y="3078371"/>
            <a:ext cx="1862446" cy="1863956"/>
            <a:chOff x="4149571" y="1681162"/>
            <a:chExt cx="3911603" cy="3914777"/>
          </a:xfrm>
        </p:grpSpPr>
        <p:sp>
          <p:nvSpPr>
            <p:cNvPr id="18" name="ïṡlïďe"/>
            <p:cNvSpPr/>
            <p:nvPr/>
          </p:nvSpPr>
          <p:spPr>
            <a:xfrm>
              <a:off x="4149571" y="1681162"/>
              <a:ext cx="1873251" cy="1876426"/>
            </a:xfrm>
            <a:custGeom>
              <a:avLst/>
              <a:gdLst/>
              <a:ahLst/>
              <a:cxnLst>
                <a:cxn ang="0">
                  <a:pos x="wd2" y="hd2"/>
                </a:cxn>
                <a:cxn ang="5400000">
                  <a:pos x="wd2" y="hd2"/>
                </a:cxn>
                <a:cxn ang="10800000">
                  <a:pos x="wd2" y="hd2"/>
                </a:cxn>
                <a:cxn ang="16200000">
                  <a:pos x="wd2" y="hd2"/>
                </a:cxn>
              </a:cxnLst>
              <a:rect l="0" t="0" r="r" b="b"/>
              <a:pathLst>
                <a:path w="21600" h="21600" extrusionOk="false">
                  <a:moveTo>
                    <a:pt x="21600" y="13523"/>
                  </a:moveTo>
                  <a:cubicBezTo>
                    <a:pt x="21600" y="11878"/>
                    <a:pt x="20978" y="10307"/>
                    <a:pt x="19806" y="9137"/>
                  </a:cubicBezTo>
                  <a:cubicBezTo>
                    <a:pt x="10617" y="0"/>
                    <a:pt x="10617" y="0"/>
                    <a:pt x="10617" y="0"/>
                  </a:cubicBezTo>
                  <a:cubicBezTo>
                    <a:pt x="0" y="10599"/>
                    <a:pt x="0" y="10599"/>
                    <a:pt x="0" y="10599"/>
                  </a:cubicBezTo>
                  <a:cubicBezTo>
                    <a:pt x="9153" y="19773"/>
                    <a:pt x="9153" y="19773"/>
                    <a:pt x="9153" y="19773"/>
                  </a:cubicBezTo>
                  <a:cubicBezTo>
                    <a:pt x="10324" y="20942"/>
                    <a:pt x="11898" y="21600"/>
                    <a:pt x="13546" y="21600"/>
                  </a:cubicBezTo>
                  <a:cubicBezTo>
                    <a:pt x="21600" y="21600"/>
                    <a:pt x="21600" y="21600"/>
                    <a:pt x="21600" y="21600"/>
                  </a:cubicBezTo>
                  <a:lnTo>
                    <a:pt x="21600" y="13523"/>
                  </a:lnTo>
                  <a:close/>
                </a:path>
              </a:pathLst>
            </a:custGeom>
            <a:solidFill>
              <a:schemeClr val="tx1">
                <a:lumMod val="50000"/>
                <a:lumOff val="50000"/>
              </a:schemeClr>
            </a:solidFill>
            <a:ln w="12700" cap="flat">
              <a:noFill/>
              <a:miter lim="400000"/>
            </a:ln>
            <a:effectLst/>
          </p:spPr>
          <p:txBody>
            <a:bodyPr wrap="square" lIns="91440" tIns="45720" rIns="91440" bIns="45720" anchor="b">
              <a:normAutofit/>
            </a:bodyPr>
            <a:lstStyle/>
            <a:p>
              <a:pPr algn="r"/>
              <a:r>
                <a:rPr lang="zh-CN" altLang="en-US" sz="1600" b="1" dirty="0">
                  <a:solidFill>
                    <a:schemeClr val="bg1"/>
                  </a:solidFill>
                </a:rPr>
                <a:t>行标</a:t>
              </a:r>
              <a:endParaRPr sz="1600" b="1" dirty="0">
                <a:solidFill>
                  <a:schemeClr val="bg1"/>
                </a:solidFill>
              </a:endParaRPr>
            </a:p>
          </p:txBody>
        </p:sp>
        <p:grpSp>
          <p:nvGrpSpPr>
            <p:cNvPr id="19" name="iṥ1iďê"/>
            <p:cNvGrpSpPr/>
            <p:nvPr/>
          </p:nvGrpSpPr>
          <p:grpSpPr>
            <a:xfrm>
              <a:off x="4321021" y="1852610"/>
              <a:ext cx="577851" cy="577851"/>
              <a:chOff x="4321021" y="1641558"/>
              <a:chExt cx="577851" cy="577851"/>
            </a:xfrm>
          </p:grpSpPr>
          <p:sp>
            <p:nvSpPr>
              <p:cNvPr id="32" name="í$ľïḋe"/>
              <p:cNvSpPr/>
              <p:nvPr/>
            </p:nvSpPr>
            <p:spPr>
              <a:xfrm>
                <a:off x="4321021" y="1641558"/>
                <a:ext cx="577851" cy="577851"/>
              </a:xfrm>
              <a:prstGeom prst="ellipse">
                <a:avLst/>
              </a:prstGeom>
              <a:solidFill>
                <a:schemeClr val="accent1"/>
              </a:solidFill>
              <a:ln w="28575" cap="flat">
                <a:solidFill>
                  <a:schemeClr val="bg1"/>
                </a:solidFill>
                <a:miter lim="400000"/>
              </a:ln>
              <a:effectLst/>
            </p:spPr>
            <p:txBody>
              <a:bodyPr wrap="square" lIns="91440" tIns="45720" rIns="91440" bIns="45720" anchor="ctr">
                <a:normAutofit fontScale="40000" lnSpcReduction="20000"/>
              </a:bodyPr>
              <a:lstStyle/>
              <a:p>
                <a:pPr algn="ctr"/>
              </a:p>
            </p:txBody>
          </p:sp>
          <p:sp>
            <p:nvSpPr>
              <p:cNvPr id="33" name="î$ľïḍé"/>
              <p:cNvSpPr/>
              <p:nvPr/>
            </p:nvSpPr>
            <p:spPr>
              <a:xfrm>
                <a:off x="4470282" y="1790819"/>
                <a:ext cx="279328" cy="279328"/>
              </a:xfrm>
              <a:custGeom>
                <a:avLst/>
                <a:gdLst/>
                <a:ahLst/>
                <a:cxnLst>
                  <a:cxn ang="0">
                    <a:pos x="wd2" y="hd2"/>
                  </a:cxn>
                  <a:cxn ang="5400000">
                    <a:pos x="wd2" y="hd2"/>
                  </a:cxn>
                  <a:cxn ang="10800000">
                    <a:pos x="wd2" y="hd2"/>
                  </a:cxn>
                  <a:cxn ang="16200000">
                    <a:pos x="wd2" y="hd2"/>
                  </a:cxn>
                </a:cxnLst>
                <a:rect l="0" t="0" r="r" b="b"/>
                <a:pathLst>
                  <a:path w="21600" h="21600" extrusionOk="false">
                    <a:moveTo>
                      <a:pt x="17481" y="12956"/>
                    </a:moveTo>
                    <a:cubicBezTo>
                      <a:pt x="17070" y="12258"/>
                      <a:pt x="16576" y="11533"/>
                      <a:pt x="16011" y="10795"/>
                    </a:cubicBezTo>
                    <a:cubicBezTo>
                      <a:pt x="16573" y="10063"/>
                      <a:pt x="17072" y="9339"/>
                      <a:pt x="17481" y="8644"/>
                    </a:cubicBezTo>
                    <a:cubicBezTo>
                      <a:pt x="19410" y="9181"/>
                      <a:pt x="20618" y="9948"/>
                      <a:pt x="20618" y="10800"/>
                    </a:cubicBezTo>
                    <a:cubicBezTo>
                      <a:pt x="20618" y="11652"/>
                      <a:pt x="19410" y="12419"/>
                      <a:pt x="17481" y="12956"/>
                    </a:cubicBezTo>
                    <a:moveTo>
                      <a:pt x="17742" y="17743"/>
                    </a:moveTo>
                    <a:cubicBezTo>
                      <a:pt x="17140" y="18345"/>
                      <a:pt x="15740" y="18028"/>
                      <a:pt x="13996" y="17045"/>
                    </a:cubicBezTo>
                    <a:cubicBezTo>
                      <a:pt x="14198" y="16261"/>
                      <a:pt x="14365" y="15406"/>
                      <a:pt x="14487" y="14488"/>
                    </a:cubicBezTo>
                    <a:cubicBezTo>
                      <a:pt x="15405" y="14366"/>
                      <a:pt x="16261" y="14198"/>
                      <a:pt x="17044" y="13996"/>
                    </a:cubicBezTo>
                    <a:cubicBezTo>
                      <a:pt x="18028" y="15740"/>
                      <a:pt x="18345" y="17140"/>
                      <a:pt x="17742" y="17743"/>
                    </a:cubicBezTo>
                    <a:moveTo>
                      <a:pt x="15404" y="11561"/>
                    </a:moveTo>
                    <a:cubicBezTo>
                      <a:pt x="15837" y="12119"/>
                      <a:pt x="16219" y="12662"/>
                      <a:pt x="16554" y="13185"/>
                    </a:cubicBezTo>
                    <a:cubicBezTo>
                      <a:pt x="15950" y="13317"/>
                      <a:pt x="15295" y="13429"/>
                      <a:pt x="14597" y="13517"/>
                    </a:cubicBezTo>
                    <a:cubicBezTo>
                      <a:pt x="14631" y="13155"/>
                      <a:pt x="14655" y="12784"/>
                      <a:pt x="14677" y="12409"/>
                    </a:cubicBezTo>
                    <a:cubicBezTo>
                      <a:pt x="14930" y="12127"/>
                      <a:pt x="15170" y="11844"/>
                      <a:pt x="15404" y="11561"/>
                    </a:cubicBezTo>
                    <a:moveTo>
                      <a:pt x="15402" y="10032"/>
                    </a:moveTo>
                    <a:cubicBezTo>
                      <a:pt x="15170" y="9752"/>
                      <a:pt x="14928" y="9471"/>
                      <a:pt x="14677" y="9191"/>
                    </a:cubicBezTo>
                    <a:cubicBezTo>
                      <a:pt x="14655" y="8817"/>
                      <a:pt x="14631" y="8445"/>
                      <a:pt x="14597" y="8084"/>
                    </a:cubicBezTo>
                    <a:cubicBezTo>
                      <a:pt x="15295" y="8171"/>
                      <a:pt x="15950" y="8283"/>
                      <a:pt x="16554" y="8415"/>
                    </a:cubicBezTo>
                    <a:cubicBezTo>
                      <a:pt x="16221" y="8935"/>
                      <a:pt x="15832" y="9478"/>
                      <a:pt x="15402" y="10032"/>
                    </a:cubicBezTo>
                    <a:moveTo>
                      <a:pt x="17742" y="3857"/>
                    </a:moveTo>
                    <a:cubicBezTo>
                      <a:pt x="18345" y="4460"/>
                      <a:pt x="18028" y="5860"/>
                      <a:pt x="17044" y="7604"/>
                    </a:cubicBezTo>
                    <a:cubicBezTo>
                      <a:pt x="16261" y="7402"/>
                      <a:pt x="15405" y="7234"/>
                      <a:pt x="14487" y="7112"/>
                    </a:cubicBezTo>
                    <a:cubicBezTo>
                      <a:pt x="14365" y="6194"/>
                      <a:pt x="14198" y="5339"/>
                      <a:pt x="13996" y="4555"/>
                    </a:cubicBezTo>
                    <a:cubicBezTo>
                      <a:pt x="15740" y="3572"/>
                      <a:pt x="17140" y="3255"/>
                      <a:pt x="17742" y="3857"/>
                    </a:cubicBezTo>
                    <a:moveTo>
                      <a:pt x="13718" y="12012"/>
                    </a:moveTo>
                    <a:cubicBezTo>
                      <a:pt x="13448" y="12303"/>
                      <a:pt x="13172" y="12593"/>
                      <a:pt x="12882" y="12883"/>
                    </a:cubicBezTo>
                    <a:cubicBezTo>
                      <a:pt x="12593" y="13172"/>
                      <a:pt x="12303" y="13449"/>
                      <a:pt x="12012" y="13719"/>
                    </a:cubicBezTo>
                    <a:cubicBezTo>
                      <a:pt x="11614" y="13733"/>
                      <a:pt x="11212" y="13745"/>
                      <a:pt x="10800" y="13745"/>
                    </a:cubicBezTo>
                    <a:cubicBezTo>
                      <a:pt x="10387" y="13745"/>
                      <a:pt x="9985" y="13733"/>
                      <a:pt x="9587" y="13719"/>
                    </a:cubicBezTo>
                    <a:cubicBezTo>
                      <a:pt x="9297" y="13449"/>
                      <a:pt x="9006" y="13172"/>
                      <a:pt x="8717" y="12883"/>
                    </a:cubicBezTo>
                    <a:cubicBezTo>
                      <a:pt x="8428" y="12593"/>
                      <a:pt x="8152" y="12303"/>
                      <a:pt x="7881" y="12012"/>
                    </a:cubicBezTo>
                    <a:cubicBezTo>
                      <a:pt x="7866" y="11614"/>
                      <a:pt x="7855" y="11212"/>
                      <a:pt x="7855" y="10800"/>
                    </a:cubicBezTo>
                    <a:cubicBezTo>
                      <a:pt x="7855" y="10388"/>
                      <a:pt x="7866" y="9986"/>
                      <a:pt x="7881" y="9587"/>
                    </a:cubicBezTo>
                    <a:cubicBezTo>
                      <a:pt x="8152" y="9297"/>
                      <a:pt x="8428" y="9007"/>
                      <a:pt x="8717" y="8717"/>
                    </a:cubicBezTo>
                    <a:cubicBezTo>
                      <a:pt x="9006" y="8428"/>
                      <a:pt x="9297" y="8151"/>
                      <a:pt x="9587" y="7881"/>
                    </a:cubicBezTo>
                    <a:cubicBezTo>
                      <a:pt x="9985" y="7867"/>
                      <a:pt x="10387" y="7855"/>
                      <a:pt x="10800" y="7855"/>
                    </a:cubicBezTo>
                    <a:cubicBezTo>
                      <a:pt x="11212" y="7855"/>
                      <a:pt x="11614" y="7867"/>
                      <a:pt x="12012" y="7881"/>
                    </a:cubicBezTo>
                    <a:cubicBezTo>
                      <a:pt x="12303" y="8151"/>
                      <a:pt x="12593" y="8428"/>
                      <a:pt x="12882" y="8717"/>
                    </a:cubicBezTo>
                    <a:cubicBezTo>
                      <a:pt x="13172" y="9007"/>
                      <a:pt x="13448" y="9297"/>
                      <a:pt x="13718" y="9587"/>
                    </a:cubicBezTo>
                    <a:cubicBezTo>
                      <a:pt x="13733" y="9986"/>
                      <a:pt x="13745" y="10388"/>
                      <a:pt x="13745" y="10800"/>
                    </a:cubicBezTo>
                    <a:cubicBezTo>
                      <a:pt x="13745" y="11212"/>
                      <a:pt x="13733" y="11614"/>
                      <a:pt x="13718" y="12012"/>
                    </a:cubicBezTo>
                    <a:moveTo>
                      <a:pt x="13185" y="16555"/>
                    </a:moveTo>
                    <a:cubicBezTo>
                      <a:pt x="12662" y="16219"/>
                      <a:pt x="12120" y="15837"/>
                      <a:pt x="11561" y="15404"/>
                    </a:cubicBezTo>
                    <a:cubicBezTo>
                      <a:pt x="11844" y="15170"/>
                      <a:pt x="12127" y="14931"/>
                      <a:pt x="12409" y="14677"/>
                    </a:cubicBezTo>
                    <a:cubicBezTo>
                      <a:pt x="12783" y="14655"/>
                      <a:pt x="13155" y="14631"/>
                      <a:pt x="13517" y="14597"/>
                    </a:cubicBezTo>
                    <a:cubicBezTo>
                      <a:pt x="13429" y="15295"/>
                      <a:pt x="13316" y="15950"/>
                      <a:pt x="13185" y="16555"/>
                    </a:cubicBezTo>
                    <a:moveTo>
                      <a:pt x="10800" y="20618"/>
                    </a:moveTo>
                    <a:cubicBezTo>
                      <a:pt x="9948" y="20618"/>
                      <a:pt x="9181" y="19410"/>
                      <a:pt x="8643" y="17481"/>
                    </a:cubicBezTo>
                    <a:cubicBezTo>
                      <a:pt x="9339" y="17072"/>
                      <a:pt x="10062" y="16573"/>
                      <a:pt x="10795" y="16011"/>
                    </a:cubicBezTo>
                    <a:cubicBezTo>
                      <a:pt x="11532" y="16576"/>
                      <a:pt x="12258" y="17070"/>
                      <a:pt x="12957" y="17481"/>
                    </a:cubicBezTo>
                    <a:cubicBezTo>
                      <a:pt x="12419" y="19410"/>
                      <a:pt x="11652" y="20618"/>
                      <a:pt x="10800" y="20618"/>
                    </a:cubicBezTo>
                    <a:moveTo>
                      <a:pt x="8083" y="14597"/>
                    </a:moveTo>
                    <a:cubicBezTo>
                      <a:pt x="8445" y="14631"/>
                      <a:pt x="8816" y="14655"/>
                      <a:pt x="9190" y="14677"/>
                    </a:cubicBezTo>
                    <a:cubicBezTo>
                      <a:pt x="9471" y="14929"/>
                      <a:pt x="9751" y="15170"/>
                      <a:pt x="10032" y="15403"/>
                    </a:cubicBezTo>
                    <a:cubicBezTo>
                      <a:pt x="9478" y="15832"/>
                      <a:pt x="8935" y="16221"/>
                      <a:pt x="8415" y="16555"/>
                    </a:cubicBezTo>
                    <a:cubicBezTo>
                      <a:pt x="8283" y="15950"/>
                      <a:pt x="8171" y="15295"/>
                      <a:pt x="8083" y="14597"/>
                    </a:cubicBezTo>
                    <a:moveTo>
                      <a:pt x="8415" y="5045"/>
                    </a:moveTo>
                    <a:cubicBezTo>
                      <a:pt x="8938" y="5381"/>
                      <a:pt x="9480" y="5762"/>
                      <a:pt x="10038" y="6196"/>
                    </a:cubicBezTo>
                    <a:cubicBezTo>
                      <a:pt x="9756" y="6430"/>
                      <a:pt x="9473" y="6670"/>
                      <a:pt x="9190" y="6924"/>
                    </a:cubicBezTo>
                    <a:cubicBezTo>
                      <a:pt x="8816" y="6945"/>
                      <a:pt x="8445" y="6969"/>
                      <a:pt x="8083" y="7003"/>
                    </a:cubicBezTo>
                    <a:cubicBezTo>
                      <a:pt x="8171" y="6305"/>
                      <a:pt x="8283" y="5650"/>
                      <a:pt x="8415" y="5045"/>
                    </a:cubicBezTo>
                    <a:moveTo>
                      <a:pt x="10800" y="982"/>
                    </a:moveTo>
                    <a:cubicBezTo>
                      <a:pt x="11652" y="982"/>
                      <a:pt x="12419" y="2191"/>
                      <a:pt x="12957" y="4119"/>
                    </a:cubicBezTo>
                    <a:cubicBezTo>
                      <a:pt x="12261" y="4528"/>
                      <a:pt x="11537" y="5027"/>
                      <a:pt x="10804" y="5589"/>
                    </a:cubicBezTo>
                    <a:cubicBezTo>
                      <a:pt x="10067" y="5024"/>
                      <a:pt x="9341" y="4530"/>
                      <a:pt x="8643" y="4119"/>
                    </a:cubicBezTo>
                    <a:cubicBezTo>
                      <a:pt x="9181" y="2191"/>
                      <a:pt x="9948" y="982"/>
                      <a:pt x="10800" y="982"/>
                    </a:cubicBezTo>
                    <a:moveTo>
                      <a:pt x="13517" y="7003"/>
                    </a:moveTo>
                    <a:cubicBezTo>
                      <a:pt x="13155" y="6969"/>
                      <a:pt x="12783" y="6945"/>
                      <a:pt x="12409" y="6924"/>
                    </a:cubicBezTo>
                    <a:cubicBezTo>
                      <a:pt x="12129" y="6671"/>
                      <a:pt x="11848" y="6430"/>
                      <a:pt x="11568" y="6198"/>
                    </a:cubicBezTo>
                    <a:cubicBezTo>
                      <a:pt x="12122" y="5768"/>
                      <a:pt x="12665" y="5379"/>
                      <a:pt x="13185" y="5045"/>
                    </a:cubicBezTo>
                    <a:cubicBezTo>
                      <a:pt x="13316" y="5650"/>
                      <a:pt x="13429" y="6305"/>
                      <a:pt x="13517" y="7003"/>
                    </a:cubicBezTo>
                    <a:moveTo>
                      <a:pt x="7112" y="7112"/>
                    </a:moveTo>
                    <a:cubicBezTo>
                      <a:pt x="6194" y="7234"/>
                      <a:pt x="5339" y="7402"/>
                      <a:pt x="4555" y="7604"/>
                    </a:cubicBezTo>
                    <a:cubicBezTo>
                      <a:pt x="3572" y="5860"/>
                      <a:pt x="3255" y="4460"/>
                      <a:pt x="3858" y="3857"/>
                    </a:cubicBezTo>
                    <a:cubicBezTo>
                      <a:pt x="4460" y="3255"/>
                      <a:pt x="5860" y="3572"/>
                      <a:pt x="7604" y="4555"/>
                    </a:cubicBezTo>
                    <a:cubicBezTo>
                      <a:pt x="7402" y="5339"/>
                      <a:pt x="7234" y="6194"/>
                      <a:pt x="7112" y="7112"/>
                    </a:cubicBezTo>
                    <a:moveTo>
                      <a:pt x="3858" y="17743"/>
                    </a:moveTo>
                    <a:cubicBezTo>
                      <a:pt x="3255" y="17140"/>
                      <a:pt x="3572" y="15740"/>
                      <a:pt x="4555" y="13996"/>
                    </a:cubicBezTo>
                    <a:cubicBezTo>
                      <a:pt x="5339" y="14198"/>
                      <a:pt x="6194" y="14366"/>
                      <a:pt x="7112" y="14488"/>
                    </a:cubicBezTo>
                    <a:cubicBezTo>
                      <a:pt x="7234" y="15406"/>
                      <a:pt x="7402" y="16261"/>
                      <a:pt x="7604" y="17045"/>
                    </a:cubicBezTo>
                    <a:cubicBezTo>
                      <a:pt x="5860" y="18028"/>
                      <a:pt x="4460" y="18345"/>
                      <a:pt x="3858" y="17743"/>
                    </a:cubicBezTo>
                    <a:moveTo>
                      <a:pt x="7003" y="13517"/>
                    </a:moveTo>
                    <a:cubicBezTo>
                      <a:pt x="6305" y="13429"/>
                      <a:pt x="5650" y="13317"/>
                      <a:pt x="5045" y="13185"/>
                    </a:cubicBezTo>
                    <a:cubicBezTo>
                      <a:pt x="5379" y="12665"/>
                      <a:pt x="5768" y="12122"/>
                      <a:pt x="6197" y="11568"/>
                    </a:cubicBezTo>
                    <a:cubicBezTo>
                      <a:pt x="6429" y="11848"/>
                      <a:pt x="6671" y="12129"/>
                      <a:pt x="6923" y="12409"/>
                    </a:cubicBezTo>
                    <a:cubicBezTo>
                      <a:pt x="6944" y="12784"/>
                      <a:pt x="6968" y="13155"/>
                      <a:pt x="7003" y="13517"/>
                    </a:cubicBezTo>
                    <a:moveTo>
                      <a:pt x="6923" y="9191"/>
                    </a:moveTo>
                    <a:cubicBezTo>
                      <a:pt x="6669" y="9473"/>
                      <a:pt x="6429" y="9756"/>
                      <a:pt x="6196" y="10039"/>
                    </a:cubicBezTo>
                    <a:cubicBezTo>
                      <a:pt x="5763" y="9481"/>
                      <a:pt x="5381" y="8938"/>
                      <a:pt x="5045" y="8415"/>
                    </a:cubicBezTo>
                    <a:cubicBezTo>
                      <a:pt x="5650" y="8283"/>
                      <a:pt x="6305" y="8171"/>
                      <a:pt x="7003" y="8084"/>
                    </a:cubicBezTo>
                    <a:cubicBezTo>
                      <a:pt x="6968" y="8445"/>
                      <a:pt x="6944" y="8816"/>
                      <a:pt x="6923" y="9191"/>
                    </a:cubicBezTo>
                    <a:moveTo>
                      <a:pt x="982" y="10800"/>
                    </a:moveTo>
                    <a:cubicBezTo>
                      <a:pt x="982" y="9948"/>
                      <a:pt x="2190" y="9181"/>
                      <a:pt x="4119" y="8644"/>
                    </a:cubicBezTo>
                    <a:cubicBezTo>
                      <a:pt x="4530" y="9342"/>
                      <a:pt x="5023" y="10067"/>
                      <a:pt x="5588" y="10805"/>
                    </a:cubicBezTo>
                    <a:cubicBezTo>
                      <a:pt x="5027" y="11537"/>
                      <a:pt x="4528" y="12262"/>
                      <a:pt x="4119" y="12956"/>
                    </a:cubicBezTo>
                    <a:cubicBezTo>
                      <a:pt x="2190" y="12419"/>
                      <a:pt x="982" y="11652"/>
                      <a:pt x="982" y="10800"/>
                    </a:cubicBezTo>
                    <a:moveTo>
                      <a:pt x="21600" y="10800"/>
                    </a:moveTo>
                    <a:cubicBezTo>
                      <a:pt x="21600" y="9624"/>
                      <a:pt x="20173" y="8571"/>
                      <a:pt x="17918" y="7853"/>
                    </a:cubicBezTo>
                    <a:cubicBezTo>
                      <a:pt x="19002" y="5750"/>
                      <a:pt x="19269" y="3995"/>
                      <a:pt x="18437" y="3163"/>
                    </a:cubicBezTo>
                    <a:cubicBezTo>
                      <a:pt x="17605" y="2332"/>
                      <a:pt x="15850" y="2598"/>
                      <a:pt x="13748" y="3682"/>
                    </a:cubicBezTo>
                    <a:cubicBezTo>
                      <a:pt x="13029" y="1427"/>
                      <a:pt x="11976" y="0"/>
                      <a:pt x="10800" y="0"/>
                    </a:cubicBezTo>
                    <a:cubicBezTo>
                      <a:pt x="9623" y="0"/>
                      <a:pt x="8571" y="1427"/>
                      <a:pt x="7852" y="3682"/>
                    </a:cubicBezTo>
                    <a:cubicBezTo>
                      <a:pt x="5750" y="2598"/>
                      <a:pt x="3995" y="2332"/>
                      <a:pt x="3163" y="3163"/>
                    </a:cubicBezTo>
                    <a:cubicBezTo>
                      <a:pt x="2331" y="3995"/>
                      <a:pt x="2598" y="5750"/>
                      <a:pt x="3682" y="7853"/>
                    </a:cubicBezTo>
                    <a:cubicBezTo>
                      <a:pt x="1426" y="8571"/>
                      <a:pt x="0" y="9624"/>
                      <a:pt x="0" y="10800"/>
                    </a:cubicBezTo>
                    <a:cubicBezTo>
                      <a:pt x="0" y="11976"/>
                      <a:pt x="1426" y="13029"/>
                      <a:pt x="3682" y="13748"/>
                    </a:cubicBezTo>
                    <a:cubicBezTo>
                      <a:pt x="2598" y="15851"/>
                      <a:pt x="2331" y="17605"/>
                      <a:pt x="3163" y="18437"/>
                    </a:cubicBezTo>
                    <a:cubicBezTo>
                      <a:pt x="3995" y="19268"/>
                      <a:pt x="5750" y="19002"/>
                      <a:pt x="7852" y="17918"/>
                    </a:cubicBezTo>
                    <a:cubicBezTo>
                      <a:pt x="8571" y="20173"/>
                      <a:pt x="9623" y="21600"/>
                      <a:pt x="10800" y="21600"/>
                    </a:cubicBezTo>
                    <a:cubicBezTo>
                      <a:pt x="11976" y="21600"/>
                      <a:pt x="13029" y="20173"/>
                      <a:pt x="13748" y="17918"/>
                    </a:cubicBezTo>
                    <a:cubicBezTo>
                      <a:pt x="15850" y="19002"/>
                      <a:pt x="17605" y="19268"/>
                      <a:pt x="18437" y="18437"/>
                    </a:cubicBezTo>
                    <a:cubicBezTo>
                      <a:pt x="19269" y="17605"/>
                      <a:pt x="19002" y="15851"/>
                      <a:pt x="17918" y="13748"/>
                    </a:cubicBezTo>
                    <a:cubicBezTo>
                      <a:pt x="20173" y="13029"/>
                      <a:pt x="21600" y="11976"/>
                      <a:pt x="21600" y="10800"/>
                    </a:cubicBezTo>
                    <a:moveTo>
                      <a:pt x="10800" y="9818"/>
                    </a:moveTo>
                    <a:cubicBezTo>
                      <a:pt x="10258" y="9818"/>
                      <a:pt x="9818" y="10258"/>
                      <a:pt x="9818" y="10800"/>
                    </a:cubicBezTo>
                    <a:cubicBezTo>
                      <a:pt x="9818" y="11342"/>
                      <a:pt x="10258" y="11782"/>
                      <a:pt x="10800" y="11782"/>
                    </a:cubicBezTo>
                    <a:cubicBezTo>
                      <a:pt x="11342" y="11782"/>
                      <a:pt x="11782" y="11342"/>
                      <a:pt x="11782" y="10800"/>
                    </a:cubicBezTo>
                    <a:cubicBezTo>
                      <a:pt x="11782" y="10258"/>
                      <a:pt x="11342" y="9818"/>
                      <a:pt x="10800" y="9818"/>
                    </a:cubicBezTo>
                  </a:path>
                </a:pathLst>
              </a:custGeom>
              <a:solidFill>
                <a:schemeClr val="bg1"/>
              </a:solidFill>
              <a:ln w="12700">
                <a:miter lim="400000"/>
              </a:ln>
            </p:spPr>
            <p:txBody>
              <a:bodyPr wrap="square" lIns="91440" tIns="45720" rIns="91440" bIns="45720" anchor="ctr">
                <a:normAutofit fontScale="25000" lnSpcReduction="20000"/>
              </a:bodyPr>
              <a:lstStyle/>
              <a:p>
                <a:pPr algn="ctr"/>
              </a:p>
            </p:txBody>
          </p:sp>
        </p:grpSp>
        <p:sp>
          <p:nvSpPr>
            <p:cNvPr id="20" name="íšlïdé"/>
            <p:cNvSpPr/>
            <p:nvPr/>
          </p:nvSpPr>
          <p:spPr>
            <a:xfrm>
              <a:off x="6187923" y="1681162"/>
              <a:ext cx="1873251" cy="1876426"/>
            </a:xfrm>
            <a:custGeom>
              <a:avLst/>
              <a:gdLst/>
              <a:ahLst/>
              <a:cxnLst>
                <a:cxn ang="0">
                  <a:pos x="wd2" y="hd2"/>
                </a:cxn>
                <a:cxn ang="5400000">
                  <a:pos x="wd2" y="hd2"/>
                </a:cxn>
                <a:cxn ang="10800000">
                  <a:pos x="wd2" y="hd2"/>
                </a:cxn>
                <a:cxn ang="16200000">
                  <a:pos x="wd2" y="hd2"/>
                </a:cxn>
              </a:cxnLst>
              <a:rect l="0" t="0" r="r" b="b"/>
              <a:pathLst>
                <a:path w="21600" h="21600" extrusionOk="false">
                  <a:moveTo>
                    <a:pt x="0" y="13523"/>
                  </a:moveTo>
                  <a:cubicBezTo>
                    <a:pt x="0" y="11878"/>
                    <a:pt x="622" y="10307"/>
                    <a:pt x="1794" y="9137"/>
                  </a:cubicBezTo>
                  <a:cubicBezTo>
                    <a:pt x="10983" y="0"/>
                    <a:pt x="10983" y="0"/>
                    <a:pt x="10983" y="0"/>
                  </a:cubicBezTo>
                  <a:cubicBezTo>
                    <a:pt x="21600" y="10599"/>
                    <a:pt x="21600" y="10599"/>
                    <a:pt x="21600" y="10599"/>
                  </a:cubicBezTo>
                  <a:cubicBezTo>
                    <a:pt x="12447" y="19773"/>
                    <a:pt x="12447" y="19773"/>
                    <a:pt x="12447" y="19773"/>
                  </a:cubicBezTo>
                  <a:cubicBezTo>
                    <a:pt x="11276" y="20942"/>
                    <a:pt x="9702" y="21600"/>
                    <a:pt x="8054" y="21600"/>
                  </a:cubicBezTo>
                  <a:cubicBezTo>
                    <a:pt x="0" y="21600"/>
                    <a:pt x="0" y="21600"/>
                    <a:pt x="0" y="21600"/>
                  </a:cubicBezTo>
                  <a:lnTo>
                    <a:pt x="0" y="13523"/>
                  </a:lnTo>
                  <a:close/>
                </a:path>
              </a:pathLst>
            </a:custGeom>
            <a:solidFill>
              <a:schemeClr val="tx1">
                <a:lumMod val="50000"/>
                <a:lumOff val="50000"/>
              </a:schemeClr>
            </a:solidFill>
            <a:ln w="12700" cap="flat">
              <a:noFill/>
              <a:miter lim="400000"/>
            </a:ln>
            <a:effectLst/>
          </p:spPr>
          <p:txBody>
            <a:bodyPr wrap="square" lIns="91440" tIns="45720" rIns="91440" bIns="45720" anchor="b">
              <a:normAutofit/>
            </a:bodyPr>
            <a:lstStyle/>
            <a:p>
              <a:r>
                <a:rPr lang="zh-CN" altLang="en-US" sz="1600" b="1" dirty="0">
                  <a:solidFill>
                    <a:schemeClr val="bg1"/>
                  </a:solidFill>
                </a:rPr>
                <a:t>国标</a:t>
              </a:r>
              <a:endParaRPr sz="1600" b="1" dirty="0">
                <a:solidFill>
                  <a:schemeClr val="bg1"/>
                </a:solidFill>
              </a:endParaRPr>
            </a:p>
          </p:txBody>
        </p:sp>
        <p:grpSp>
          <p:nvGrpSpPr>
            <p:cNvPr id="21" name="ïṧľíḍé"/>
            <p:cNvGrpSpPr/>
            <p:nvPr/>
          </p:nvGrpSpPr>
          <p:grpSpPr>
            <a:xfrm>
              <a:off x="7311873" y="1852610"/>
              <a:ext cx="577851" cy="577851"/>
              <a:chOff x="7311873" y="1641558"/>
              <a:chExt cx="577851" cy="577851"/>
            </a:xfrm>
          </p:grpSpPr>
          <p:sp>
            <p:nvSpPr>
              <p:cNvPr id="30" name="íṧ1iďè"/>
              <p:cNvSpPr/>
              <p:nvPr/>
            </p:nvSpPr>
            <p:spPr>
              <a:xfrm>
                <a:off x="7311873" y="1641558"/>
                <a:ext cx="577851" cy="577851"/>
              </a:xfrm>
              <a:prstGeom prst="ellipse">
                <a:avLst/>
              </a:prstGeom>
              <a:solidFill>
                <a:schemeClr val="accent1"/>
              </a:solidFill>
              <a:ln w="28575" cap="flat">
                <a:solidFill>
                  <a:schemeClr val="bg1"/>
                </a:solidFill>
                <a:miter lim="400000"/>
              </a:ln>
              <a:effectLst/>
            </p:spPr>
            <p:txBody>
              <a:bodyPr wrap="square" lIns="91440" tIns="45720" rIns="91440" bIns="45720" anchor="ctr">
                <a:normAutofit fontScale="40000" lnSpcReduction="20000"/>
              </a:bodyPr>
              <a:lstStyle/>
              <a:p>
                <a:pPr algn="ctr"/>
              </a:p>
            </p:txBody>
          </p:sp>
          <p:sp>
            <p:nvSpPr>
              <p:cNvPr id="31" name="iŝḷiḑè"/>
              <p:cNvSpPr/>
              <p:nvPr/>
            </p:nvSpPr>
            <p:spPr>
              <a:xfrm>
                <a:off x="7461134" y="1790819"/>
                <a:ext cx="279328" cy="279328"/>
              </a:xfrm>
              <a:custGeom>
                <a:avLst/>
                <a:gdLst/>
                <a:ahLst/>
                <a:cxnLst>
                  <a:cxn ang="0">
                    <a:pos x="wd2" y="hd2"/>
                  </a:cxn>
                  <a:cxn ang="5400000">
                    <a:pos x="wd2" y="hd2"/>
                  </a:cxn>
                  <a:cxn ang="10800000">
                    <a:pos x="wd2" y="hd2"/>
                  </a:cxn>
                  <a:cxn ang="16200000">
                    <a:pos x="wd2" y="hd2"/>
                  </a:cxn>
                </a:cxnLst>
                <a:rect l="0" t="0" r="r" b="b"/>
                <a:pathLst>
                  <a:path w="21600" h="21600" extrusionOk="false">
                    <a:moveTo>
                      <a:pt x="10800" y="20618"/>
                    </a:moveTo>
                    <a:cubicBezTo>
                      <a:pt x="5377" y="20618"/>
                      <a:pt x="982" y="16223"/>
                      <a:pt x="982" y="10800"/>
                    </a:cubicBezTo>
                    <a:cubicBezTo>
                      <a:pt x="982" y="5377"/>
                      <a:pt x="5377" y="982"/>
                      <a:pt x="10800" y="982"/>
                    </a:cubicBezTo>
                    <a:cubicBezTo>
                      <a:pt x="16223" y="982"/>
                      <a:pt x="20618" y="5377"/>
                      <a:pt x="20618" y="10800"/>
                    </a:cubicBezTo>
                    <a:cubicBezTo>
                      <a:pt x="20618" y="16223"/>
                      <a:pt x="16223" y="20618"/>
                      <a:pt x="10800" y="20618"/>
                    </a:cubicBezTo>
                    <a:moveTo>
                      <a:pt x="18280" y="18579"/>
                    </a:moveTo>
                    <a:cubicBezTo>
                      <a:pt x="20323" y="16614"/>
                      <a:pt x="21600" y="13859"/>
                      <a:pt x="21600" y="10800"/>
                    </a:cubicBezTo>
                    <a:cubicBezTo>
                      <a:pt x="21600" y="4835"/>
                      <a:pt x="16764" y="0"/>
                      <a:pt x="10800" y="0"/>
                    </a:cubicBezTo>
                    <a:cubicBezTo>
                      <a:pt x="4836" y="0"/>
                      <a:pt x="0" y="4835"/>
                      <a:pt x="0" y="10800"/>
                    </a:cubicBezTo>
                    <a:cubicBezTo>
                      <a:pt x="0" y="13859"/>
                      <a:pt x="1277" y="16614"/>
                      <a:pt x="3320" y="18579"/>
                    </a:cubicBezTo>
                    <a:lnTo>
                      <a:pt x="2107" y="20762"/>
                    </a:lnTo>
                    <a:cubicBezTo>
                      <a:pt x="2019" y="20851"/>
                      <a:pt x="1964" y="20974"/>
                      <a:pt x="1964" y="21109"/>
                    </a:cubicBezTo>
                    <a:cubicBezTo>
                      <a:pt x="1964" y="21380"/>
                      <a:pt x="2184" y="21600"/>
                      <a:pt x="2455" y="21600"/>
                    </a:cubicBezTo>
                    <a:cubicBezTo>
                      <a:pt x="2590" y="21600"/>
                      <a:pt x="2713" y="21545"/>
                      <a:pt x="2802" y="21456"/>
                    </a:cubicBezTo>
                    <a:cubicBezTo>
                      <a:pt x="2858" y="21400"/>
                      <a:pt x="2894" y="21327"/>
                      <a:pt x="2917" y="21248"/>
                    </a:cubicBezTo>
                    <a:lnTo>
                      <a:pt x="4044" y="19219"/>
                    </a:lnTo>
                    <a:cubicBezTo>
                      <a:pt x="5895" y="20706"/>
                      <a:pt x="8242" y="21600"/>
                      <a:pt x="10800" y="21600"/>
                    </a:cubicBezTo>
                    <a:cubicBezTo>
                      <a:pt x="13358" y="21600"/>
                      <a:pt x="15705" y="20706"/>
                      <a:pt x="17555" y="19219"/>
                    </a:cubicBezTo>
                    <a:lnTo>
                      <a:pt x="18683" y="21248"/>
                    </a:lnTo>
                    <a:cubicBezTo>
                      <a:pt x="18743" y="21450"/>
                      <a:pt x="18923" y="21600"/>
                      <a:pt x="19145" y="21600"/>
                    </a:cubicBezTo>
                    <a:cubicBezTo>
                      <a:pt x="19416" y="21600"/>
                      <a:pt x="19636" y="21380"/>
                      <a:pt x="19636" y="21109"/>
                    </a:cubicBezTo>
                    <a:cubicBezTo>
                      <a:pt x="19636" y="20974"/>
                      <a:pt x="19581" y="20851"/>
                      <a:pt x="19493" y="20762"/>
                    </a:cubicBezTo>
                    <a:cubicBezTo>
                      <a:pt x="19493" y="20762"/>
                      <a:pt x="18280" y="18579"/>
                      <a:pt x="18280" y="18579"/>
                    </a:cubicBezTo>
                    <a:close/>
                    <a:moveTo>
                      <a:pt x="10800" y="16691"/>
                    </a:moveTo>
                    <a:cubicBezTo>
                      <a:pt x="7547" y="16691"/>
                      <a:pt x="4909" y="14053"/>
                      <a:pt x="4909" y="10800"/>
                    </a:cubicBezTo>
                    <a:cubicBezTo>
                      <a:pt x="4909" y="7547"/>
                      <a:pt x="7547" y="4909"/>
                      <a:pt x="10800" y="4909"/>
                    </a:cubicBezTo>
                    <a:cubicBezTo>
                      <a:pt x="14053" y="4909"/>
                      <a:pt x="16691" y="7547"/>
                      <a:pt x="16691" y="10800"/>
                    </a:cubicBezTo>
                    <a:cubicBezTo>
                      <a:pt x="16691" y="14053"/>
                      <a:pt x="14053" y="16691"/>
                      <a:pt x="10800" y="16691"/>
                    </a:cubicBezTo>
                    <a:moveTo>
                      <a:pt x="10800" y="3927"/>
                    </a:moveTo>
                    <a:cubicBezTo>
                      <a:pt x="7004" y="3927"/>
                      <a:pt x="3927" y="7004"/>
                      <a:pt x="3927" y="10800"/>
                    </a:cubicBezTo>
                    <a:cubicBezTo>
                      <a:pt x="3927" y="14596"/>
                      <a:pt x="7004" y="17673"/>
                      <a:pt x="10800" y="17673"/>
                    </a:cubicBezTo>
                    <a:cubicBezTo>
                      <a:pt x="14596" y="17673"/>
                      <a:pt x="17673" y="14596"/>
                      <a:pt x="17673" y="10800"/>
                    </a:cubicBezTo>
                    <a:cubicBezTo>
                      <a:pt x="17673" y="7004"/>
                      <a:pt x="14596" y="3927"/>
                      <a:pt x="10800" y="3927"/>
                    </a:cubicBezTo>
                    <a:moveTo>
                      <a:pt x="10800" y="12764"/>
                    </a:moveTo>
                    <a:cubicBezTo>
                      <a:pt x="9716" y="12764"/>
                      <a:pt x="8836" y="11884"/>
                      <a:pt x="8836" y="10800"/>
                    </a:cubicBezTo>
                    <a:cubicBezTo>
                      <a:pt x="8836" y="9716"/>
                      <a:pt x="9716" y="8836"/>
                      <a:pt x="10800" y="8836"/>
                    </a:cubicBezTo>
                    <a:cubicBezTo>
                      <a:pt x="11884" y="8836"/>
                      <a:pt x="12764" y="9716"/>
                      <a:pt x="12764" y="10800"/>
                    </a:cubicBezTo>
                    <a:cubicBezTo>
                      <a:pt x="12764" y="11884"/>
                      <a:pt x="11884" y="12764"/>
                      <a:pt x="10800" y="12764"/>
                    </a:cubicBezTo>
                    <a:moveTo>
                      <a:pt x="10800" y="7855"/>
                    </a:moveTo>
                    <a:cubicBezTo>
                      <a:pt x="9173" y="7855"/>
                      <a:pt x="7855" y="9173"/>
                      <a:pt x="7855" y="10800"/>
                    </a:cubicBezTo>
                    <a:cubicBezTo>
                      <a:pt x="7855" y="12427"/>
                      <a:pt x="9173" y="13745"/>
                      <a:pt x="10800" y="13745"/>
                    </a:cubicBezTo>
                    <a:cubicBezTo>
                      <a:pt x="12427" y="13745"/>
                      <a:pt x="13745" y="12427"/>
                      <a:pt x="13745" y="10800"/>
                    </a:cubicBezTo>
                    <a:cubicBezTo>
                      <a:pt x="13745" y="9173"/>
                      <a:pt x="12427" y="7855"/>
                      <a:pt x="10800" y="7855"/>
                    </a:cubicBezTo>
                  </a:path>
                </a:pathLst>
              </a:custGeom>
              <a:solidFill>
                <a:schemeClr val="bg1"/>
              </a:solidFill>
              <a:ln w="12700">
                <a:miter lim="400000"/>
              </a:ln>
            </p:spPr>
            <p:txBody>
              <a:bodyPr wrap="square" lIns="91440" tIns="45720" rIns="91440" bIns="45720" anchor="ctr">
                <a:normAutofit fontScale="25000" lnSpcReduction="20000"/>
              </a:bodyPr>
              <a:lstStyle/>
              <a:p>
                <a:pPr algn="ctr"/>
              </a:p>
            </p:txBody>
          </p:sp>
        </p:grpSp>
        <p:sp>
          <p:nvSpPr>
            <p:cNvPr id="22" name="iš1iḑê"/>
            <p:cNvSpPr/>
            <p:nvPr/>
          </p:nvSpPr>
          <p:spPr>
            <a:xfrm>
              <a:off x="4149571" y="3719513"/>
              <a:ext cx="1873251" cy="1876426"/>
            </a:xfrm>
            <a:custGeom>
              <a:avLst/>
              <a:gdLst/>
              <a:ahLst/>
              <a:cxnLst>
                <a:cxn ang="0">
                  <a:pos x="wd2" y="hd2"/>
                </a:cxn>
                <a:cxn ang="5400000">
                  <a:pos x="wd2" y="hd2"/>
                </a:cxn>
                <a:cxn ang="10800000">
                  <a:pos x="wd2" y="hd2"/>
                </a:cxn>
                <a:cxn ang="16200000">
                  <a:pos x="wd2" y="hd2"/>
                </a:cxn>
              </a:cxnLst>
              <a:rect l="0" t="0" r="r" b="b"/>
              <a:pathLst>
                <a:path w="21600" h="21600" extrusionOk="false">
                  <a:moveTo>
                    <a:pt x="21600" y="8041"/>
                  </a:moveTo>
                  <a:cubicBezTo>
                    <a:pt x="21600" y="9685"/>
                    <a:pt x="20978" y="11257"/>
                    <a:pt x="19806" y="12426"/>
                  </a:cubicBezTo>
                  <a:cubicBezTo>
                    <a:pt x="10617" y="21600"/>
                    <a:pt x="10617" y="21600"/>
                    <a:pt x="10617" y="21600"/>
                  </a:cubicBezTo>
                  <a:cubicBezTo>
                    <a:pt x="0" y="10964"/>
                    <a:pt x="0" y="10964"/>
                    <a:pt x="0" y="10964"/>
                  </a:cubicBezTo>
                  <a:cubicBezTo>
                    <a:pt x="9153" y="1791"/>
                    <a:pt x="9153" y="1791"/>
                    <a:pt x="9153" y="1791"/>
                  </a:cubicBezTo>
                  <a:cubicBezTo>
                    <a:pt x="10324" y="658"/>
                    <a:pt x="11898" y="0"/>
                    <a:pt x="13546" y="0"/>
                  </a:cubicBezTo>
                  <a:cubicBezTo>
                    <a:pt x="21600" y="0"/>
                    <a:pt x="21600" y="0"/>
                    <a:pt x="21600" y="0"/>
                  </a:cubicBezTo>
                  <a:lnTo>
                    <a:pt x="21600" y="8041"/>
                  </a:lnTo>
                  <a:close/>
                </a:path>
              </a:pathLst>
            </a:custGeom>
            <a:solidFill>
              <a:schemeClr val="tx1">
                <a:lumMod val="50000"/>
                <a:lumOff val="50000"/>
              </a:schemeClr>
            </a:solidFill>
            <a:ln w="12700" cap="flat">
              <a:noFill/>
              <a:miter lim="400000"/>
            </a:ln>
            <a:effectLst/>
          </p:spPr>
          <p:txBody>
            <a:bodyPr wrap="square" lIns="91440" tIns="45720" rIns="91440" bIns="45720" anchor="t">
              <a:normAutofit/>
            </a:bodyPr>
            <a:lstStyle/>
            <a:p>
              <a:pPr algn="r"/>
              <a:r>
                <a:rPr lang="zh-CN" altLang="en-US" sz="1600" b="1" dirty="0">
                  <a:solidFill>
                    <a:schemeClr val="bg1"/>
                  </a:solidFill>
                </a:rPr>
                <a:t>国标</a:t>
              </a:r>
              <a:endParaRPr sz="1600" b="1" dirty="0">
                <a:solidFill>
                  <a:schemeClr val="bg1"/>
                </a:solidFill>
              </a:endParaRPr>
            </a:p>
          </p:txBody>
        </p:sp>
        <p:grpSp>
          <p:nvGrpSpPr>
            <p:cNvPr id="23" name="iśḻiḓe"/>
            <p:cNvGrpSpPr/>
            <p:nvPr/>
          </p:nvGrpSpPr>
          <p:grpSpPr>
            <a:xfrm>
              <a:off x="4321021" y="4843462"/>
              <a:ext cx="577851" cy="577851"/>
              <a:chOff x="4321021" y="4632410"/>
              <a:chExt cx="577851" cy="577851"/>
            </a:xfrm>
          </p:grpSpPr>
          <p:sp>
            <p:nvSpPr>
              <p:cNvPr id="28" name="íṡḷîḍe"/>
              <p:cNvSpPr/>
              <p:nvPr/>
            </p:nvSpPr>
            <p:spPr>
              <a:xfrm>
                <a:off x="4321021" y="4632410"/>
                <a:ext cx="577851" cy="577851"/>
              </a:xfrm>
              <a:prstGeom prst="ellipse">
                <a:avLst/>
              </a:prstGeom>
              <a:solidFill>
                <a:schemeClr val="accent1"/>
              </a:solidFill>
              <a:ln w="28575" cap="flat">
                <a:solidFill>
                  <a:schemeClr val="bg1"/>
                </a:solidFill>
                <a:miter lim="400000"/>
              </a:ln>
              <a:effectLst/>
            </p:spPr>
            <p:txBody>
              <a:bodyPr wrap="square" lIns="91440" tIns="45720" rIns="91440" bIns="45720" anchor="ctr">
                <a:normAutofit fontScale="40000" lnSpcReduction="20000"/>
              </a:bodyPr>
              <a:lstStyle/>
              <a:p>
                <a:pPr algn="ctr"/>
              </a:p>
            </p:txBody>
          </p:sp>
          <p:sp>
            <p:nvSpPr>
              <p:cNvPr id="29" name="îṡḻïďe"/>
              <p:cNvSpPr/>
              <p:nvPr/>
            </p:nvSpPr>
            <p:spPr>
              <a:xfrm>
                <a:off x="4470282" y="4811253"/>
                <a:ext cx="279328" cy="279328"/>
              </a:xfrm>
              <a:custGeom>
                <a:avLst/>
                <a:gdLst/>
                <a:ahLst/>
                <a:cxnLst>
                  <a:cxn ang="0">
                    <a:pos x="wd2" y="hd2"/>
                  </a:cxn>
                  <a:cxn ang="5400000">
                    <a:pos x="wd2" y="hd2"/>
                  </a:cxn>
                  <a:cxn ang="10800000">
                    <a:pos x="wd2" y="hd2"/>
                  </a:cxn>
                  <a:cxn ang="16200000">
                    <a:pos x="wd2" y="hd2"/>
                  </a:cxn>
                </a:cxnLst>
                <a:rect l="0" t="0" r="r" b="b"/>
                <a:pathLst>
                  <a:path w="21600" h="21600" extrusionOk="false">
                    <a:moveTo>
                      <a:pt x="20618" y="2945"/>
                    </a:moveTo>
                    <a:lnTo>
                      <a:pt x="982" y="2945"/>
                    </a:lnTo>
                    <a:lnTo>
                      <a:pt x="982" y="1964"/>
                    </a:lnTo>
                    <a:lnTo>
                      <a:pt x="20618" y="1964"/>
                    </a:lnTo>
                    <a:cubicBezTo>
                      <a:pt x="20618" y="1964"/>
                      <a:pt x="20618" y="2945"/>
                      <a:pt x="20618" y="2945"/>
                    </a:cubicBezTo>
                    <a:close/>
                    <a:moveTo>
                      <a:pt x="19636" y="15709"/>
                    </a:moveTo>
                    <a:lnTo>
                      <a:pt x="1964" y="15709"/>
                    </a:lnTo>
                    <a:lnTo>
                      <a:pt x="1964" y="3927"/>
                    </a:lnTo>
                    <a:lnTo>
                      <a:pt x="19636" y="3927"/>
                    </a:lnTo>
                    <a:cubicBezTo>
                      <a:pt x="19636" y="3927"/>
                      <a:pt x="19636" y="15709"/>
                      <a:pt x="19636" y="15709"/>
                    </a:cubicBezTo>
                    <a:close/>
                    <a:moveTo>
                      <a:pt x="20618" y="982"/>
                    </a:moveTo>
                    <a:lnTo>
                      <a:pt x="11782" y="982"/>
                    </a:lnTo>
                    <a:cubicBezTo>
                      <a:pt x="11782" y="440"/>
                      <a:pt x="11342" y="0"/>
                      <a:pt x="10800" y="0"/>
                    </a:cubicBezTo>
                    <a:cubicBezTo>
                      <a:pt x="10257" y="0"/>
                      <a:pt x="9818" y="440"/>
                      <a:pt x="9818" y="982"/>
                    </a:cubicBezTo>
                    <a:lnTo>
                      <a:pt x="982" y="982"/>
                    </a:lnTo>
                    <a:cubicBezTo>
                      <a:pt x="439" y="982"/>
                      <a:pt x="0" y="1422"/>
                      <a:pt x="0" y="1964"/>
                    </a:cubicBezTo>
                    <a:lnTo>
                      <a:pt x="0" y="2945"/>
                    </a:lnTo>
                    <a:cubicBezTo>
                      <a:pt x="0" y="3488"/>
                      <a:pt x="439" y="3927"/>
                      <a:pt x="982" y="3927"/>
                    </a:cubicBezTo>
                    <a:lnTo>
                      <a:pt x="982" y="15709"/>
                    </a:lnTo>
                    <a:cubicBezTo>
                      <a:pt x="982" y="16252"/>
                      <a:pt x="1421" y="16691"/>
                      <a:pt x="1964" y="16691"/>
                    </a:cubicBezTo>
                    <a:lnTo>
                      <a:pt x="10309" y="16691"/>
                    </a:lnTo>
                    <a:lnTo>
                      <a:pt x="10309" y="17960"/>
                    </a:lnTo>
                    <a:lnTo>
                      <a:pt x="7507" y="20762"/>
                    </a:lnTo>
                    <a:cubicBezTo>
                      <a:pt x="7419" y="20851"/>
                      <a:pt x="7364" y="20974"/>
                      <a:pt x="7364" y="21109"/>
                    </a:cubicBezTo>
                    <a:cubicBezTo>
                      <a:pt x="7364" y="21380"/>
                      <a:pt x="7583" y="21600"/>
                      <a:pt x="7855" y="21600"/>
                    </a:cubicBezTo>
                    <a:cubicBezTo>
                      <a:pt x="7990" y="21600"/>
                      <a:pt x="8113" y="21545"/>
                      <a:pt x="8202" y="21456"/>
                    </a:cubicBezTo>
                    <a:lnTo>
                      <a:pt x="10800" y="18858"/>
                    </a:lnTo>
                    <a:lnTo>
                      <a:pt x="13398" y="21456"/>
                    </a:lnTo>
                    <a:cubicBezTo>
                      <a:pt x="13488" y="21545"/>
                      <a:pt x="13610" y="21600"/>
                      <a:pt x="13745" y="21600"/>
                    </a:cubicBezTo>
                    <a:cubicBezTo>
                      <a:pt x="14017" y="21600"/>
                      <a:pt x="14236" y="21380"/>
                      <a:pt x="14236" y="21109"/>
                    </a:cubicBezTo>
                    <a:cubicBezTo>
                      <a:pt x="14236" y="20974"/>
                      <a:pt x="14182" y="20851"/>
                      <a:pt x="14093" y="20762"/>
                    </a:cubicBezTo>
                    <a:lnTo>
                      <a:pt x="11291" y="17960"/>
                    </a:lnTo>
                    <a:lnTo>
                      <a:pt x="11291" y="16691"/>
                    </a:lnTo>
                    <a:lnTo>
                      <a:pt x="19636" y="16691"/>
                    </a:lnTo>
                    <a:cubicBezTo>
                      <a:pt x="20178" y="16691"/>
                      <a:pt x="20618" y="16252"/>
                      <a:pt x="20618" y="15709"/>
                    </a:cubicBezTo>
                    <a:lnTo>
                      <a:pt x="20618" y="3927"/>
                    </a:lnTo>
                    <a:cubicBezTo>
                      <a:pt x="21160" y="3927"/>
                      <a:pt x="21600" y="3488"/>
                      <a:pt x="21600" y="2945"/>
                    </a:cubicBezTo>
                    <a:lnTo>
                      <a:pt x="21600" y="1964"/>
                    </a:lnTo>
                    <a:cubicBezTo>
                      <a:pt x="21600" y="1422"/>
                      <a:pt x="21160" y="982"/>
                      <a:pt x="20618" y="982"/>
                    </a:cubicBezTo>
                    <a:moveTo>
                      <a:pt x="16200" y="5891"/>
                    </a:moveTo>
                    <a:cubicBezTo>
                      <a:pt x="16471" y="5891"/>
                      <a:pt x="16691" y="6111"/>
                      <a:pt x="16691" y="6382"/>
                    </a:cubicBezTo>
                    <a:cubicBezTo>
                      <a:pt x="16691" y="6653"/>
                      <a:pt x="16471" y="6873"/>
                      <a:pt x="16200" y="6873"/>
                    </a:cubicBezTo>
                    <a:cubicBezTo>
                      <a:pt x="15929" y="6873"/>
                      <a:pt x="15709" y="6653"/>
                      <a:pt x="15709" y="6382"/>
                    </a:cubicBezTo>
                    <a:cubicBezTo>
                      <a:pt x="15709" y="6111"/>
                      <a:pt x="15929" y="5891"/>
                      <a:pt x="16200" y="5891"/>
                    </a:cubicBezTo>
                    <a:moveTo>
                      <a:pt x="16200" y="7855"/>
                    </a:moveTo>
                    <a:cubicBezTo>
                      <a:pt x="17013" y="7855"/>
                      <a:pt x="17673" y="7196"/>
                      <a:pt x="17673" y="6382"/>
                    </a:cubicBezTo>
                    <a:cubicBezTo>
                      <a:pt x="17673" y="5569"/>
                      <a:pt x="17013" y="4909"/>
                      <a:pt x="16200" y="4909"/>
                    </a:cubicBezTo>
                    <a:cubicBezTo>
                      <a:pt x="15387" y="4909"/>
                      <a:pt x="14727" y="5569"/>
                      <a:pt x="14727" y="6382"/>
                    </a:cubicBezTo>
                    <a:cubicBezTo>
                      <a:pt x="14727" y="7196"/>
                      <a:pt x="15387" y="7855"/>
                      <a:pt x="16200" y="7855"/>
                    </a:cubicBezTo>
                    <a:moveTo>
                      <a:pt x="8422" y="8135"/>
                    </a:moveTo>
                    <a:lnTo>
                      <a:pt x="11926" y="11638"/>
                    </a:lnTo>
                    <a:cubicBezTo>
                      <a:pt x="12015" y="11727"/>
                      <a:pt x="12138" y="11782"/>
                      <a:pt x="12273" y="11782"/>
                    </a:cubicBezTo>
                    <a:cubicBezTo>
                      <a:pt x="12408" y="11782"/>
                      <a:pt x="12531" y="11727"/>
                      <a:pt x="12620" y="11638"/>
                    </a:cubicBezTo>
                    <a:lnTo>
                      <a:pt x="14183" y="10075"/>
                    </a:lnTo>
                    <a:lnTo>
                      <a:pt x="16200" y="12764"/>
                    </a:lnTo>
                    <a:lnTo>
                      <a:pt x="5336" y="12764"/>
                    </a:lnTo>
                    <a:cubicBezTo>
                      <a:pt x="5336" y="12764"/>
                      <a:pt x="8422" y="8135"/>
                      <a:pt x="8422" y="8135"/>
                    </a:cubicBezTo>
                    <a:close/>
                    <a:moveTo>
                      <a:pt x="4418" y="13745"/>
                    </a:moveTo>
                    <a:lnTo>
                      <a:pt x="17182" y="13745"/>
                    </a:lnTo>
                    <a:cubicBezTo>
                      <a:pt x="17453" y="13745"/>
                      <a:pt x="17673" y="13526"/>
                      <a:pt x="17673" y="13255"/>
                    </a:cubicBezTo>
                    <a:cubicBezTo>
                      <a:pt x="17673" y="13144"/>
                      <a:pt x="17630" y="13047"/>
                      <a:pt x="17568" y="12965"/>
                    </a:cubicBezTo>
                    <a:lnTo>
                      <a:pt x="17575" y="12960"/>
                    </a:lnTo>
                    <a:lnTo>
                      <a:pt x="14629" y="9033"/>
                    </a:lnTo>
                    <a:lnTo>
                      <a:pt x="14622" y="9038"/>
                    </a:lnTo>
                    <a:cubicBezTo>
                      <a:pt x="14533" y="8919"/>
                      <a:pt x="14397" y="8836"/>
                      <a:pt x="14236" y="8836"/>
                    </a:cubicBezTo>
                    <a:cubicBezTo>
                      <a:pt x="14101" y="8836"/>
                      <a:pt x="13978" y="8891"/>
                      <a:pt x="13889" y="8980"/>
                    </a:cubicBezTo>
                    <a:lnTo>
                      <a:pt x="12273" y="10597"/>
                    </a:lnTo>
                    <a:lnTo>
                      <a:pt x="8693" y="7017"/>
                    </a:lnTo>
                    <a:cubicBezTo>
                      <a:pt x="8604" y="6928"/>
                      <a:pt x="8481" y="6873"/>
                      <a:pt x="8345" y="6873"/>
                    </a:cubicBezTo>
                    <a:cubicBezTo>
                      <a:pt x="8175" y="6873"/>
                      <a:pt x="8033" y="6965"/>
                      <a:pt x="7945" y="7097"/>
                    </a:cubicBezTo>
                    <a:lnTo>
                      <a:pt x="7937" y="7091"/>
                    </a:lnTo>
                    <a:lnTo>
                      <a:pt x="4010" y="12982"/>
                    </a:lnTo>
                    <a:lnTo>
                      <a:pt x="4017" y="12988"/>
                    </a:lnTo>
                    <a:cubicBezTo>
                      <a:pt x="3965" y="13066"/>
                      <a:pt x="3927" y="13154"/>
                      <a:pt x="3927" y="13255"/>
                    </a:cubicBezTo>
                    <a:cubicBezTo>
                      <a:pt x="3927" y="13526"/>
                      <a:pt x="4147" y="13745"/>
                      <a:pt x="4418" y="13745"/>
                    </a:cubicBezTo>
                  </a:path>
                </a:pathLst>
              </a:custGeom>
              <a:solidFill>
                <a:schemeClr val="bg1"/>
              </a:solidFill>
              <a:ln w="12700">
                <a:miter lim="400000"/>
              </a:ln>
            </p:spPr>
            <p:txBody>
              <a:bodyPr wrap="square" lIns="91440" tIns="45720" rIns="91440" bIns="45720" anchor="ctr">
                <a:normAutofit fontScale="25000" lnSpcReduction="20000"/>
              </a:bodyPr>
              <a:lstStyle/>
              <a:p>
                <a:pPr algn="ctr"/>
              </a:p>
            </p:txBody>
          </p:sp>
        </p:grpSp>
        <p:sp>
          <p:nvSpPr>
            <p:cNvPr id="24" name="îšľîḑe"/>
            <p:cNvSpPr/>
            <p:nvPr/>
          </p:nvSpPr>
          <p:spPr>
            <a:xfrm>
              <a:off x="6187923" y="3719513"/>
              <a:ext cx="1873251" cy="1876426"/>
            </a:xfrm>
            <a:custGeom>
              <a:avLst/>
              <a:gdLst/>
              <a:ahLst/>
              <a:cxnLst>
                <a:cxn ang="0">
                  <a:pos x="wd2" y="hd2"/>
                </a:cxn>
                <a:cxn ang="5400000">
                  <a:pos x="wd2" y="hd2"/>
                </a:cxn>
                <a:cxn ang="10800000">
                  <a:pos x="wd2" y="hd2"/>
                </a:cxn>
                <a:cxn ang="16200000">
                  <a:pos x="wd2" y="hd2"/>
                </a:cxn>
              </a:cxnLst>
              <a:rect l="0" t="0" r="r" b="b"/>
              <a:pathLst>
                <a:path w="21600" h="21600" extrusionOk="false">
                  <a:moveTo>
                    <a:pt x="0" y="8041"/>
                  </a:moveTo>
                  <a:cubicBezTo>
                    <a:pt x="0" y="9685"/>
                    <a:pt x="622" y="11257"/>
                    <a:pt x="1794" y="12426"/>
                  </a:cubicBezTo>
                  <a:cubicBezTo>
                    <a:pt x="10983" y="21600"/>
                    <a:pt x="10983" y="21600"/>
                    <a:pt x="10983" y="21600"/>
                  </a:cubicBezTo>
                  <a:cubicBezTo>
                    <a:pt x="21600" y="10964"/>
                    <a:pt x="21600" y="10964"/>
                    <a:pt x="21600" y="10964"/>
                  </a:cubicBezTo>
                  <a:cubicBezTo>
                    <a:pt x="12447" y="1791"/>
                    <a:pt x="12447" y="1791"/>
                    <a:pt x="12447" y="1791"/>
                  </a:cubicBezTo>
                  <a:cubicBezTo>
                    <a:pt x="11276" y="658"/>
                    <a:pt x="9702" y="0"/>
                    <a:pt x="8054" y="0"/>
                  </a:cubicBezTo>
                  <a:cubicBezTo>
                    <a:pt x="0" y="0"/>
                    <a:pt x="0" y="0"/>
                    <a:pt x="0" y="0"/>
                  </a:cubicBezTo>
                  <a:lnTo>
                    <a:pt x="0" y="8041"/>
                  </a:lnTo>
                  <a:close/>
                </a:path>
              </a:pathLst>
            </a:custGeom>
            <a:solidFill>
              <a:schemeClr val="tx1">
                <a:lumMod val="50000"/>
                <a:lumOff val="50000"/>
              </a:schemeClr>
            </a:solidFill>
            <a:ln w="12700" cap="flat">
              <a:noFill/>
              <a:miter lim="400000"/>
            </a:ln>
            <a:effectLst/>
          </p:spPr>
          <p:txBody>
            <a:bodyPr wrap="square" lIns="91440" tIns="45720" rIns="91440" bIns="45720" anchor="t">
              <a:normAutofit/>
            </a:bodyPr>
            <a:lstStyle/>
            <a:p>
              <a:r>
                <a:rPr lang="zh-CN" altLang="en-US" sz="1600" b="1" dirty="0">
                  <a:solidFill>
                    <a:schemeClr val="bg1"/>
                  </a:solidFill>
                </a:rPr>
                <a:t>地标</a:t>
              </a:r>
              <a:endParaRPr sz="1600" b="1" dirty="0">
                <a:solidFill>
                  <a:schemeClr val="bg1"/>
                </a:solidFill>
              </a:endParaRPr>
            </a:p>
          </p:txBody>
        </p:sp>
        <p:grpSp>
          <p:nvGrpSpPr>
            <p:cNvPr id="25" name="iśḻíḋe"/>
            <p:cNvGrpSpPr/>
            <p:nvPr/>
          </p:nvGrpSpPr>
          <p:grpSpPr>
            <a:xfrm>
              <a:off x="7311873" y="4843462"/>
              <a:ext cx="577851" cy="577851"/>
              <a:chOff x="7311873" y="4632410"/>
              <a:chExt cx="577851" cy="577851"/>
            </a:xfrm>
          </p:grpSpPr>
          <p:sp>
            <p:nvSpPr>
              <p:cNvPr id="26" name="iślïḓé"/>
              <p:cNvSpPr/>
              <p:nvPr/>
            </p:nvSpPr>
            <p:spPr>
              <a:xfrm>
                <a:off x="7311873" y="4632410"/>
                <a:ext cx="577851" cy="577851"/>
              </a:xfrm>
              <a:prstGeom prst="ellipse">
                <a:avLst/>
              </a:prstGeom>
              <a:solidFill>
                <a:schemeClr val="accent1"/>
              </a:solidFill>
              <a:ln w="28575" cap="flat">
                <a:solidFill>
                  <a:schemeClr val="bg1"/>
                </a:solidFill>
                <a:miter lim="400000"/>
              </a:ln>
              <a:effectLst/>
            </p:spPr>
            <p:txBody>
              <a:bodyPr wrap="square" lIns="91440" tIns="45720" rIns="91440" bIns="45720" anchor="ctr">
                <a:normAutofit fontScale="40000" lnSpcReduction="20000"/>
              </a:bodyPr>
              <a:lstStyle/>
              <a:p>
                <a:pPr algn="ctr"/>
              </a:p>
            </p:txBody>
          </p:sp>
          <p:sp>
            <p:nvSpPr>
              <p:cNvPr id="27" name="íṩļiḓé"/>
              <p:cNvSpPr/>
              <p:nvPr/>
            </p:nvSpPr>
            <p:spPr>
              <a:xfrm>
                <a:off x="7461134" y="4802046"/>
                <a:ext cx="279328" cy="279328"/>
              </a:xfrm>
              <a:custGeom>
                <a:avLst/>
                <a:gdLst/>
                <a:ahLst/>
                <a:cxnLst>
                  <a:cxn ang="0">
                    <a:pos x="wd2" y="hd2"/>
                  </a:cxn>
                  <a:cxn ang="5400000">
                    <a:pos x="wd2" y="hd2"/>
                  </a:cxn>
                  <a:cxn ang="10800000">
                    <a:pos x="wd2" y="hd2"/>
                  </a:cxn>
                  <a:cxn ang="16200000">
                    <a:pos x="wd2" y="hd2"/>
                  </a:cxn>
                </a:cxnLst>
                <a:rect l="0" t="0" r="r" b="b"/>
                <a:pathLst>
                  <a:path w="21600" h="21600" extrusionOk="false">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chemeClr val="bg1"/>
              </a:solidFill>
              <a:ln w="12700">
                <a:miter lim="400000"/>
              </a:ln>
            </p:spPr>
            <p:txBody>
              <a:bodyPr wrap="square" lIns="91440" tIns="45720" rIns="91440" bIns="45720" anchor="ctr">
                <a:normAutofit fontScale="25000" lnSpcReduction="20000"/>
              </a:bodyPr>
              <a:lstStyle/>
              <a:p>
                <a:pPr algn="ctr"/>
              </a:p>
            </p:txBody>
          </p:sp>
        </p:grpSp>
      </p:grpSp>
      <p:cxnSp>
        <p:nvCxnSpPr>
          <p:cNvPr id="34" name="直接连接符 33"/>
          <p:cNvCxnSpPr/>
          <p:nvPr/>
        </p:nvCxnSpPr>
        <p:spPr>
          <a:xfrm flipH="true">
            <a:off x="507394" y="4012948"/>
            <a:ext cx="7616716" cy="0"/>
          </a:xfrm>
          <a:prstGeom prst="line">
            <a:avLst/>
          </a:prstGeom>
          <a:noFill/>
          <a:ln>
            <a:solidFill>
              <a:schemeClr val="accent3">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sp>
        <p:nvSpPr>
          <p:cNvPr id="35" name="矩形 34"/>
          <p:cNvSpPr/>
          <p:nvPr/>
        </p:nvSpPr>
        <p:spPr>
          <a:xfrm rot="16200000">
            <a:off x="-60177" y="4632717"/>
            <a:ext cx="1410394" cy="400110"/>
          </a:xfrm>
          <a:prstGeom prst="rect">
            <a:avLst/>
          </a:prstGeom>
        </p:spPr>
        <p:txBody>
          <a:bodyPr wrap="square">
            <a:spAutoFit/>
          </a:bodyPr>
          <a:lstStyle/>
          <a:p>
            <a:r>
              <a:rPr lang="zh-CN" altLang="en-US" sz="2000" b="1" dirty="0">
                <a:solidFill>
                  <a:schemeClr val="accent5"/>
                </a:solidFill>
                <a:cs typeface="+mn-ea"/>
                <a:sym typeface="+mn-lt"/>
              </a:rPr>
              <a:t>评价标准</a:t>
            </a:r>
            <a:endParaRPr lang="zh-CN" altLang="en-US" sz="2000" b="1" dirty="0">
              <a:solidFill>
                <a:schemeClr val="accent5"/>
              </a:solidFill>
            </a:endParaRPr>
          </a:p>
        </p:txBody>
      </p:sp>
      <p:sp>
        <p:nvSpPr>
          <p:cNvPr id="36" name="矩形 35"/>
          <p:cNvSpPr/>
          <p:nvPr/>
        </p:nvSpPr>
        <p:spPr>
          <a:xfrm rot="16200000">
            <a:off x="-60177" y="2803917"/>
            <a:ext cx="1410394" cy="400110"/>
          </a:xfrm>
          <a:prstGeom prst="rect">
            <a:avLst/>
          </a:prstGeom>
        </p:spPr>
        <p:txBody>
          <a:bodyPr wrap="square">
            <a:spAutoFit/>
          </a:bodyPr>
          <a:lstStyle/>
          <a:p>
            <a:r>
              <a:rPr lang="zh-CN" altLang="en-US" sz="2000" b="1" dirty="0">
                <a:solidFill>
                  <a:schemeClr val="accent5"/>
                </a:solidFill>
                <a:cs typeface="+mn-ea"/>
                <a:sym typeface="+mn-lt"/>
              </a:rPr>
              <a:t>技术标准</a:t>
            </a:r>
            <a:endParaRPr lang="zh-CN" altLang="en-US" sz="2000" b="1" dirty="0">
              <a:solidFill>
                <a:schemeClr val="accent5"/>
              </a:solidFill>
            </a:endParaRPr>
          </a:p>
        </p:txBody>
      </p:sp>
      <p:sp>
        <p:nvSpPr>
          <p:cNvPr id="37" name="矩形 36"/>
          <p:cNvSpPr/>
          <p:nvPr/>
        </p:nvSpPr>
        <p:spPr>
          <a:xfrm>
            <a:off x="2257493" y="3369315"/>
            <a:ext cx="611065" cy="553998"/>
          </a:xfrm>
          <a:prstGeom prst="rect">
            <a:avLst/>
          </a:prstGeom>
        </p:spPr>
        <p:txBody>
          <a:bodyPr wrap="none">
            <a:spAutoFit/>
          </a:bodyPr>
          <a:lstStyle/>
          <a:p>
            <a:r>
              <a:rPr lang="en-US" altLang="zh-CN" sz="3000" dirty="0"/>
              <a:t>01</a:t>
            </a:r>
            <a:endParaRPr lang="zh-CN" altLang="en-US" sz="3000" dirty="0"/>
          </a:p>
        </p:txBody>
      </p:sp>
      <p:sp>
        <p:nvSpPr>
          <p:cNvPr id="38" name="矩形 37"/>
          <p:cNvSpPr/>
          <p:nvPr/>
        </p:nvSpPr>
        <p:spPr>
          <a:xfrm>
            <a:off x="5457893" y="3369315"/>
            <a:ext cx="611065" cy="553998"/>
          </a:xfrm>
          <a:prstGeom prst="rect">
            <a:avLst/>
          </a:prstGeom>
        </p:spPr>
        <p:txBody>
          <a:bodyPr wrap="none">
            <a:spAutoFit/>
          </a:bodyPr>
          <a:lstStyle/>
          <a:p>
            <a:r>
              <a:rPr lang="en-US" altLang="zh-CN" sz="3000" dirty="0"/>
              <a:t>02</a:t>
            </a:r>
            <a:endParaRPr lang="zh-CN" altLang="en-US" sz="3000" dirty="0"/>
          </a:p>
        </p:txBody>
      </p:sp>
      <p:sp>
        <p:nvSpPr>
          <p:cNvPr id="39" name="矩形 38"/>
          <p:cNvSpPr/>
          <p:nvPr/>
        </p:nvSpPr>
        <p:spPr>
          <a:xfrm>
            <a:off x="2257493" y="4074165"/>
            <a:ext cx="611065" cy="553998"/>
          </a:xfrm>
          <a:prstGeom prst="rect">
            <a:avLst/>
          </a:prstGeom>
        </p:spPr>
        <p:txBody>
          <a:bodyPr wrap="none">
            <a:spAutoFit/>
          </a:bodyPr>
          <a:lstStyle/>
          <a:p>
            <a:r>
              <a:rPr lang="en-US" altLang="zh-CN" sz="3000" dirty="0"/>
              <a:t>03</a:t>
            </a:r>
            <a:endParaRPr lang="zh-CN" altLang="en-US" sz="3000" dirty="0"/>
          </a:p>
        </p:txBody>
      </p:sp>
      <p:sp>
        <p:nvSpPr>
          <p:cNvPr id="40" name="矩形 39"/>
          <p:cNvSpPr/>
          <p:nvPr/>
        </p:nvSpPr>
        <p:spPr>
          <a:xfrm>
            <a:off x="5457893" y="4074165"/>
            <a:ext cx="611065" cy="553998"/>
          </a:xfrm>
          <a:prstGeom prst="rect">
            <a:avLst/>
          </a:prstGeom>
        </p:spPr>
        <p:txBody>
          <a:bodyPr wrap="none">
            <a:spAutoFit/>
          </a:bodyPr>
          <a:lstStyle/>
          <a:p>
            <a:r>
              <a:rPr lang="en-US" altLang="zh-CN" sz="3000" dirty="0"/>
              <a:t>04</a:t>
            </a:r>
            <a:endParaRPr lang="zh-CN" altLang="en-US" sz="3000" dirty="0"/>
          </a:p>
        </p:txBody>
      </p:sp>
      <p:sp>
        <p:nvSpPr>
          <p:cNvPr id="41" name="矩形 40"/>
          <p:cNvSpPr/>
          <p:nvPr/>
        </p:nvSpPr>
        <p:spPr>
          <a:xfrm>
            <a:off x="0" y="5921730"/>
            <a:ext cx="8370867" cy="406522"/>
          </a:xfrm>
          <a:prstGeom prst="rect">
            <a:avLst/>
          </a:prstGeom>
        </p:spPr>
        <p:txBody>
          <a:bodyPr wrap="square">
            <a:spAutoFit/>
          </a:bodyPr>
          <a:lstStyle/>
          <a:p>
            <a:pPr indent="304800">
              <a:lnSpc>
                <a:spcPts val="2700"/>
              </a:lnSpc>
            </a:pPr>
            <a:r>
              <a:rPr lang="zh-CN" altLang="en-US" kern="100" dirty="0"/>
              <a:t>仅依据</a:t>
            </a:r>
            <a:r>
              <a:rPr lang="en-US" altLang="zh-CN" kern="100" dirty="0"/>
              <a:t>01</a:t>
            </a:r>
            <a:r>
              <a:rPr lang="zh-CN" altLang="en-US" kern="100" dirty="0"/>
              <a:t>，未体现</a:t>
            </a:r>
            <a:r>
              <a:rPr lang="en-US" altLang="zh-CN" kern="100" dirty="0"/>
              <a:t>02\03\04</a:t>
            </a:r>
            <a:r>
              <a:rPr lang="zh-CN" altLang="en-US" kern="100" dirty="0"/>
              <a:t>相关内容</a:t>
            </a:r>
            <a:endParaRPr lang="en-US" altLang="zh-CN" kern="100" dirty="0"/>
          </a:p>
        </p:txBody>
      </p:sp>
      <p:pic>
        <p:nvPicPr>
          <p:cNvPr id="42" name="图片 41"/>
          <p:cNvPicPr>
            <a:picLocks noChangeAspect="true"/>
          </p:cNvPicPr>
          <p:nvPr/>
        </p:nvPicPr>
        <p:blipFill rotWithShape="true">
          <a:blip r:embed="rId1">
            <a:extLst>
              <a:ext uri="{28A0092B-C50C-407E-A947-70E740481C1C}">
                <a14:useLocalDpi xmlns:a14="http://schemas.microsoft.com/office/drawing/2010/main" val="false"/>
              </a:ext>
            </a:extLst>
          </a:blip>
          <a:srcRect r="20566"/>
          <a:stretch>
            <a:fillRect/>
          </a:stretch>
        </p:blipFill>
        <p:spPr>
          <a:xfrm>
            <a:off x="8003285" y="1800365"/>
            <a:ext cx="3979602" cy="2972096"/>
          </a:xfrm>
          <a:prstGeom prst="rect">
            <a:avLst/>
          </a:prstGeom>
        </p:spPr>
      </p:pic>
      <p:sp>
        <p:nvSpPr>
          <p:cNvPr id="43" name="矩形 42"/>
          <p:cNvSpPr/>
          <p:nvPr/>
        </p:nvSpPr>
        <p:spPr>
          <a:xfrm>
            <a:off x="4273033" y="4951965"/>
            <a:ext cx="4028877" cy="784830"/>
          </a:xfrm>
          <a:prstGeom prst="rect">
            <a:avLst/>
          </a:prstGeom>
        </p:spPr>
        <p:txBody>
          <a:bodyPr wrap="square">
            <a:spAutoFit/>
          </a:bodyPr>
          <a:lstStyle/>
          <a:p>
            <a:pPr indent="304800" algn="ctr">
              <a:lnSpc>
                <a:spcPts val="2700"/>
              </a:lnSpc>
            </a:pPr>
            <a:r>
              <a:rPr lang="zh-CN" altLang="zh-CN" sz="1600" b="1" kern="100" dirty="0">
                <a:solidFill>
                  <a:srgbClr val="015CB3"/>
                </a:solidFill>
              </a:rPr>
              <a:t>《四川省装配式建筑装配率计算细则》</a:t>
            </a:r>
            <a:endParaRPr lang="en-US" altLang="zh-CN" sz="1600" b="1" kern="100" dirty="0">
              <a:solidFill>
                <a:srgbClr val="015CB3"/>
              </a:solidFill>
            </a:endParaRPr>
          </a:p>
          <a:p>
            <a:pPr indent="304800" algn="ctr">
              <a:lnSpc>
                <a:spcPts val="2700"/>
              </a:lnSpc>
            </a:pPr>
            <a:r>
              <a:rPr lang="zh-CN" altLang="zh-CN" sz="1600" b="1" kern="100" dirty="0">
                <a:solidFill>
                  <a:srgbClr val="015CB3"/>
                </a:solidFill>
              </a:rPr>
              <a:t>（川建建发〔</a:t>
            </a:r>
            <a:r>
              <a:rPr lang="en-US" altLang="zh-CN" sz="1600" b="1" kern="100" dirty="0">
                <a:solidFill>
                  <a:srgbClr val="015CB3"/>
                </a:solidFill>
              </a:rPr>
              <a:t>2018</a:t>
            </a:r>
            <a:r>
              <a:rPr lang="zh-CN" altLang="zh-CN" sz="1600" b="1" kern="100" dirty="0">
                <a:solidFill>
                  <a:srgbClr val="015CB3"/>
                </a:solidFill>
              </a:rPr>
              <a:t>〕</a:t>
            </a:r>
            <a:r>
              <a:rPr lang="en-US" altLang="zh-CN" sz="1600" b="1" kern="100" dirty="0">
                <a:solidFill>
                  <a:srgbClr val="015CB3"/>
                </a:solidFill>
              </a:rPr>
              <a:t>300</a:t>
            </a:r>
            <a:r>
              <a:rPr lang="zh-CN" altLang="zh-CN" sz="1600" b="1" kern="100" dirty="0">
                <a:solidFill>
                  <a:srgbClr val="015CB3"/>
                </a:solidFill>
              </a:rPr>
              <a:t>号）</a:t>
            </a:r>
            <a:endParaRPr lang="zh-CN" altLang="zh-CN" sz="1600" b="1" kern="100" dirty="0">
              <a:solidFill>
                <a:srgbClr val="015CB3"/>
              </a:solidFill>
              <a:latin typeface="Calibri" panose="020F0502020204030204" pitchFamily="34" charset="0"/>
              <a:ea typeface="宋体" panose="02010600030101010101" pitchFamily="2" charset="-122"/>
              <a:cs typeface="Times New Roman" panose="02020603050405020304" charset="0"/>
            </a:endParaRPr>
          </a:p>
        </p:txBody>
      </p:sp>
      <p:sp>
        <p:nvSpPr>
          <p:cNvPr id="48" name="矩形 47"/>
          <p:cNvSpPr/>
          <p:nvPr/>
        </p:nvSpPr>
        <p:spPr>
          <a:xfrm>
            <a:off x="0" y="352310"/>
            <a:ext cx="2273379" cy="523220"/>
          </a:xfrm>
          <a:prstGeom prst="rect">
            <a:avLst/>
          </a:prstGeom>
        </p:spPr>
        <p:txBody>
          <a:bodyPr wrap="none">
            <a:spAutoFit/>
          </a:bodyPr>
          <a:lstStyle/>
          <a:p>
            <a:r>
              <a:rPr lang="en-US" altLang="zh-CN" sz="2800" b="1" dirty="0">
                <a:solidFill>
                  <a:srgbClr val="C00000"/>
                </a:solidFill>
                <a:latin typeface="+mn-ea"/>
                <a:sym typeface="+mn-ea"/>
              </a:rPr>
              <a:t>1.1</a:t>
            </a:r>
            <a:r>
              <a:rPr lang="en-US" altLang="zh-CN" sz="2800" b="1" dirty="0">
                <a:latin typeface="+mn-ea"/>
                <a:sym typeface="+mn-ea"/>
              </a:rPr>
              <a:t> </a:t>
            </a:r>
            <a:r>
              <a:rPr lang="zh-CN" altLang="en-US" sz="2800" b="1" dirty="0">
                <a:latin typeface="+mn-ea"/>
                <a:sym typeface="+mn-ea"/>
              </a:rPr>
              <a:t>编制背景</a:t>
            </a:r>
            <a:endParaRPr lang="zh-CN" altLang="en-US" sz="2800" b="1" dirty="0">
              <a:latin typeface="+mn-ea"/>
              <a:sym typeface="+mn-ea"/>
            </a:endParaRPr>
          </a:p>
        </p:txBody>
      </p:sp>
      <p:sp>
        <p:nvSpPr>
          <p:cNvPr id="49" name="标题 1"/>
          <p:cNvSpPr txBox="true"/>
          <p:nvPr/>
        </p:nvSpPr>
        <p:spPr bwMode="auto">
          <a:xfrm>
            <a:off x="368564" y="-159310"/>
            <a:ext cx="10825163" cy="1012825"/>
          </a:xfrm>
          <a:prstGeom prst="rect">
            <a:avLst/>
          </a:prstGeom>
          <a:noFill/>
          <a:ln w="9525">
            <a:noFill/>
            <a:miter lim="800000"/>
          </a:ln>
        </p:spPr>
        <p:txBody>
          <a:bodyPr anchor="b"/>
          <a:lstStyle/>
          <a:p>
            <a:pPr>
              <a:lnSpc>
                <a:spcPct val="150000"/>
              </a:lnSpc>
            </a:pPr>
            <a:endParaRPr lang="en-US" altLang="zh-CN" sz="2800" b="1" dirty="0"/>
          </a:p>
        </p:txBody>
      </p:sp>
      <p:sp>
        <p:nvSpPr>
          <p:cNvPr id="44" name="矩形 43"/>
          <p:cNvSpPr/>
          <p:nvPr/>
        </p:nvSpPr>
        <p:spPr>
          <a:xfrm>
            <a:off x="8159906" y="571759"/>
            <a:ext cx="3836307" cy="400110"/>
          </a:xfrm>
          <a:prstGeom prst="rect">
            <a:avLst/>
          </a:prstGeom>
        </p:spPr>
        <p:txBody>
          <a:bodyPr wrap="none">
            <a:spAutoFit/>
          </a:bodyPr>
          <a:lstStyle/>
          <a:p>
            <a:r>
              <a:rPr lang="zh-CN" altLang="en-US" sz="2000" b="1" dirty="0" smtClean="0">
                <a:sym typeface="+mn-ea"/>
              </a:rPr>
              <a:t>装配式建筑施工图设计</a:t>
            </a:r>
            <a:r>
              <a:rPr lang="zh-CN" altLang="en-US" sz="2000" b="1" dirty="0">
                <a:sym typeface="+mn-ea"/>
              </a:rPr>
              <a:t>审查要点</a:t>
            </a:r>
            <a:endParaRPr lang="zh-CN" altLang="en-US" sz="2000" b="1" dirty="0">
              <a:sym typeface="+mn-ea"/>
            </a:endParaRPr>
          </a:p>
        </p:txBody>
      </p:sp>
    </p:spTree>
    <p:custDataLst>
      <p:tags r:id="rId2"/>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45"/>
          <p:cNvSpPr/>
          <p:nvPr/>
        </p:nvSpPr>
        <p:spPr>
          <a:xfrm flipV="true">
            <a:off x="0" y="911284"/>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2" name="矩形 1"/>
          <p:cNvSpPr/>
          <p:nvPr/>
        </p:nvSpPr>
        <p:spPr>
          <a:xfrm>
            <a:off x="3219473" y="2766985"/>
            <a:ext cx="6110764" cy="2999740"/>
          </a:xfrm>
          <a:prstGeom prst="rect">
            <a:avLst/>
          </a:prstGeom>
        </p:spPr>
        <p:txBody>
          <a:bodyPr wrap="square">
            <a:spAutoFit/>
          </a:bodyPr>
          <a:lstStyle/>
          <a:p>
            <a:pPr>
              <a:lnSpc>
                <a:spcPct val="150000"/>
              </a:lnSpc>
            </a:pPr>
            <a:r>
              <a:rPr lang="zh-CN" altLang="en-US" sz="2400" dirty="0">
                <a:solidFill>
                  <a:schemeClr val="tx2">
                    <a:lumMod val="75000"/>
                    <a:lumOff val="25000"/>
                  </a:schemeClr>
                </a:solidFill>
                <a:latin typeface="+mn-ea"/>
              </a:rPr>
              <a:t>主导部门</a:t>
            </a:r>
            <a:r>
              <a:rPr lang="zh-CN" altLang="en-US" sz="2400" b="1" dirty="0">
                <a:solidFill>
                  <a:schemeClr val="accent1">
                    <a:lumMod val="50000"/>
                  </a:schemeClr>
                </a:solidFill>
                <a:latin typeface="微软雅黑" panose="020B0503020204020204" pitchFamily="34" charset="-122"/>
                <a:ea typeface="微软雅黑" panose="020B0503020204020204" pitchFamily="34" charset="-122"/>
              </a:rPr>
              <a:t>：</a:t>
            </a:r>
            <a:r>
              <a:rPr lang="zh-CN" altLang="en-US" b="1" dirty="0">
                <a:latin typeface="+mn-ea"/>
              </a:rPr>
              <a:t>四川省住房和城乡建设厅</a:t>
            </a:r>
            <a:endParaRPr lang="en-US" altLang="zh-CN" b="1" dirty="0">
              <a:latin typeface="+mn-ea"/>
            </a:endParaRPr>
          </a:p>
          <a:p>
            <a:pPr>
              <a:lnSpc>
                <a:spcPct val="150000"/>
              </a:lnSpc>
            </a:pPr>
            <a:r>
              <a:rPr lang="zh-CN" altLang="en-US" sz="2400" dirty="0" smtClean="0">
                <a:solidFill>
                  <a:schemeClr val="tx2">
                    <a:lumMod val="75000"/>
                    <a:lumOff val="25000"/>
                  </a:schemeClr>
                </a:solidFill>
                <a:latin typeface="+mn-ea"/>
              </a:rPr>
              <a:t>主编</a:t>
            </a:r>
            <a:r>
              <a:rPr lang="zh-CN" altLang="en-US" sz="2400" dirty="0">
                <a:solidFill>
                  <a:schemeClr val="tx2">
                    <a:lumMod val="75000"/>
                    <a:lumOff val="25000"/>
                  </a:schemeClr>
                </a:solidFill>
                <a:latin typeface="+mn-ea"/>
              </a:rPr>
              <a:t>单位：</a:t>
            </a:r>
            <a:r>
              <a:rPr lang="zh-CN" altLang="en-US" b="1" dirty="0" smtClean="0">
                <a:latin typeface="+mn-ea"/>
                <a:sym typeface="+mn-ea"/>
              </a:rPr>
              <a:t>中国</a:t>
            </a:r>
            <a:r>
              <a:rPr lang="zh-CN" altLang="en-US" b="1" dirty="0">
                <a:latin typeface="+mn-ea"/>
                <a:sym typeface="+mn-ea"/>
              </a:rPr>
              <a:t>建筑西南设计研究院有限公司 </a:t>
            </a:r>
            <a:endParaRPr lang="zh-CN" altLang="en-US" b="1" dirty="0">
              <a:latin typeface="+mn-ea"/>
            </a:endParaRPr>
          </a:p>
          <a:p>
            <a:pPr marL="1080135">
              <a:lnSpc>
                <a:spcPct val="150000"/>
              </a:lnSpc>
            </a:pPr>
            <a:r>
              <a:rPr lang="zh-CN" altLang="en-US" b="1" dirty="0">
                <a:latin typeface="+mn-ea"/>
                <a:sym typeface="+mn-ea"/>
              </a:rPr>
              <a:t>    四川省建筑设计研究院有限公司</a:t>
            </a:r>
            <a:endParaRPr lang="zh-CN" altLang="en-US" b="1" dirty="0">
              <a:latin typeface="+mn-ea"/>
            </a:endParaRPr>
          </a:p>
          <a:p>
            <a:pPr>
              <a:lnSpc>
                <a:spcPct val="150000"/>
              </a:lnSpc>
            </a:pPr>
            <a:endParaRPr lang="en-US" altLang="zh-CN" sz="2400" dirty="0">
              <a:solidFill>
                <a:schemeClr val="tx2">
                  <a:lumMod val="75000"/>
                  <a:lumOff val="25000"/>
                </a:schemeClr>
              </a:solidFill>
              <a:latin typeface="+mn-ea"/>
            </a:endParaRPr>
          </a:p>
          <a:p>
            <a:pPr marL="1080135">
              <a:lnSpc>
                <a:spcPct val="150000"/>
              </a:lnSpc>
            </a:pPr>
            <a:r>
              <a:rPr lang="zh-CN" altLang="en-US" b="1" dirty="0">
                <a:latin typeface="+mn-ea"/>
              </a:rPr>
              <a:t>     </a:t>
            </a:r>
            <a:endParaRPr lang="zh-CN" altLang="en-US" b="1" dirty="0">
              <a:latin typeface="+mn-ea"/>
            </a:endParaRPr>
          </a:p>
          <a:p>
            <a:pPr>
              <a:lnSpc>
                <a:spcPct val="150000"/>
              </a:lnSpc>
            </a:pPr>
            <a:endParaRPr lang="en-US" altLang="zh-CN" b="1" dirty="0">
              <a:latin typeface="+mn-ea"/>
            </a:endParaRPr>
          </a:p>
        </p:txBody>
      </p:sp>
      <p:sp>
        <p:nvSpPr>
          <p:cNvPr id="6" name="矩形 5"/>
          <p:cNvSpPr/>
          <p:nvPr/>
        </p:nvSpPr>
        <p:spPr>
          <a:xfrm>
            <a:off x="360001" y="1312197"/>
            <a:ext cx="1323657" cy="400110"/>
          </a:xfrm>
          <a:prstGeom prst="rect">
            <a:avLst/>
          </a:prstGeom>
          <a:solidFill>
            <a:schemeClr val="accent5">
              <a:lumMod val="50000"/>
            </a:schemeClr>
          </a:solidFill>
        </p:spPr>
        <p:txBody>
          <a:bodyPr wrap="square">
            <a:spAutoFit/>
          </a:bodyPr>
          <a:lstStyle/>
          <a:p>
            <a:r>
              <a:rPr lang="zh-CN" altLang="en-US" sz="2000" kern="2200" dirty="0">
                <a:solidFill>
                  <a:prstClr val="white"/>
                </a:solidFill>
                <a:latin typeface="方正正中黑简体" panose="02000000000000000000" pitchFamily="2" charset="-122"/>
                <a:ea typeface="方正正中黑简体" panose="02000000000000000000" pitchFamily="2" charset="-122"/>
              </a:rPr>
              <a:t>编制团队</a:t>
            </a:r>
            <a:endParaRPr lang="zh-CN" altLang="en-US" sz="2000" kern="2200" dirty="0">
              <a:solidFill>
                <a:prstClr val="white"/>
              </a:solidFill>
              <a:latin typeface="方正正中黑简体" panose="02000000000000000000" pitchFamily="2" charset="-122"/>
              <a:ea typeface="方正正中黑简体" panose="02000000000000000000" pitchFamily="2" charset="-122"/>
            </a:endParaRPr>
          </a:p>
        </p:txBody>
      </p:sp>
      <p:sp>
        <p:nvSpPr>
          <p:cNvPr id="12" name="矩形 11"/>
          <p:cNvSpPr/>
          <p:nvPr/>
        </p:nvSpPr>
        <p:spPr>
          <a:xfrm>
            <a:off x="0" y="352310"/>
            <a:ext cx="2273379" cy="523220"/>
          </a:xfrm>
          <a:prstGeom prst="rect">
            <a:avLst/>
          </a:prstGeom>
        </p:spPr>
        <p:txBody>
          <a:bodyPr wrap="none">
            <a:spAutoFit/>
          </a:bodyPr>
          <a:lstStyle/>
          <a:p>
            <a:r>
              <a:rPr lang="en-US" altLang="zh-CN" sz="2800" b="1" dirty="0">
                <a:solidFill>
                  <a:srgbClr val="C00000"/>
                </a:solidFill>
                <a:latin typeface="+mn-ea"/>
                <a:sym typeface="+mn-ea"/>
              </a:rPr>
              <a:t>1.2</a:t>
            </a:r>
            <a:r>
              <a:rPr lang="en-US" altLang="zh-CN" sz="2800" b="1" dirty="0">
                <a:latin typeface="+mn-ea"/>
                <a:sym typeface="+mn-ea"/>
              </a:rPr>
              <a:t> </a:t>
            </a:r>
            <a:r>
              <a:rPr lang="zh-CN" altLang="en-US" sz="2800" b="1" dirty="0">
                <a:latin typeface="+mn-ea"/>
                <a:sym typeface="+mn-ea"/>
              </a:rPr>
              <a:t>编制历程</a:t>
            </a:r>
            <a:endParaRPr lang="zh-CN" altLang="en-US" sz="2800" b="1" dirty="0">
              <a:latin typeface="+mn-ea"/>
              <a:sym typeface="+mn-ea"/>
            </a:endParaRPr>
          </a:p>
        </p:txBody>
      </p:sp>
      <p:sp>
        <p:nvSpPr>
          <p:cNvPr id="13"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endParaRPr lang="en-US" altLang="zh-CN" sz="2800" b="1" dirty="0"/>
          </a:p>
        </p:txBody>
      </p:sp>
      <p:sp>
        <p:nvSpPr>
          <p:cNvPr id="9" name="矩形 8"/>
          <p:cNvSpPr/>
          <p:nvPr/>
        </p:nvSpPr>
        <p:spPr>
          <a:xfrm>
            <a:off x="8159906" y="571759"/>
            <a:ext cx="3836307" cy="400110"/>
          </a:xfrm>
          <a:prstGeom prst="rect">
            <a:avLst/>
          </a:prstGeom>
        </p:spPr>
        <p:txBody>
          <a:bodyPr wrap="none">
            <a:spAutoFit/>
          </a:bodyPr>
          <a:lstStyle/>
          <a:p>
            <a:r>
              <a:rPr lang="zh-CN" altLang="en-US" sz="2000" b="1" dirty="0" smtClean="0">
                <a:sym typeface="+mn-ea"/>
              </a:rPr>
              <a:t>装配式建筑施工图设计</a:t>
            </a:r>
            <a:r>
              <a:rPr lang="zh-CN" altLang="en-US" sz="2000" b="1" dirty="0">
                <a:sym typeface="+mn-ea"/>
              </a:rPr>
              <a:t>审查要点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45"/>
          <p:cNvSpPr/>
          <p:nvPr/>
        </p:nvSpPr>
        <p:spPr>
          <a:xfrm flipV="true">
            <a:off x="0" y="911284"/>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graphicFrame>
        <p:nvGraphicFramePr>
          <p:cNvPr id="10" name="表格 9"/>
          <p:cNvGraphicFramePr>
            <a:graphicFrameLocks noGrp="true"/>
          </p:cNvGraphicFramePr>
          <p:nvPr/>
        </p:nvGraphicFramePr>
        <p:xfrm>
          <a:off x="1892799" y="2072049"/>
          <a:ext cx="8640234" cy="4079240"/>
        </p:xfrm>
        <a:graphic>
          <a:graphicData uri="http://schemas.openxmlformats.org/drawingml/2006/table">
            <a:tbl>
              <a:tblPr firstRow="true" bandRow="true">
                <a:tableStyleId>{5C22544A-7EE6-4342-B048-85BDC9FD1C3A}</a:tableStyleId>
              </a:tblPr>
              <a:tblGrid>
                <a:gridCol w="4095201"/>
                <a:gridCol w="4545033"/>
              </a:tblGrid>
              <a:tr h="370840">
                <a:tc>
                  <a:txBody>
                    <a:bodyPr/>
                    <a:lstStyle/>
                    <a:p>
                      <a:pPr algn="ctr"/>
                      <a:r>
                        <a:rPr lang="zh-CN" altLang="en-US" sz="1800" dirty="0">
                          <a:latin typeface="微软雅黑" panose="020B0503020204020204" pitchFamily="34" charset="-122"/>
                          <a:ea typeface="微软雅黑" panose="020B0503020204020204" pitchFamily="34" charset="-122"/>
                        </a:rPr>
                        <a:t>时间节点</a:t>
                      </a:r>
                      <a:endParaRPr lang="zh-CN" altLang="en-US" sz="1800" dirty="0">
                        <a:latin typeface="微软雅黑" panose="020B0503020204020204" pitchFamily="34" charset="-122"/>
                        <a:ea typeface="微软雅黑" panose="020B0503020204020204" pitchFamily="34" charset="-122"/>
                      </a:endParaRPr>
                    </a:p>
                  </a:txBody>
                  <a:tcPr/>
                </a:tc>
                <a:tc>
                  <a:txBody>
                    <a:bodyPr/>
                    <a:lstStyle/>
                    <a:p>
                      <a:pPr algn="ctr"/>
                      <a:r>
                        <a:rPr lang="zh-CN" altLang="en-US" sz="1800" dirty="0">
                          <a:latin typeface="微软雅黑" panose="020B0503020204020204" pitchFamily="34" charset="-122"/>
                          <a:ea typeface="微软雅黑" panose="020B0503020204020204" pitchFamily="34" charset="-122"/>
                        </a:rPr>
                        <a:t>工作内容</a:t>
                      </a:r>
                      <a:endParaRPr lang="zh-CN" altLang="en-US" sz="1800" dirty="0">
                        <a:latin typeface="微软雅黑" panose="020B0503020204020204" pitchFamily="34" charset="-122"/>
                        <a:ea typeface="微软雅黑" panose="020B0503020204020204" pitchFamily="34" charset="-122"/>
                      </a:endParaRPr>
                    </a:p>
                  </a:txBody>
                  <a:tcPr/>
                </a:tc>
              </a:tr>
              <a:tr h="370840">
                <a:tc>
                  <a:txBody>
                    <a:bodyPr/>
                    <a:lstStyle/>
                    <a:p>
                      <a:pPr algn="ctr"/>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2019.02-2019.11</a:t>
                      </a:r>
                      <a:endParaRPr lang="zh-CN" altLang="en-US" sz="1800" dirty="0">
                        <a:latin typeface="微软雅黑" panose="020B0503020204020204" pitchFamily="34" charset="-122"/>
                        <a:ea typeface="微软雅黑" panose="020B0503020204020204" pitchFamily="34" charset="-122"/>
                      </a:endParaRPr>
                    </a:p>
                  </a:txBody>
                  <a:tcPr/>
                </a:tc>
                <a:tc>
                  <a:txBody>
                    <a:bodyPr/>
                    <a:lstStyle/>
                    <a:p>
                      <a:pPr algn="ctr"/>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策划、调研及资料收集分析</a:t>
                      </a:r>
                      <a:endParaRPr lang="zh-CN" altLang="en-US" sz="1800" dirty="0">
                        <a:latin typeface="微软雅黑" panose="020B0503020204020204" pitchFamily="34" charset="-122"/>
                        <a:ea typeface="微软雅黑" panose="020B0503020204020204" pitchFamily="34" charset="-122"/>
                      </a:endParaRPr>
                    </a:p>
                  </a:txBody>
                  <a:tcPr/>
                </a:tc>
              </a:tr>
              <a:tr h="370840">
                <a:tc>
                  <a:txBody>
                    <a:bodyPr/>
                    <a:lstStyle/>
                    <a:p>
                      <a:pPr algn="ctr"/>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2019.12-2020.01</a:t>
                      </a:r>
                      <a:endParaRPr lang="zh-CN" altLang="en-US" sz="1800" dirty="0">
                        <a:latin typeface="微软雅黑" panose="020B0503020204020204" pitchFamily="34" charset="-122"/>
                        <a:ea typeface="微软雅黑" panose="020B0503020204020204" pitchFamily="34" charset="-122"/>
                      </a:endParaRPr>
                    </a:p>
                  </a:txBody>
                  <a:tcPr/>
                </a:tc>
                <a:tc>
                  <a:txBody>
                    <a:bodyPr/>
                    <a:lstStyle/>
                    <a:p>
                      <a:pPr algn="ctr"/>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编制提纲并确定编写分工</a:t>
                      </a:r>
                      <a:endParaRPr lang="zh-CN" altLang="en-US" sz="1800" dirty="0">
                        <a:latin typeface="微软雅黑" panose="020B0503020204020204" pitchFamily="34" charset="-122"/>
                        <a:ea typeface="微软雅黑" panose="020B0503020204020204" pitchFamily="34" charset="-122"/>
                      </a:endParaRPr>
                    </a:p>
                  </a:txBody>
                  <a:tcPr/>
                </a:tc>
              </a:tr>
              <a:tr h="370840">
                <a:tc>
                  <a:txBody>
                    <a:bodyPr/>
                    <a:lstStyle/>
                    <a:p>
                      <a:pPr algn="ctr"/>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2020.02-2020.12</a:t>
                      </a:r>
                      <a:endParaRPr lang="zh-CN" altLang="en-US" sz="1800" dirty="0">
                        <a:latin typeface="微软雅黑" panose="020B0503020204020204" pitchFamily="34" charset="-122"/>
                        <a:ea typeface="微软雅黑" panose="020B0503020204020204" pitchFamily="34" charset="-122"/>
                      </a:endParaRPr>
                    </a:p>
                  </a:txBody>
                  <a:tcPr/>
                </a:tc>
                <a:tc>
                  <a:txBody>
                    <a:bodyPr/>
                    <a:lstStyle/>
                    <a:p>
                      <a:pPr algn="ctr"/>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完成过程稿</a:t>
                      </a:r>
                      <a:endParaRPr lang="zh-CN" altLang="en-US" sz="1800" dirty="0">
                        <a:latin typeface="微软雅黑" panose="020B0503020204020204" pitchFamily="34" charset="-122"/>
                        <a:ea typeface="微软雅黑" panose="020B0503020204020204" pitchFamily="34" charset="-122"/>
                      </a:endParaRPr>
                    </a:p>
                  </a:txBody>
                  <a:tcPr/>
                </a:tc>
              </a:tr>
              <a:tr h="370840">
                <a:tc>
                  <a:txBody>
                    <a:bodyPr/>
                    <a:lstStyle/>
                    <a:p>
                      <a:pPr algn="ctr"/>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2021.01-2021.03</a:t>
                      </a:r>
                      <a:endParaRPr lang="zh-CN" altLang="en-US" sz="1800" dirty="0">
                        <a:latin typeface="微软雅黑" panose="020B0503020204020204" pitchFamily="34" charset="-122"/>
                        <a:ea typeface="微软雅黑" panose="020B0503020204020204" pitchFamily="34" charset="-122"/>
                      </a:endParaRPr>
                    </a:p>
                  </a:txBody>
                  <a:tcPr/>
                </a:tc>
                <a:tc>
                  <a:txBody>
                    <a:bodyPr/>
                    <a:lstStyle/>
                    <a:p>
                      <a:pPr algn="ctr"/>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审核过程稿</a:t>
                      </a:r>
                      <a:endParaRPr lang="zh-CN" altLang="en-US" sz="1800" dirty="0">
                        <a:latin typeface="微软雅黑" panose="020B0503020204020204" pitchFamily="34" charset="-122"/>
                        <a:ea typeface="微软雅黑" panose="020B0503020204020204" pitchFamily="34" charset="-122"/>
                      </a:endParaRPr>
                    </a:p>
                  </a:txBody>
                  <a:tcPr/>
                </a:tc>
              </a:tr>
              <a:tr h="370840">
                <a:tc>
                  <a:txBody>
                    <a:bodyPr/>
                    <a:lstStyle/>
                    <a:p>
                      <a:pPr algn="ctr"/>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2021.04-2021.10</a:t>
                      </a:r>
                      <a:endParaRPr lang="zh-CN" altLang="en-US" sz="1800" dirty="0">
                        <a:latin typeface="微软雅黑" panose="020B0503020204020204" pitchFamily="34" charset="-122"/>
                        <a:ea typeface="微软雅黑" panose="020B0503020204020204" pitchFamily="34" charset="-122"/>
                      </a:endParaRPr>
                    </a:p>
                  </a:txBody>
                  <a:tcPr/>
                </a:tc>
                <a:tc>
                  <a:txBody>
                    <a:bodyPr/>
                    <a:lstStyle/>
                    <a:p>
                      <a:pPr algn="ctr"/>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修改过程稿</a:t>
                      </a:r>
                      <a:endParaRPr lang="zh-CN" altLang="en-US" sz="1800" dirty="0">
                        <a:latin typeface="微软雅黑" panose="020B0503020204020204" pitchFamily="34" charset="-122"/>
                        <a:ea typeface="微软雅黑" panose="020B0503020204020204" pitchFamily="34" charset="-122"/>
                      </a:endParaRPr>
                    </a:p>
                  </a:txBody>
                  <a:tcPr/>
                </a:tc>
              </a:tr>
              <a:tr h="370840">
                <a:tc>
                  <a:txBody>
                    <a:bodyPr/>
                    <a:lstStyle/>
                    <a:p>
                      <a:pPr algn="ctr"/>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2021.11-2021.12</a:t>
                      </a:r>
                      <a:endParaRPr lang="zh-CN" altLang="en-US" sz="1800" dirty="0">
                        <a:latin typeface="微软雅黑" panose="020B0503020204020204" pitchFamily="34" charset="-122"/>
                        <a:ea typeface="微软雅黑" panose="020B0503020204020204" pitchFamily="34" charset="-122"/>
                      </a:endParaRPr>
                    </a:p>
                  </a:txBody>
                  <a:tcPr/>
                </a:tc>
                <a:tc>
                  <a:txBody>
                    <a:bodyPr/>
                    <a:lstStyle/>
                    <a:p>
                      <a:pPr algn="ctr"/>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西南院合稿</a:t>
                      </a:r>
                      <a:endParaRPr lang="zh-CN" altLang="en-US" sz="1800" dirty="0">
                        <a:latin typeface="微软雅黑" panose="020B0503020204020204" pitchFamily="34" charset="-122"/>
                        <a:ea typeface="微软雅黑" panose="020B0503020204020204" pitchFamily="34" charset="-122"/>
                      </a:endParaRPr>
                    </a:p>
                  </a:txBody>
                  <a:tcPr/>
                </a:tc>
              </a:tr>
              <a:tr h="370840">
                <a:tc>
                  <a:txBody>
                    <a:bodyPr/>
                    <a:lstStyle/>
                    <a:p>
                      <a:pPr algn="ctr"/>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2022.01-2022.03</a:t>
                      </a:r>
                      <a:endParaRPr lang="zh-CN" altLang="en-US" sz="1800" dirty="0">
                        <a:latin typeface="微软雅黑" panose="020B0503020204020204" pitchFamily="34" charset="-122"/>
                        <a:ea typeface="微软雅黑" panose="020B0503020204020204" pitchFamily="34" charset="-122"/>
                      </a:endParaRPr>
                    </a:p>
                  </a:txBody>
                  <a:tcPr/>
                </a:tc>
                <a:tc>
                  <a:txBody>
                    <a:bodyPr/>
                    <a:lstStyle/>
                    <a:p>
                      <a:pPr algn="ctr"/>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完成征求意见稿</a:t>
                      </a:r>
                      <a:endParaRPr lang="zh-CN" altLang="en-US" sz="1800" dirty="0">
                        <a:latin typeface="微软雅黑" panose="020B0503020204020204" pitchFamily="34" charset="-122"/>
                        <a:ea typeface="微软雅黑" panose="020B0503020204020204" pitchFamily="34" charset="-122"/>
                      </a:endParaRPr>
                    </a:p>
                  </a:txBody>
                  <a:tcPr/>
                </a:tc>
              </a:tr>
              <a:tr h="370840">
                <a:tc>
                  <a:txBody>
                    <a:bodyPr/>
                    <a:lstStyle/>
                    <a:p>
                      <a:pPr algn="ctr"/>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2022.04-2022.09</a:t>
                      </a:r>
                      <a:endParaRPr lang="zh-CN" altLang="en-US" sz="1800" dirty="0">
                        <a:latin typeface="微软雅黑" panose="020B0503020204020204" pitchFamily="34" charset="-122"/>
                        <a:ea typeface="微软雅黑" panose="020B0503020204020204" pitchFamily="34" charset="-122"/>
                      </a:endParaRPr>
                    </a:p>
                  </a:txBody>
                  <a:tcPr/>
                </a:tc>
                <a:tc>
                  <a:txBody>
                    <a:bodyPr/>
                    <a:lstStyle/>
                    <a:p>
                      <a:pPr algn="ctr"/>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征求行业内专家意见</a:t>
                      </a:r>
                      <a:endParaRPr lang="zh-CN" altLang="en-US" sz="1800" dirty="0">
                        <a:latin typeface="微软雅黑" panose="020B0503020204020204" pitchFamily="34" charset="-122"/>
                        <a:ea typeface="微软雅黑" panose="020B0503020204020204" pitchFamily="34" charset="-122"/>
                      </a:endParaRPr>
                    </a:p>
                  </a:txBody>
                  <a:tcPr/>
                </a:tc>
              </a:tr>
              <a:tr h="370840">
                <a:tc>
                  <a:txBody>
                    <a:bodyPr/>
                    <a:lstStyle/>
                    <a:p>
                      <a:pPr marL="0" algn="ctr" defTabSz="914400" rtl="0" eaLnBrk="1" latinLnBrk="0" hangingPunct="1"/>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2022.10-2022.11</a:t>
                      </a:r>
                      <a:endParaRPr lang="zh-CN" altLang="en-US" sz="1800" kern="1200" dirty="0">
                        <a:solidFill>
                          <a:schemeClr val="dk1"/>
                        </a:solidFill>
                        <a:effectLst/>
                        <a:latin typeface="微软雅黑" panose="020B0503020204020204" pitchFamily="34" charset="-122"/>
                        <a:ea typeface="微软雅黑" panose="020B0503020204020204" pitchFamily="34" charset="-122"/>
                        <a:cs typeface="+mn-cs"/>
                      </a:endParaRPr>
                    </a:p>
                  </a:txBody>
                  <a:tcPr/>
                </a:tc>
                <a:tc>
                  <a:txBody>
                    <a:bodyPr/>
                    <a:lstStyle/>
                    <a:p>
                      <a:pPr marL="0" algn="ctr" defTabSz="914400" rtl="0" eaLnBrk="1" latinLnBrk="0" hangingPunct="1"/>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收集整理各方意见并完成修改</a:t>
                      </a:r>
                      <a:r>
                        <a:rPr lang="zh-CN" altLang="en-US" sz="1800" kern="1200" dirty="0">
                          <a:solidFill>
                            <a:schemeClr val="dk1"/>
                          </a:solidFill>
                          <a:effectLst/>
                          <a:latin typeface="微软雅黑" panose="020B0503020204020204" pitchFamily="34" charset="-122"/>
                          <a:ea typeface="微软雅黑" panose="020B0503020204020204" pitchFamily="34" charset="-122"/>
                          <a:cs typeface="+mn-cs"/>
                        </a:rPr>
                        <a:t>，形成送审稿</a:t>
                      </a:r>
                      <a:endParaRPr lang="zh-CN" altLang="en-US" sz="1800" kern="1200" dirty="0">
                        <a:solidFill>
                          <a:schemeClr val="dk1"/>
                        </a:solidFill>
                        <a:effectLst/>
                        <a:latin typeface="微软雅黑" panose="020B0503020204020204" pitchFamily="34" charset="-122"/>
                        <a:ea typeface="微软雅黑" panose="020B0503020204020204" pitchFamily="34" charset="-122"/>
                        <a:cs typeface="+mn-cs"/>
                      </a:endParaRPr>
                    </a:p>
                  </a:txBody>
                  <a:tcPr/>
                </a:tc>
              </a:tr>
              <a:tr h="370840">
                <a:tc>
                  <a:txBody>
                    <a:bodyPr/>
                    <a:lstStyle/>
                    <a:p>
                      <a:pPr marL="0" algn="ctr" defTabSz="914400" rtl="0" eaLnBrk="1" latinLnBrk="0" hangingPunct="1"/>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2022.11.25</a:t>
                      </a:r>
                      <a:endParaRPr lang="zh-CN" altLang="en-US" sz="1800" kern="1200" dirty="0">
                        <a:solidFill>
                          <a:schemeClr val="dk1"/>
                        </a:solidFill>
                        <a:effectLst/>
                        <a:latin typeface="微软雅黑" panose="020B0503020204020204" pitchFamily="34" charset="-122"/>
                        <a:ea typeface="微软雅黑" panose="020B0503020204020204" pitchFamily="34" charset="-122"/>
                        <a:cs typeface="+mn-cs"/>
                      </a:endParaRPr>
                    </a:p>
                  </a:txBody>
                  <a:tcPr/>
                </a:tc>
                <a:tc>
                  <a:txBody>
                    <a:bodyPr/>
                    <a:lstStyle/>
                    <a:p>
                      <a:pPr marL="0" algn="ctr" defTabSz="914400" rtl="0" eaLnBrk="1" latinLnBrk="0" hangingPunct="1"/>
                      <a:r>
                        <a:rPr lang="zh-CN" altLang="en-US" sz="1800" kern="1200" dirty="0">
                          <a:solidFill>
                            <a:schemeClr val="dk1"/>
                          </a:solidFill>
                          <a:effectLst/>
                          <a:latin typeface="微软雅黑" panose="020B0503020204020204" pitchFamily="34" charset="-122"/>
                          <a:ea typeface="微软雅黑" panose="020B0503020204020204" pitchFamily="34" charset="-122"/>
                          <a:cs typeface="+mn-cs"/>
                        </a:rPr>
                        <a:t>进行</a:t>
                      </a:r>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专家评审</a:t>
                      </a:r>
                      <a:endParaRPr lang="zh-CN" altLang="en-US" sz="1800" kern="1200" dirty="0">
                        <a:solidFill>
                          <a:schemeClr val="dk1"/>
                        </a:solidFill>
                        <a:effectLst/>
                        <a:latin typeface="微软雅黑" panose="020B0503020204020204" pitchFamily="34" charset="-122"/>
                        <a:ea typeface="微软雅黑" panose="020B0503020204020204" pitchFamily="34" charset="-122"/>
                        <a:cs typeface="+mn-cs"/>
                      </a:endParaRPr>
                    </a:p>
                  </a:txBody>
                  <a:tcPr/>
                </a:tc>
              </a:tr>
            </a:tbl>
          </a:graphicData>
        </a:graphic>
      </p:graphicFrame>
      <p:sp>
        <p:nvSpPr>
          <p:cNvPr id="11" name="内容占位符 3"/>
          <p:cNvSpPr txBox="true"/>
          <p:nvPr/>
        </p:nvSpPr>
        <p:spPr>
          <a:xfrm>
            <a:off x="2173824" y="1293166"/>
            <a:ext cx="7514526" cy="461665"/>
          </a:xfrm>
          <a:prstGeom prst="rect">
            <a:avLst/>
          </a:prstGeom>
          <a:solidFill>
            <a:schemeClr val="bg1"/>
          </a:solidFill>
        </p:spPr>
        <p:txBody>
          <a:bodyPr wrap="square" rtlCol="0">
            <a:spAutoFit/>
          </a:bodyPr>
          <a:lstStyle>
            <a:defPPr>
              <a:defRPr lang="zh-CN"/>
            </a:defPPr>
            <a:lvl1pPr marL="342900" indent="-342900" defTabSz="1238885">
              <a:buFont typeface="Wingdings" panose="05000000000000000000" pitchFamily="2" charset="2"/>
              <a:buChar char="u"/>
              <a:defRPr sz="2400" b="1">
                <a:solidFill>
                  <a:schemeClr val="tx1">
                    <a:lumMod val="75000"/>
                    <a:lumOff val="25000"/>
                  </a:schemeClr>
                </a:solidFill>
                <a:cs typeface="+mn-ea"/>
              </a:defRPr>
            </a:lvl1pPr>
            <a:lvl2pPr marL="619760" defTabSz="1238885">
              <a:defRPr sz="2440"/>
            </a:lvl2pPr>
            <a:lvl3pPr marL="1238885" defTabSz="1238885">
              <a:defRPr sz="2440"/>
            </a:lvl3pPr>
            <a:lvl4pPr marL="1858645" defTabSz="1238885">
              <a:defRPr sz="2440"/>
            </a:lvl4pPr>
            <a:lvl5pPr marL="2477770" defTabSz="1238885">
              <a:defRPr sz="2440"/>
            </a:lvl5pPr>
            <a:lvl6pPr marL="3097530" defTabSz="1238885">
              <a:defRPr sz="2440"/>
            </a:lvl6pPr>
            <a:lvl7pPr marL="3716655" defTabSz="1238885">
              <a:defRPr sz="2440"/>
            </a:lvl7pPr>
            <a:lvl8pPr marL="4336415" defTabSz="1238885">
              <a:defRPr sz="2440"/>
            </a:lvl8pPr>
            <a:lvl9pPr marL="4955540" defTabSz="1238885">
              <a:defRPr sz="2440"/>
            </a:lvl9pPr>
          </a:lstStyle>
          <a:p>
            <a:r>
              <a:rPr lang="zh-CN" altLang="en-US" dirty="0">
                <a:latin typeface="微软雅黑" panose="020B0503020204020204" pitchFamily="34" charset="-122"/>
                <a:ea typeface="微软雅黑" panose="020B0503020204020204" pitchFamily="34" charset="-122"/>
              </a:rPr>
              <a:t>四川省装配式混凝土结构施工图审查要点</a:t>
            </a:r>
            <a:endParaRPr lang="en-US" altLang="zh-CN" sz="2000" dirty="0">
              <a:latin typeface="微软雅黑" panose="020B0503020204020204" pitchFamily="34" charset="-122"/>
              <a:ea typeface="微软雅黑" panose="020B0503020204020204" pitchFamily="34" charset="-122"/>
            </a:endParaRPr>
          </a:p>
        </p:txBody>
      </p:sp>
      <p:sp>
        <p:nvSpPr>
          <p:cNvPr id="14" name="矩形 13"/>
          <p:cNvSpPr/>
          <p:nvPr/>
        </p:nvSpPr>
        <p:spPr>
          <a:xfrm>
            <a:off x="0" y="352310"/>
            <a:ext cx="2273379" cy="523220"/>
          </a:xfrm>
          <a:prstGeom prst="rect">
            <a:avLst/>
          </a:prstGeom>
        </p:spPr>
        <p:txBody>
          <a:bodyPr wrap="none">
            <a:spAutoFit/>
          </a:bodyPr>
          <a:lstStyle/>
          <a:p>
            <a:r>
              <a:rPr lang="en-US" altLang="zh-CN" sz="2800" b="1" dirty="0">
                <a:solidFill>
                  <a:srgbClr val="C00000"/>
                </a:solidFill>
                <a:latin typeface="+mn-ea"/>
                <a:sym typeface="+mn-ea"/>
              </a:rPr>
              <a:t>1.2</a:t>
            </a:r>
            <a:r>
              <a:rPr lang="en-US" altLang="zh-CN" sz="2800" b="1" dirty="0">
                <a:latin typeface="+mn-ea"/>
                <a:sym typeface="+mn-ea"/>
              </a:rPr>
              <a:t> </a:t>
            </a:r>
            <a:r>
              <a:rPr lang="zh-CN" altLang="en-US" sz="2800" b="1" dirty="0">
                <a:latin typeface="+mn-ea"/>
                <a:sym typeface="+mn-ea"/>
              </a:rPr>
              <a:t>编制历程</a:t>
            </a:r>
            <a:endParaRPr lang="zh-CN" altLang="en-US" sz="2800" b="1" dirty="0">
              <a:latin typeface="+mn-ea"/>
              <a:sym typeface="+mn-ea"/>
            </a:endParaRPr>
          </a:p>
        </p:txBody>
      </p:sp>
      <p:sp>
        <p:nvSpPr>
          <p:cNvPr id="15"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endParaRPr lang="en-US" altLang="zh-CN" sz="2800" b="1" dirty="0"/>
          </a:p>
        </p:txBody>
      </p:sp>
      <p:sp>
        <p:nvSpPr>
          <p:cNvPr id="9" name="矩形 8"/>
          <p:cNvSpPr/>
          <p:nvPr/>
        </p:nvSpPr>
        <p:spPr>
          <a:xfrm>
            <a:off x="8159906" y="571759"/>
            <a:ext cx="3836307" cy="400110"/>
          </a:xfrm>
          <a:prstGeom prst="rect">
            <a:avLst/>
          </a:prstGeom>
        </p:spPr>
        <p:txBody>
          <a:bodyPr wrap="none">
            <a:spAutoFit/>
          </a:bodyPr>
          <a:lstStyle/>
          <a:p>
            <a:r>
              <a:rPr lang="zh-CN" altLang="en-US" sz="2000" b="1" dirty="0" smtClean="0">
                <a:sym typeface="+mn-ea"/>
              </a:rPr>
              <a:t>装配式建筑施工图设计</a:t>
            </a:r>
            <a:r>
              <a:rPr lang="zh-CN" altLang="en-US" sz="2000" b="1" dirty="0">
                <a:sym typeface="+mn-ea"/>
              </a:rPr>
              <a:t>审查要点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45"/>
          <p:cNvSpPr/>
          <p:nvPr/>
        </p:nvSpPr>
        <p:spPr>
          <a:xfrm flipV="true">
            <a:off x="0" y="911284"/>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graphicFrame>
        <p:nvGraphicFramePr>
          <p:cNvPr id="12" name="表格 11"/>
          <p:cNvGraphicFramePr>
            <a:graphicFrameLocks noGrp="true"/>
          </p:cNvGraphicFramePr>
          <p:nvPr/>
        </p:nvGraphicFramePr>
        <p:xfrm>
          <a:off x="1848731" y="2143343"/>
          <a:ext cx="8640234" cy="4079240"/>
        </p:xfrm>
        <a:graphic>
          <a:graphicData uri="http://schemas.openxmlformats.org/drawingml/2006/table">
            <a:tbl>
              <a:tblPr firstRow="true" bandRow="true">
                <a:tableStyleId>{5C22544A-7EE6-4342-B048-85BDC9FD1C3A}</a:tableStyleId>
              </a:tblPr>
              <a:tblGrid>
                <a:gridCol w="4095201"/>
                <a:gridCol w="4545033"/>
              </a:tblGrid>
              <a:tr h="370840">
                <a:tc>
                  <a:txBody>
                    <a:bodyPr/>
                    <a:lstStyle/>
                    <a:p>
                      <a:pPr algn="ctr"/>
                      <a:r>
                        <a:rPr lang="zh-CN" altLang="en-US" sz="1800" dirty="0">
                          <a:latin typeface="微软雅黑" panose="020B0503020204020204" pitchFamily="34" charset="-122"/>
                          <a:ea typeface="微软雅黑" panose="020B0503020204020204" pitchFamily="34" charset="-122"/>
                        </a:rPr>
                        <a:t>时间节点</a:t>
                      </a:r>
                      <a:endParaRPr lang="zh-CN" altLang="en-US" sz="1800" dirty="0">
                        <a:latin typeface="微软雅黑" panose="020B0503020204020204" pitchFamily="34" charset="-122"/>
                        <a:ea typeface="微软雅黑" panose="020B0503020204020204" pitchFamily="34" charset="-122"/>
                      </a:endParaRPr>
                    </a:p>
                  </a:txBody>
                  <a:tcPr/>
                </a:tc>
                <a:tc>
                  <a:txBody>
                    <a:bodyPr/>
                    <a:lstStyle/>
                    <a:p>
                      <a:pPr algn="ctr"/>
                      <a:r>
                        <a:rPr lang="zh-CN" altLang="en-US" sz="1800" dirty="0">
                          <a:latin typeface="微软雅黑" panose="020B0503020204020204" pitchFamily="34" charset="-122"/>
                          <a:ea typeface="微软雅黑" panose="020B0503020204020204" pitchFamily="34" charset="-122"/>
                        </a:rPr>
                        <a:t>工作内容</a:t>
                      </a:r>
                      <a:endParaRPr lang="zh-CN" altLang="en-US" sz="1800" dirty="0">
                        <a:latin typeface="微软雅黑" panose="020B0503020204020204" pitchFamily="34" charset="-122"/>
                        <a:ea typeface="微软雅黑" panose="020B0503020204020204" pitchFamily="34" charset="-122"/>
                      </a:endParaRPr>
                    </a:p>
                  </a:txBody>
                  <a:tcPr/>
                </a:tc>
              </a:tr>
              <a:tr h="370840">
                <a:tc>
                  <a:txBody>
                    <a:bodyPr/>
                    <a:lstStyle/>
                    <a:p>
                      <a:pPr algn="ctr"/>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2021.02-2021.04</a:t>
                      </a:r>
                      <a:endParaRPr lang="zh-CN" altLang="en-US" sz="1800" dirty="0">
                        <a:latin typeface="微软雅黑" panose="020B0503020204020204" pitchFamily="34" charset="-122"/>
                        <a:ea typeface="微软雅黑" panose="020B0503020204020204" pitchFamily="34" charset="-122"/>
                      </a:endParaRPr>
                    </a:p>
                  </a:txBody>
                  <a:tcPr/>
                </a:tc>
                <a:tc>
                  <a:txBody>
                    <a:bodyPr/>
                    <a:lstStyle/>
                    <a:p>
                      <a:pPr algn="ctr"/>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策划、调研及资料收集分析</a:t>
                      </a:r>
                      <a:endParaRPr lang="zh-CN" altLang="en-US" sz="1800" dirty="0">
                        <a:latin typeface="微软雅黑" panose="020B0503020204020204" pitchFamily="34" charset="-122"/>
                        <a:ea typeface="微软雅黑" panose="020B0503020204020204" pitchFamily="34" charset="-122"/>
                      </a:endParaRPr>
                    </a:p>
                  </a:txBody>
                  <a:tcPr/>
                </a:tc>
              </a:tr>
              <a:tr h="370840">
                <a:tc>
                  <a:txBody>
                    <a:bodyPr/>
                    <a:lstStyle/>
                    <a:p>
                      <a:pPr algn="ctr"/>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2021.05-2021.05</a:t>
                      </a:r>
                      <a:endParaRPr lang="zh-CN" altLang="en-US" sz="1800" dirty="0">
                        <a:latin typeface="微软雅黑" panose="020B0503020204020204" pitchFamily="34" charset="-122"/>
                        <a:ea typeface="微软雅黑" panose="020B0503020204020204" pitchFamily="34" charset="-122"/>
                      </a:endParaRPr>
                    </a:p>
                  </a:txBody>
                  <a:tcPr/>
                </a:tc>
                <a:tc>
                  <a:txBody>
                    <a:bodyPr/>
                    <a:lstStyle/>
                    <a:p>
                      <a:pPr algn="ctr"/>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编制提纲并确定编写分工</a:t>
                      </a:r>
                      <a:endParaRPr lang="zh-CN" altLang="en-US" sz="1800" dirty="0">
                        <a:latin typeface="微软雅黑" panose="020B0503020204020204" pitchFamily="34" charset="-122"/>
                        <a:ea typeface="微软雅黑" panose="020B0503020204020204" pitchFamily="34" charset="-122"/>
                      </a:endParaRPr>
                    </a:p>
                  </a:txBody>
                  <a:tcPr/>
                </a:tc>
              </a:tr>
              <a:tr h="370840">
                <a:tc>
                  <a:txBody>
                    <a:bodyPr/>
                    <a:lstStyle/>
                    <a:p>
                      <a:pPr algn="ctr"/>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2021.06-2021.12</a:t>
                      </a:r>
                      <a:endParaRPr lang="zh-CN" altLang="en-US" sz="1800" dirty="0">
                        <a:latin typeface="微软雅黑" panose="020B0503020204020204" pitchFamily="34" charset="-122"/>
                        <a:ea typeface="微软雅黑" panose="020B0503020204020204" pitchFamily="34" charset="-122"/>
                      </a:endParaRPr>
                    </a:p>
                  </a:txBody>
                  <a:tcPr/>
                </a:tc>
                <a:tc>
                  <a:txBody>
                    <a:bodyPr/>
                    <a:lstStyle/>
                    <a:p>
                      <a:pPr algn="ctr"/>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完成过程稿</a:t>
                      </a:r>
                      <a:endParaRPr lang="zh-CN" altLang="en-US" sz="1800" dirty="0">
                        <a:latin typeface="微软雅黑" panose="020B0503020204020204" pitchFamily="34" charset="-122"/>
                        <a:ea typeface="微软雅黑" panose="020B0503020204020204" pitchFamily="34" charset="-122"/>
                      </a:endParaRPr>
                    </a:p>
                  </a:txBody>
                  <a:tcPr/>
                </a:tc>
              </a:tr>
              <a:tr h="370840">
                <a:tc>
                  <a:txBody>
                    <a:bodyPr/>
                    <a:lstStyle/>
                    <a:p>
                      <a:pPr algn="ctr"/>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2022.01-2022.04</a:t>
                      </a:r>
                      <a:endParaRPr lang="zh-CN" altLang="en-US" sz="1800" dirty="0">
                        <a:latin typeface="微软雅黑" panose="020B0503020204020204" pitchFamily="34" charset="-122"/>
                        <a:ea typeface="微软雅黑" panose="020B0503020204020204" pitchFamily="34" charset="-122"/>
                      </a:endParaRPr>
                    </a:p>
                  </a:txBody>
                  <a:tcPr/>
                </a:tc>
                <a:tc>
                  <a:txBody>
                    <a:bodyPr/>
                    <a:lstStyle/>
                    <a:p>
                      <a:pPr algn="ctr"/>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审核过程稿</a:t>
                      </a:r>
                      <a:endParaRPr lang="zh-CN" altLang="en-US" sz="1800" dirty="0">
                        <a:latin typeface="微软雅黑" panose="020B0503020204020204" pitchFamily="34" charset="-122"/>
                        <a:ea typeface="微软雅黑" panose="020B0503020204020204" pitchFamily="34" charset="-122"/>
                      </a:endParaRPr>
                    </a:p>
                  </a:txBody>
                  <a:tcPr/>
                </a:tc>
              </a:tr>
              <a:tr h="370840">
                <a:tc>
                  <a:txBody>
                    <a:bodyPr/>
                    <a:lstStyle/>
                    <a:p>
                      <a:pPr algn="ctr"/>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2022.05-2022.07</a:t>
                      </a:r>
                      <a:endParaRPr lang="zh-CN" altLang="en-US" sz="1800" dirty="0">
                        <a:latin typeface="微软雅黑" panose="020B0503020204020204" pitchFamily="34" charset="-122"/>
                        <a:ea typeface="微软雅黑" panose="020B0503020204020204" pitchFamily="34" charset="-122"/>
                      </a:endParaRPr>
                    </a:p>
                  </a:txBody>
                  <a:tcPr/>
                </a:tc>
                <a:tc>
                  <a:txBody>
                    <a:bodyPr/>
                    <a:lstStyle/>
                    <a:p>
                      <a:pPr algn="ctr"/>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修改过程稿</a:t>
                      </a:r>
                      <a:endParaRPr lang="zh-CN" altLang="en-US" sz="1800" dirty="0">
                        <a:latin typeface="微软雅黑" panose="020B0503020204020204" pitchFamily="34" charset="-122"/>
                        <a:ea typeface="微软雅黑" panose="020B0503020204020204" pitchFamily="34" charset="-122"/>
                      </a:endParaRPr>
                    </a:p>
                  </a:txBody>
                  <a:tcPr/>
                </a:tc>
              </a:tr>
              <a:tr h="370840">
                <a:tc>
                  <a:txBody>
                    <a:bodyPr/>
                    <a:lstStyle/>
                    <a:p>
                      <a:pPr algn="ctr"/>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2022.8</a:t>
                      </a:r>
                      <a:endParaRPr lang="zh-CN" altLang="en-US" sz="1800" dirty="0">
                        <a:latin typeface="微软雅黑" panose="020B0503020204020204" pitchFamily="34" charset="-122"/>
                        <a:ea typeface="微软雅黑" panose="020B0503020204020204" pitchFamily="34" charset="-122"/>
                      </a:endParaRPr>
                    </a:p>
                  </a:txBody>
                  <a:tcPr/>
                </a:tc>
                <a:tc>
                  <a:txBody>
                    <a:bodyPr/>
                    <a:lstStyle/>
                    <a:p>
                      <a:pPr algn="ctr"/>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西南院合稿</a:t>
                      </a:r>
                      <a:endParaRPr lang="zh-CN" altLang="en-US" sz="1800" dirty="0">
                        <a:latin typeface="微软雅黑" panose="020B0503020204020204" pitchFamily="34" charset="-122"/>
                        <a:ea typeface="微软雅黑" panose="020B0503020204020204" pitchFamily="34" charset="-122"/>
                      </a:endParaRPr>
                    </a:p>
                  </a:txBody>
                  <a:tcPr/>
                </a:tc>
              </a:tr>
              <a:tr h="370840">
                <a:tc>
                  <a:txBody>
                    <a:bodyPr/>
                    <a:lstStyle/>
                    <a:p>
                      <a:pPr algn="ctr"/>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2022.9</a:t>
                      </a:r>
                      <a:endParaRPr lang="zh-CN" altLang="en-US" sz="1800" dirty="0">
                        <a:latin typeface="微软雅黑" panose="020B0503020204020204" pitchFamily="34" charset="-122"/>
                        <a:ea typeface="微软雅黑" panose="020B0503020204020204" pitchFamily="34" charset="-122"/>
                      </a:endParaRPr>
                    </a:p>
                  </a:txBody>
                  <a:tcPr/>
                </a:tc>
                <a:tc>
                  <a:txBody>
                    <a:bodyPr/>
                    <a:lstStyle/>
                    <a:p>
                      <a:pPr algn="ctr"/>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完成征求意见稿</a:t>
                      </a:r>
                      <a:endParaRPr lang="zh-CN" altLang="en-US" sz="1800" dirty="0">
                        <a:latin typeface="微软雅黑" panose="020B0503020204020204" pitchFamily="34" charset="-122"/>
                        <a:ea typeface="微软雅黑" panose="020B0503020204020204" pitchFamily="34" charset="-122"/>
                      </a:endParaRPr>
                    </a:p>
                  </a:txBody>
                  <a:tcPr/>
                </a:tc>
              </a:tr>
              <a:tr h="370840">
                <a:tc>
                  <a:txBody>
                    <a:bodyPr/>
                    <a:lstStyle/>
                    <a:p>
                      <a:pPr algn="ctr"/>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2022.10</a:t>
                      </a:r>
                      <a:endParaRPr lang="zh-CN" altLang="en-US" sz="1800" dirty="0">
                        <a:latin typeface="微软雅黑" panose="020B0503020204020204" pitchFamily="34" charset="-122"/>
                        <a:ea typeface="微软雅黑" panose="020B0503020204020204" pitchFamily="34" charset="-122"/>
                      </a:endParaRPr>
                    </a:p>
                  </a:txBody>
                  <a:tcPr/>
                </a:tc>
                <a:tc>
                  <a:txBody>
                    <a:bodyPr/>
                    <a:lstStyle/>
                    <a:p>
                      <a:pPr algn="ctr"/>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征求行业内专家意见</a:t>
                      </a:r>
                      <a:endParaRPr lang="zh-CN" altLang="en-US" sz="1800" dirty="0">
                        <a:latin typeface="微软雅黑" panose="020B0503020204020204" pitchFamily="34" charset="-122"/>
                        <a:ea typeface="微软雅黑" panose="020B0503020204020204" pitchFamily="34" charset="-122"/>
                      </a:endParaRPr>
                    </a:p>
                  </a:txBody>
                  <a:tcPr/>
                </a:tc>
              </a:tr>
              <a:tr h="370840">
                <a:tc>
                  <a:txBody>
                    <a:bodyPr/>
                    <a:lstStyle/>
                    <a:p>
                      <a:pPr marL="0" algn="ctr" defTabSz="914400" rtl="0" eaLnBrk="1" latinLnBrk="0" hangingPunct="1"/>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2022.10-2022.11</a:t>
                      </a:r>
                      <a:endParaRPr lang="zh-CN" altLang="en-US" sz="1800" kern="1200" dirty="0">
                        <a:solidFill>
                          <a:schemeClr val="dk1"/>
                        </a:solidFill>
                        <a:effectLst/>
                        <a:latin typeface="微软雅黑" panose="020B0503020204020204" pitchFamily="34" charset="-122"/>
                        <a:ea typeface="微软雅黑" panose="020B0503020204020204" pitchFamily="34" charset="-122"/>
                        <a:cs typeface="+mn-cs"/>
                      </a:endParaRPr>
                    </a:p>
                  </a:txBody>
                  <a:tcPr/>
                </a:tc>
                <a:tc>
                  <a:txBody>
                    <a:bodyPr/>
                    <a:lstStyle/>
                    <a:p>
                      <a:pPr marL="0" algn="ctr" defTabSz="914400" rtl="0" eaLnBrk="1" latinLnBrk="0" hangingPunct="1"/>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收集整理各方意见并完成修改</a:t>
                      </a:r>
                      <a:r>
                        <a:rPr lang="zh-CN" altLang="en-US" sz="1800" kern="1200" dirty="0">
                          <a:solidFill>
                            <a:schemeClr val="dk1"/>
                          </a:solidFill>
                          <a:effectLst/>
                          <a:latin typeface="微软雅黑" panose="020B0503020204020204" pitchFamily="34" charset="-122"/>
                          <a:ea typeface="微软雅黑" panose="020B0503020204020204" pitchFamily="34" charset="-122"/>
                          <a:cs typeface="+mn-cs"/>
                        </a:rPr>
                        <a:t>，形成送审稿</a:t>
                      </a:r>
                      <a:endParaRPr lang="zh-CN" altLang="en-US" sz="1800" kern="1200" dirty="0">
                        <a:solidFill>
                          <a:schemeClr val="dk1"/>
                        </a:solidFill>
                        <a:effectLst/>
                        <a:latin typeface="微软雅黑" panose="020B0503020204020204" pitchFamily="34" charset="-122"/>
                        <a:ea typeface="微软雅黑" panose="020B0503020204020204" pitchFamily="34" charset="-122"/>
                        <a:cs typeface="+mn-cs"/>
                      </a:endParaRPr>
                    </a:p>
                  </a:txBody>
                  <a:tcPr/>
                </a:tc>
              </a:tr>
              <a:tr h="370840">
                <a:tc>
                  <a:txBody>
                    <a:bodyPr/>
                    <a:lstStyle/>
                    <a:p>
                      <a:pPr marL="0" algn="ctr" defTabSz="914400" rtl="0" eaLnBrk="1" latinLnBrk="0" hangingPunct="1"/>
                      <a:r>
                        <a:rPr lang="en-US" altLang="zh-CN" sz="1800" kern="1200" dirty="0">
                          <a:solidFill>
                            <a:schemeClr val="dk1"/>
                          </a:solidFill>
                          <a:effectLst/>
                          <a:latin typeface="微软雅黑" panose="020B0503020204020204" pitchFamily="34" charset="-122"/>
                          <a:ea typeface="微软雅黑" panose="020B0503020204020204" pitchFamily="34" charset="-122"/>
                          <a:cs typeface="+mn-cs"/>
                        </a:rPr>
                        <a:t>2022.11.25</a:t>
                      </a:r>
                      <a:endParaRPr lang="zh-CN" altLang="en-US" sz="1800" kern="1200" dirty="0">
                        <a:solidFill>
                          <a:schemeClr val="dk1"/>
                        </a:solidFill>
                        <a:effectLst/>
                        <a:latin typeface="微软雅黑" panose="020B0503020204020204" pitchFamily="34" charset="-122"/>
                        <a:ea typeface="微软雅黑" panose="020B0503020204020204" pitchFamily="34" charset="-122"/>
                        <a:cs typeface="+mn-cs"/>
                      </a:endParaRPr>
                    </a:p>
                  </a:txBody>
                  <a:tcPr/>
                </a:tc>
                <a:tc>
                  <a:txBody>
                    <a:bodyPr/>
                    <a:lstStyle/>
                    <a:p>
                      <a:pPr marL="0" algn="ctr" defTabSz="914400" rtl="0" eaLnBrk="1" latinLnBrk="0" hangingPunct="1"/>
                      <a:r>
                        <a:rPr lang="zh-CN" altLang="en-US" sz="1800" kern="1200" dirty="0">
                          <a:solidFill>
                            <a:schemeClr val="dk1"/>
                          </a:solidFill>
                          <a:effectLst/>
                          <a:latin typeface="微软雅黑" panose="020B0503020204020204" pitchFamily="34" charset="-122"/>
                          <a:ea typeface="微软雅黑" panose="020B0503020204020204" pitchFamily="34" charset="-122"/>
                          <a:cs typeface="+mn-cs"/>
                        </a:rPr>
                        <a:t>进行</a:t>
                      </a:r>
                      <a:r>
                        <a:rPr lang="zh-CN" altLang="zh-CN" sz="1800" kern="1200" dirty="0">
                          <a:solidFill>
                            <a:schemeClr val="dk1"/>
                          </a:solidFill>
                          <a:effectLst/>
                          <a:latin typeface="微软雅黑" panose="020B0503020204020204" pitchFamily="34" charset="-122"/>
                          <a:ea typeface="微软雅黑" panose="020B0503020204020204" pitchFamily="34" charset="-122"/>
                          <a:cs typeface="+mn-cs"/>
                        </a:rPr>
                        <a:t>专家评审</a:t>
                      </a:r>
                      <a:endParaRPr lang="zh-CN" altLang="en-US" sz="1800" kern="1200" dirty="0">
                        <a:solidFill>
                          <a:schemeClr val="dk1"/>
                        </a:solidFill>
                        <a:effectLst/>
                        <a:latin typeface="微软雅黑" panose="020B0503020204020204" pitchFamily="34" charset="-122"/>
                        <a:ea typeface="微软雅黑" panose="020B0503020204020204" pitchFamily="34" charset="-122"/>
                        <a:cs typeface="+mn-cs"/>
                      </a:endParaRPr>
                    </a:p>
                  </a:txBody>
                  <a:tcPr/>
                </a:tc>
              </a:tr>
            </a:tbl>
          </a:graphicData>
        </a:graphic>
      </p:graphicFrame>
      <p:sp>
        <p:nvSpPr>
          <p:cNvPr id="13" name="内容占位符 3"/>
          <p:cNvSpPr txBox="true"/>
          <p:nvPr/>
        </p:nvSpPr>
        <p:spPr>
          <a:xfrm>
            <a:off x="2129756" y="1364460"/>
            <a:ext cx="7514526" cy="461665"/>
          </a:xfrm>
          <a:prstGeom prst="rect">
            <a:avLst/>
          </a:prstGeom>
          <a:solidFill>
            <a:schemeClr val="bg1"/>
          </a:solidFill>
        </p:spPr>
        <p:txBody>
          <a:bodyPr wrap="square" rtlCol="0">
            <a:spAutoFit/>
          </a:bodyPr>
          <a:lstStyle>
            <a:defPPr>
              <a:defRPr lang="zh-CN"/>
            </a:defPPr>
            <a:lvl1pPr marL="342900" indent="-342900" defTabSz="1238885">
              <a:buFont typeface="Wingdings" panose="05000000000000000000" pitchFamily="2" charset="2"/>
              <a:buChar char="u"/>
              <a:defRPr sz="2400" b="1">
                <a:solidFill>
                  <a:schemeClr val="tx1">
                    <a:lumMod val="75000"/>
                    <a:lumOff val="25000"/>
                  </a:schemeClr>
                </a:solidFill>
                <a:cs typeface="+mn-ea"/>
              </a:defRPr>
            </a:lvl1pPr>
            <a:lvl2pPr marL="619760" defTabSz="1238885">
              <a:defRPr sz="2440"/>
            </a:lvl2pPr>
            <a:lvl3pPr marL="1238885" defTabSz="1238885">
              <a:defRPr sz="2440"/>
            </a:lvl3pPr>
            <a:lvl4pPr marL="1858645" defTabSz="1238885">
              <a:defRPr sz="2440"/>
            </a:lvl4pPr>
            <a:lvl5pPr marL="2477770" defTabSz="1238885">
              <a:defRPr sz="2440"/>
            </a:lvl5pPr>
            <a:lvl6pPr marL="3097530" defTabSz="1238885">
              <a:defRPr sz="2440"/>
            </a:lvl6pPr>
            <a:lvl7pPr marL="3716655" defTabSz="1238885">
              <a:defRPr sz="2440"/>
            </a:lvl7pPr>
            <a:lvl8pPr marL="4336415" defTabSz="1238885">
              <a:defRPr sz="2440"/>
            </a:lvl8pPr>
            <a:lvl9pPr marL="4955540" defTabSz="1238885">
              <a:defRPr sz="2440"/>
            </a:lvl9pPr>
          </a:lstStyle>
          <a:p>
            <a:r>
              <a:rPr lang="zh-CN" altLang="en-US" dirty="0">
                <a:latin typeface="微软雅黑" panose="020B0503020204020204" pitchFamily="34" charset="-122"/>
                <a:ea typeface="微软雅黑" panose="020B0503020204020204" pitchFamily="34" charset="-122"/>
              </a:rPr>
              <a:t>四川省装配式钢结构施工图审查要点</a:t>
            </a:r>
            <a:endParaRPr lang="en-US" altLang="zh-CN" sz="2000" dirty="0">
              <a:latin typeface="微软雅黑" panose="020B0503020204020204" pitchFamily="34" charset="-122"/>
              <a:ea typeface="微软雅黑" panose="020B0503020204020204" pitchFamily="34" charset="-122"/>
            </a:endParaRPr>
          </a:p>
        </p:txBody>
      </p:sp>
      <p:sp>
        <p:nvSpPr>
          <p:cNvPr id="18" name="矩形 17"/>
          <p:cNvSpPr/>
          <p:nvPr/>
        </p:nvSpPr>
        <p:spPr>
          <a:xfrm>
            <a:off x="0" y="352310"/>
            <a:ext cx="2273379" cy="523220"/>
          </a:xfrm>
          <a:prstGeom prst="rect">
            <a:avLst/>
          </a:prstGeom>
        </p:spPr>
        <p:txBody>
          <a:bodyPr wrap="none">
            <a:spAutoFit/>
          </a:bodyPr>
          <a:lstStyle/>
          <a:p>
            <a:r>
              <a:rPr lang="en-US" altLang="zh-CN" sz="2800" b="1" dirty="0">
                <a:solidFill>
                  <a:srgbClr val="C00000"/>
                </a:solidFill>
                <a:latin typeface="+mn-ea"/>
                <a:sym typeface="+mn-ea"/>
              </a:rPr>
              <a:t>1.2</a:t>
            </a:r>
            <a:r>
              <a:rPr lang="en-US" altLang="zh-CN" sz="2800" b="1" dirty="0">
                <a:latin typeface="+mn-ea"/>
                <a:sym typeface="+mn-ea"/>
              </a:rPr>
              <a:t> </a:t>
            </a:r>
            <a:r>
              <a:rPr lang="zh-CN" altLang="en-US" sz="2800" b="1" dirty="0">
                <a:latin typeface="+mn-ea"/>
                <a:sym typeface="+mn-ea"/>
              </a:rPr>
              <a:t>编制历程</a:t>
            </a:r>
            <a:endParaRPr lang="zh-CN" altLang="en-US" sz="2800" b="1" dirty="0">
              <a:latin typeface="+mn-ea"/>
              <a:sym typeface="+mn-ea"/>
            </a:endParaRPr>
          </a:p>
        </p:txBody>
      </p:sp>
      <p:sp>
        <p:nvSpPr>
          <p:cNvPr id="19"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endParaRPr lang="en-US" altLang="zh-CN" sz="2800" b="1" dirty="0"/>
          </a:p>
        </p:txBody>
      </p:sp>
      <p:sp>
        <p:nvSpPr>
          <p:cNvPr id="9" name="矩形 8"/>
          <p:cNvSpPr/>
          <p:nvPr/>
        </p:nvSpPr>
        <p:spPr>
          <a:xfrm>
            <a:off x="8159906" y="571759"/>
            <a:ext cx="3836307" cy="400110"/>
          </a:xfrm>
          <a:prstGeom prst="rect">
            <a:avLst/>
          </a:prstGeom>
        </p:spPr>
        <p:txBody>
          <a:bodyPr wrap="none">
            <a:spAutoFit/>
          </a:bodyPr>
          <a:lstStyle/>
          <a:p>
            <a:r>
              <a:rPr lang="zh-CN" altLang="en-US" sz="2000" b="1" dirty="0" smtClean="0">
                <a:sym typeface="+mn-ea"/>
              </a:rPr>
              <a:t>装配式建筑施工图设计</a:t>
            </a:r>
            <a:r>
              <a:rPr lang="zh-CN" altLang="en-US" sz="2000" b="1" dirty="0">
                <a:sym typeface="+mn-ea"/>
              </a:rPr>
              <a:t>审查要点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45"/>
          <p:cNvSpPr/>
          <p:nvPr/>
        </p:nvSpPr>
        <p:spPr>
          <a:xfrm flipV="true">
            <a:off x="0" y="911284"/>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0" name="îsliďe"/>
          <p:cNvSpPr txBox="true"/>
          <p:nvPr/>
        </p:nvSpPr>
        <p:spPr bwMode="auto">
          <a:xfrm>
            <a:off x="1884394" y="5083291"/>
            <a:ext cx="4967461" cy="115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spcBef>
                <a:spcPct val="0"/>
              </a:spcBef>
            </a:pPr>
            <a:r>
              <a:rPr lang="zh-CN" altLang="en-US" b="1" dirty="0">
                <a:solidFill>
                  <a:schemeClr val="accent6"/>
                </a:solidFill>
              </a:rPr>
              <a:t>共计</a:t>
            </a:r>
            <a:r>
              <a:rPr lang="en-US" altLang="zh-CN" sz="3000" b="1" dirty="0">
                <a:solidFill>
                  <a:schemeClr val="accent6"/>
                </a:solidFill>
              </a:rPr>
              <a:t>28</a:t>
            </a:r>
            <a:r>
              <a:rPr lang="zh-CN" altLang="en-US" b="1" dirty="0">
                <a:solidFill>
                  <a:schemeClr val="accent6"/>
                </a:solidFill>
              </a:rPr>
              <a:t>人</a:t>
            </a:r>
            <a:r>
              <a:rPr lang="en-US" altLang="zh-CN" b="1" dirty="0">
                <a:solidFill>
                  <a:schemeClr val="accent6"/>
                </a:solidFill>
              </a:rPr>
              <a:t>     </a:t>
            </a:r>
            <a:r>
              <a:rPr lang="zh-CN" altLang="en-US" b="1" dirty="0">
                <a:solidFill>
                  <a:schemeClr val="accent6"/>
                </a:solidFill>
              </a:rPr>
              <a:t>教高</a:t>
            </a:r>
            <a:r>
              <a:rPr lang="en-US" altLang="zh-CN" sz="3000" b="1" dirty="0">
                <a:solidFill>
                  <a:schemeClr val="accent6"/>
                </a:solidFill>
              </a:rPr>
              <a:t>15</a:t>
            </a:r>
            <a:r>
              <a:rPr lang="zh-CN" altLang="en-US" b="1" dirty="0">
                <a:solidFill>
                  <a:schemeClr val="accent6"/>
                </a:solidFill>
              </a:rPr>
              <a:t>人</a:t>
            </a:r>
            <a:r>
              <a:rPr lang="en-US" altLang="zh-CN" b="1" dirty="0">
                <a:solidFill>
                  <a:schemeClr val="accent6"/>
                </a:solidFill>
              </a:rPr>
              <a:t>   </a:t>
            </a:r>
            <a:r>
              <a:rPr lang="zh-CN" altLang="en-US" b="1" dirty="0">
                <a:solidFill>
                  <a:schemeClr val="accent6"/>
                </a:solidFill>
              </a:rPr>
              <a:t>高工</a:t>
            </a:r>
            <a:r>
              <a:rPr lang="en-US" altLang="zh-CN" sz="3000" b="1" dirty="0">
                <a:solidFill>
                  <a:schemeClr val="accent6"/>
                </a:solidFill>
              </a:rPr>
              <a:t>11</a:t>
            </a:r>
            <a:r>
              <a:rPr lang="zh-CN" altLang="en-US" b="1" dirty="0">
                <a:solidFill>
                  <a:schemeClr val="accent6"/>
                </a:solidFill>
              </a:rPr>
              <a:t>人</a:t>
            </a:r>
            <a:endParaRPr lang="en-US" altLang="zh-CN" b="1" dirty="0">
              <a:solidFill>
                <a:schemeClr val="accent6"/>
              </a:solidFill>
            </a:endParaRPr>
          </a:p>
        </p:txBody>
      </p:sp>
      <p:sp>
        <p:nvSpPr>
          <p:cNvPr id="11" name="内容占位符 3"/>
          <p:cNvSpPr txBox="true"/>
          <p:nvPr/>
        </p:nvSpPr>
        <p:spPr>
          <a:xfrm>
            <a:off x="455192" y="1041274"/>
            <a:ext cx="7514526" cy="461665"/>
          </a:xfrm>
          <a:prstGeom prst="rect">
            <a:avLst/>
          </a:prstGeom>
          <a:solidFill>
            <a:schemeClr val="bg1"/>
          </a:solidFill>
        </p:spPr>
        <p:txBody>
          <a:bodyPr wrap="square" rtlCol="0">
            <a:spAutoFit/>
          </a:bodyPr>
          <a:lstStyle>
            <a:defPPr>
              <a:defRPr lang="zh-CN"/>
            </a:defPPr>
            <a:lvl1pPr marL="342900" indent="-342900" defTabSz="1238885">
              <a:buFont typeface="Wingdings" panose="05000000000000000000" pitchFamily="2" charset="2"/>
              <a:buChar char="u"/>
              <a:defRPr sz="2400" b="1">
                <a:solidFill>
                  <a:schemeClr val="tx1">
                    <a:lumMod val="75000"/>
                    <a:lumOff val="25000"/>
                  </a:schemeClr>
                </a:solidFill>
                <a:cs typeface="+mn-ea"/>
              </a:defRPr>
            </a:lvl1pPr>
            <a:lvl2pPr marL="619760" defTabSz="1238885">
              <a:defRPr sz="2440"/>
            </a:lvl2pPr>
            <a:lvl3pPr marL="1238885" defTabSz="1238885">
              <a:defRPr sz="2440"/>
            </a:lvl3pPr>
            <a:lvl4pPr marL="1858645" defTabSz="1238885">
              <a:defRPr sz="2440"/>
            </a:lvl4pPr>
            <a:lvl5pPr marL="2477770" defTabSz="1238885">
              <a:defRPr sz="2440"/>
            </a:lvl5pPr>
            <a:lvl6pPr marL="3097530" defTabSz="1238885">
              <a:defRPr sz="2440"/>
            </a:lvl6pPr>
            <a:lvl7pPr marL="3716655" defTabSz="1238885">
              <a:defRPr sz="2440"/>
            </a:lvl7pPr>
            <a:lvl8pPr marL="4336415" defTabSz="1238885">
              <a:defRPr sz="2440"/>
            </a:lvl8pPr>
            <a:lvl9pPr marL="4955540" defTabSz="1238885">
              <a:defRPr sz="2440"/>
            </a:lvl9pPr>
          </a:lstStyle>
          <a:p>
            <a:r>
              <a:rPr lang="zh-CN" altLang="en-US" dirty="0">
                <a:latin typeface="微软雅黑" panose="020B0503020204020204" pitchFamily="34" charset="-122"/>
                <a:ea typeface="微软雅黑" panose="020B0503020204020204" pitchFamily="34" charset="-122"/>
              </a:rPr>
              <a:t>课题参与人员</a:t>
            </a:r>
            <a:endParaRPr lang="en-US" altLang="zh-CN" sz="2000" dirty="0">
              <a:latin typeface="微软雅黑" panose="020B0503020204020204" pitchFamily="34" charset="-122"/>
              <a:ea typeface="微软雅黑" panose="020B0503020204020204" pitchFamily="34" charset="-122"/>
            </a:endParaRPr>
          </a:p>
        </p:txBody>
      </p:sp>
      <p:pic>
        <p:nvPicPr>
          <p:cNvPr id="14" name="图片 13"/>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657579" y="1863213"/>
            <a:ext cx="4163538" cy="2859804"/>
          </a:xfrm>
          <a:prstGeom prst="rect">
            <a:avLst/>
          </a:prstGeom>
        </p:spPr>
      </p:pic>
      <p:pic>
        <p:nvPicPr>
          <p:cNvPr id="15" name="图片 14"/>
          <p:cNvPicPr>
            <a:picLocks noChangeAspect="true"/>
          </p:cNvPicPr>
          <p:nvPr/>
        </p:nvPicPr>
        <p:blipFill rotWithShape="true">
          <a:blip r:embed="rId2">
            <a:extLst>
              <a:ext uri="{28A0092B-C50C-407E-A947-70E740481C1C}">
                <a14:useLocalDpi xmlns:a14="http://schemas.microsoft.com/office/drawing/2010/main" val="false"/>
              </a:ext>
            </a:extLst>
          </a:blip>
          <a:srcRect r="19432"/>
          <a:stretch>
            <a:fillRect/>
          </a:stretch>
        </p:blipFill>
        <p:spPr>
          <a:xfrm>
            <a:off x="6161644" y="1790771"/>
            <a:ext cx="4297622" cy="3681159"/>
          </a:xfrm>
          <a:prstGeom prst="rect">
            <a:avLst/>
          </a:prstGeom>
        </p:spPr>
      </p:pic>
      <p:pic>
        <p:nvPicPr>
          <p:cNvPr id="16" name="图片 15"/>
          <p:cNvPicPr>
            <a:picLocks noChangeAspect="true"/>
          </p:cNvPicPr>
          <p:nvPr/>
        </p:nvPicPr>
        <p:blipFill>
          <a:blip r:embed="rId3">
            <a:extLst>
              <a:ext uri="{28A0092B-C50C-407E-A947-70E740481C1C}">
                <a14:useLocalDpi xmlns:a14="http://schemas.microsoft.com/office/drawing/2010/main" val="false"/>
              </a:ext>
            </a:extLst>
          </a:blip>
          <a:stretch>
            <a:fillRect/>
          </a:stretch>
        </p:blipFill>
        <p:spPr>
          <a:xfrm>
            <a:off x="646562" y="4723017"/>
            <a:ext cx="4163538" cy="748913"/>
          </a:xfrm>
          <a:prstGeom prst="rect">
            <a:avLst/>
          </a:prstGeom>
        </p:spPr>
      </p:pic>
      <p:cxnSp>
        <p:nvCxnSpPr>
          <p:cNvPr id="3" name="直接连接符 2"/>
          <p:cNvCxnSpPr/>
          <p:nvPr/>
        </p:nvCxnSpPr>
        <p:spPr>
          <a:xfrm>
            <a:off x="6170925" y="5471930"/>
            <a:ext cx="4288341"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6130328" y="1790769"/>
            <a:ext cx="4328938"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57579" y="1863213"/>
            <a:ext cx="4152521"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6130328" y="1790769"/>
            <a:ext cx="38793" cy="368116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0" y="352310"/>
            <a:ext cx="2273379" cy="523220"/>
          </a:xfrm>
          <a:prstGeom prst="rect">
            <a:avLst/>
          </a:prstGeom>
        </p:spPr>
        <p:txBody>
          <a:bodyPr wrap="none">
            <a:spAutoFit/>
          </a:bodyPr>
          <a:lstStyle/>
          <a:p>
            <a:r>
              <a:rPr lang="en-US" altLang="zh-CN" sz="2800" b="1" dirty="0">
                <a:solidFill>
                  <a:srgbClr val="C00000"/>
                </a:solidFill>
                <a:latin typeface="+mn-ea"/>
                <a:sym typeface="+mn-ea"/>
              </a:rPr>
              <a:t>1.2</a:t>
            </a:r>
            <a:r>
              <a:rPr lang="en-US" altLang="zh-CN" sz="2800" b="1" dirty="0">
                <a:latin typeface="+mn-ea"/>
                <a:sym typeface="+mn-ea"/>
              </a:rPr>
              <a:t> </a:t>
            </a:r>
            <a:r>
              <a:rPr lang="zh-CN" altLang="en-US" sz="2800" b="1" dirty="0">
                <a:latin typeface="+mn-ea"/>
                <a:sym typeface="+mn-ea"/>
              </a:rPr>
              <a:t>编制历程</a:t>
            </a:r>
            <a:endParaRPr lang="zh-CN" altLang="en-US" sz="2800" b="1" dirty="0">
              <a:latin typeface="+mn-ea"/>
              <a:sym typeface="+mn-ea"/>
            </a:endParaRPr>
          </a:p>
        </p:txBody>
      </p:sp>
      <p:sp>
        <p:nvSpPr>
          <p:cNvPr id="28"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endParaRPr lang="en-US" altLang="zh-CN" sz="2800" b="1" dirty="0"/>
          </a:p>
        </p:txBody>
      </p:sp>
      <p:sp>
        <p:nvSpPr>
          <p:cNvPr id="19" name="矩形 18"/>
          <p:cNvSpPr/>
          <p:nvPr/>
        </p:nvSpPr>
        <p:spPr>
          <a:xfrm>
            <a:off x="8159906" y="571759"/>
            <a:ext cx="3836307" cy="400110"/>
          </a:xfrm>
          <a:prstGeom prst="rect">
            <a:avLst/>
          </a:prstGeom>
        </p:spPr>
        <p:txBody>
          <a:bodyPr wrap="none">
            <a:spAutoFit/>
          </a:bodyPr>
          <a:lstStyle/>
          <a:p>
            <a:r>
              <a:rPr lang="zh-CN" altLang="en-US" sz="2000" b="1" dirty="0" smtClean="0">
                <a:sym typeface="+mn-ea"/>
              </a:rPr>
              <a:t>装配式建筑施工图设计</a:t>
            </a:r>
            <a:r>
              <a:rPr lang="zh-CN" altLang="en-US" sz="2000" b="1" dirty="0">
                <a:sym typeface="+mn-ea"/>
              </a:rPr>
              <a:t>审查要点</a:t>
            </a:r>
            <a:endParaRPr lang="zh-CN" altLang="en-US" sz="2000" b="1" dirty="0">
              <a:sym typeface="+mn-ea"/>
            </a:endParaRPr>
          </a:p>
        </p:txBody>
      </p:sp>
    </p:spTree>
    <p:custDataLst>
      <p:tags r:id="rId4"/>
    </p:custData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45"/>
          <p:cNvSpPr/>
          <p:nvPr/>
        </p:nvSpPr>
        <p:spPr>
          <a:xfrm flipV="true">
            <a:off x="0" y="911284"/>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26" name="矩形 25"/>
          <p:cNvSpPr/>
          <p:nvPr/>
        </p:nvSpPr>
        <p:spPr>
          <a:xfrm>
            <a:off x="0" y="352310"/>
            <a:ext cx="2273379" cy="523220"/>
          </a:xfrm>
          <a:prstGeom prst="rect">
            <a:avLst/>
          </a:prstGeom>
        </p:spPr>
        <p:txBody>
          <a:bodyPr wrap="none">
            <a:spAutoFit/>
          </a:bodyPr>
          <a:lstStyle/>
          <a:p>
            <a:r>
              <a:rPr lang="en-US" altLang="zh-CN" sz="2800" b="1" dirty="0">
                <a:solidFill>
                  <a:srgbClr val="C00000"/>
                </a:solidFill>
                <a:latin typeface="+mn-ea"/>
                <a:sym typeface="+mn-ea"/>
              </a:rPr>
              <a:t>1.2</a:t>
            </a:r>
            <a:r>
              <a:rPr lang="en-US" altLang="zh-CN" sz="2800" b="1" dirty="0">
                <a:latin typeface="+mn-ea"/>
                <a:sym typeface="+mn-ea"/>
              </a:rPr>
              <a:t> </a:t>
            </a:r>
            <a:r>
              <a:rPr lang="zh-CN" altLang="en-US" sz="2800" b="1" dirty="0">
                <a:latin typeface="+mn-ea"/>
                <a:sym typeface="+mn-ea"/>
              </a:rPr>
              <a:t>编制历程</a:t>
            </a:r>
            <a:endParaRPr lang="zh-CN" altLang="en-US" sz="2800" b="1" dirty="0">
              <a:latin typeface="+mn-ea"/>
              <a:sym typeface="+mn-ea"/>
            </a:endParaRPr>
          </a:p>
        </p:txBody>
      </p:sp>
      <p:sp>
        <p:nvSpPr>
          <p:cNvPr id="28"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endParaRPr lang="en-US" altLang="zh-CN" sz="2800" b="1" dirty="0"/>
          </a:p>
        </p:txBody>
      </p:sp>
      <p:sp>
        <p:nvSpPr>
          <p:cNvPr id="19" name="文本框 18"/>
          <p:cNvSpPr txBox="true"/>
          <p:nvPr/>
        </p:nvSpPr>
        <p:spPr>
          <a:xfrm>
            <a:off x="1298673" y="6400860"/>
            <a:ext cx="7626073" cy="400110"/>
          </a:xfrm>
          <a:prstGeom prst="rect">
            <a:avLst/>
          </a:prstGeom>
          <a:noFill/>
        </p:spPr>
        <p:txBody>
          <a:bodyPr wrap="square" rtlCol="0">
            <a:spAutoFit/>
          </a:bodyPr>
          <a:lstStyle/>
          <a:p>
            <a:r>
              <a:rPr lang="zh-CN" altLang="en-US" sz="2000" dirty="0">
                <a:solidFill>
                  <a:srgbClr val="C00000"/>
                </a:solidFill>
                <a:latin typeface="黑体" panose="02010609060101010101" charset="-122"/>
                <a:ea typeface="黑体" panose="02010609060101010101" charset="-122"/>
              </a:rPr>
              <a:t>共参阅各类国家、行业及其他省市标准、规程、政策性文件</a:t>
            </a:r>
            <a:r>
              <a:rPr lang="en-US" altLang="zh-CN" sz="2000" dirty="0">
                <a:solidFill>
                  <a:srgbClr val="C00000"/>
                </a:solidFill>
                <a:latin typeface="黑体" panose="02010609060101010101" charset="-122"/>
                <a:ea typeface="黑体" panose="02010609060101010101" charset="-122"/>
              </a:rPr>
              <a:t>19</a:t>
            </a:r>
            <a:r>
              <a:rPr lang="zh-CN" altLang="en-US" sz="2000" dirty="0">
                <a:solidFill>
                  <a:srgbClr val="C00000"/>
                </a:solidFill>
                <a:latin typeface="黑体" panose="02010609060101010101" charset="-122"/>
                <a:ea typeface="黑体" panose="02010609060101010101" charset="-122"/>
              </a:rPr>
              <a:t>本</a:t>
            </a:r>
            <a:endParaRPr lang="zh-CN" altLang="en-US" sz="2000" dirty="0">
              <a:solidFill>
                <a:srgbClr val="C00000"/>
              </a:solidFill>
              <a:latin typeface="黑体" panose="02010609060101010101" charset="-122"/>
              <a:ea typeface="黑体" panose="02010609060101010101" charset="-122"/>
            </a:endParaRPr>
          </a:p>
        </p:txBody>
      </p:sp>
      <p:pic>
        <p:nvPicPr>
          <p:cNvPr id="21" name="图片 20"/>
          <p:cNvPicPr>
            <a:picLocks noChangeAspect="true"/>
          </p:cNvPicPr>
          <p:nvPr/>
        </p:nvPicPr>
        <p:blipFill rotWithShape="true">
          <a:blip r:embed="rId1">
            <a:extLst>
              <a:ext uri="{28A0092B-C50C-407E-A947-70E740481C1C}">
                <a14:useLocalDpi xmlns:a14="http://schemas.microsoft.com/office/drawing/2010/main" val="false"/>
              </a:ext>
            </a:extLst>
          </a:blip>
          <a:srcRect l="2820" r="9343"/>
          <a:stretch>
            <a:fillRect/>
          </a:stretch>
        </p:blipFill>
        <p:spPr>
          <a:xfrm>
            <a:off x="723900" y="1215055"/>
            <a:ext cx="3955261" cy="5220683"/>
          </a:xfrm>
          <a:prstGeom prst="rect">
            <a:avLst/>
          </a:prstGeom>
        </p:spPr>
      </p:pic>
      <p:pic>
        <p:nvPicPr>
          <p:cNvPr id="22" name="图片 21"/>
          <p:cNvPicPr>
            <a:picLocks noChangeAspect="true"/>
          </p:cNvPicPr>
          <p:nvPr/>
        </p:nvPicPr>
        <p:blipFill>
          <a:blip r:embed="rId2">
            <a:extLst>
              <a:ext uri="{28A0092B-C50C-407E-A947-70E740481C1C}">
                <a14:useLocalDpi xmlns:a14="http://schemas.microsoft.com/office/drawing/2010/main" val="false"/>
              </a:ext>
            </a:extLst>
          </a:blip>
          <a:stretch>
            <a:fillRect/>
          </a:stretch>
        </p:blipFill>
        <p:spPr>
          <a:xfrm>
            <a:off x="4653340" y="1528940"/>
            <a:ext cx="5010883" cy="4532986"/>
          </a:xfrm>
          <a:prstGeom prst="rect">
            <a:avLst/>
          </a:prstGeom>
        </p:spPr>
      </p:pic>
      <p:sp>
        <p:nvSpPr>
          <p:cNvPr id="9" name="矩形 8"/>
          <p:cNvSpPr/>
          <p:nvPr/>
        </p:nvSpPr>
        <p:spPr>
          <a:xfrm>
            <a:off x="7014149" y="571759"/>
            <a:ext cx="5057795" cy="400110"/>
          </a:xfrm>
          <a:prstGeom prst="rect">
            <a:avLst/>
          </a:prstGeom>
        </p:spPr>
        <p:txBody>
          <a:bodyPr wrap="none">
            <a:spAutoFit/>
          </a:bodyPr>
          <a:lstStyle/>
          <a:p>
            <a:r>
              <a:rPr lang="zh-CN" altLang="en-US" sz="2000" b="1" dirty="0" smtClean="0">
                <a:sym typeface="+mn-ea"/>
              </a:rPr>
              <a:t>装配式混凝土结构建筑施工图设计</a:t>
            </a:r>
            <a:r>
              <a:rPr lang="zh-CN" altLang="en-US" sz="2000" b="1" dirty="0">
                <a:sym typeface="+mn-ea"/>
              </a:rPr>
              <a:t>审查要点</a:t>
            </a:r>
            <a:endParaRPr lang="zh-CN" altLang="en-US" sz="2000" b="1" dirty="0">
              <a:sym typeface="+mn-ea"/>
            </a:endParaRPr>
          </a:p>
        </p:txBody>
      </p:sp>
    </p:spTree>
    <p:custDataLst>
      <p:tags r:id="rId3"/>
    </p:custData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45"/>
          <p:cNvSpPr/>
          <p:nvPr/>
        </p:nvSpPr>
        <p:spPr>
          <a:xfrm flipV="true">
            <a:off x="0" y="911284"/>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26" name="矩形 25"/>
          <p:cNvSpPr/>
          <p:nvPr/>
        </p:nvSpPr>
        <p:spPr>
          <a:xfrm>
            <a:off x="0" y="352310"/>
            <a:ext cx="2273379" cy="523220"/>
          </a:xfrm>
          <a:prstGeom prst="rect">
            <a:avLst/>
          </a:prstGeom>
        </p:spPr>
        <p:txBody>
          <a:bodyPr wrap="none">
            <a:spAutoFit/>
          </a:bodyPr>
          <a:lstStyle/>
          <a:p>
            <a:r>
              <a:rPr lang="en-US" altLang="zh-CN" sz="2800" b="1" dirty="0">
                <a:solidFill>
                  <a:srgbClr val="C00000"/>
                </a:solidFill>
                <a:latin typeface="+mn-ea"/>
                <a:sym typeface="+mn-ea"/>
              </a:rPr>
              <a:t>1.2</a:t>
            </a:r>
            <a:r>
              <a:rPr lang="en-US" altLang="zh-CN" sz="2800" b="1" dirty="0">
                <a:latin typeface="+mn-ea"/>
                <a:sym typeface="+mn-ea"/>
              </a:rPr>
              <a:t> </a:t>
            </a:r>
            <a:r>
              <a:rPr lang="zh-CN" altLang="en-US" sz="2800" b="1" dirty="0">
                <a:latin typeface="+mn-ea"/>
                <a:sym typeface="+mn-ea"/>
              </a:rPr>
              <a:t>编制历程</a:t>
            </a:r>
            <a:endParaRPr lang="zh-CN" altLang="en-US" sz="2800" b="1" dirty="0">
              <a:latin typeface="+mn-ea"/>
              <a:sym typeface="+mn-ea"/>
            </a:endParaRPr>
          </a:p>
        </p:txBody>
      </p:sp>
      <p:sp>
        <p:nvSpPr>
          <p:cNvPr id="28"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endParaRPr lang="en-US" altLang="zh-CN" sz="2800" b="1" dirty="0"/>
          </a:p>
        </p:txBody>
      </p:sp>
      <p:sp>
        <p:nvSpPr>
          <p:cNvPr id="9" name="文本框 8"/>
          <p:cNvSpPr txBox="true"/>
          <p:nvPr/>
        </p:nvSpPr>
        <p:spPr>
          <a:xfrm>
            <a:off x="241300" y="4150492"/>
            <a:ext cx="3070467" cy="1015663"/>
          </a:xfrm>
          <a:prstGeom prst="rect">
            <a:avLst/>
          </a:prstGeom>
          <a:noFill/>
        </p:spPr>
        <p:txBody>
          <a:bodyPr wrap="square" rtlCol="0">
            <a:spAutoFit/>
          </a:bodyPr>
          <a:lstStyle/>
          <a:p>
            <a:r>
              <a:rPr lang="zh-CN" altLang="en-US" sz="2000" dirty="0">
                <a:solidFill>
                  <a:srgbClr val="C00000"/>
                </a:solidFill>
                <a:latin typeface="黑体" panose="02010609060101010101" charset="-122"/>
                <a:ea typeface="黑体" panose="02010609060101010101" charset="-122"/>
              </a:rPr>
              <a:t>共参阅各类国家、行业及其他省市标准、规程、政策性文件</a:t>
            </a:r>
            <a:r>
              <a:rPr lang="en-US" altLang="zh-CN" sz="2000" dirty="0">
                <a:solidFill>
                  <a:srgbClr val="C00000"/>
                </a:solidFill>
                <a:latin typeface="黑体" panose="02010609060101010101" charset="-122"/>
                <a:ea typeface="黑体" panose="02010609060101010101" charset="-122"/>
              </a:rPr>
              <a:t>29</a:t>
            </a:r>
            <a:r>
              <a:rPr lang="zh-CN" altLang="en-US" sz="2000" dirty="0">
                <a:solidFill>
                  <a:srgbClr val="C00000"/>
                </a:solidFill>
                <a:latin typeface="黑体" panose="02010609060101010101" charset="-122"/>
                <a:ea typeface="黑体" panose="02010609060101010101" charset="-122"/>
              </a:rPr>
              <a:t>本</a:t>
            </a:r>
            <a:endParaRPr lang="zh-CN" altLang="en-US" sz="2000" dirty="0">
              <a:solidFill>
                <a:srgbClr val="C00000"/>
              </a:solidFill>
              <a:latin typeface="黑体" panose="02010609060101010101" charset="-122"/>
              <a:ea typeface="黑体" panose="02010609060101010101" charset="-122"/>
            </a:endParaRPr>
          </a:p>
        </p:txBody>
      </p:sp>
      <p:pic>
        <p:nvPicPr>
          <p:cNvPr id="10" name="图片 9"/>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3841071" y="1296528"/>
            <a:ext cx="3143020" cy="4948716"/>
          </a:xfrm>
          <a:prstGeom prst="rect">
            <a:avLst/>
          </a:prstGeom>
        </p:spPr>
      </p:pic>
      <p:pic>
        <p:nvPicPr>
          <p:cNvPr id="11" name="图片 10"/>
          <p:cNvPicPr>
            <a:picLocks noChangeAspect="true"/>
          </p:cNvPicPr>
          <p:nvPr/>
        </p:nvPicPr>
        <p:blipFill>
          <a:blip r:embed="rId2">
            <a:extLst>
              <a:ext uri="{28A0092B-C50C-407E-A947-70E740481C1C}">
                <a14:useLocalDpi xmlns:a14="http://schemas.microsoft.com/office/drawing/2010/main" val="false"/>
              </a:ext>
            </a:extLst>
          </a:blip>
          <a:stretch>
            <a:fillRect/>
          </a:stretch>
        </p:blipFill>
        <p:spPr>
          <a:xfrm>
            <a:off x="7573255" y="1072318"/>
            <a:ext cx="3398712" cy="2673144"/>
          </a:xfrm>
          <a:prstGeom prst="rect">
            <a:avLst/>
          </a:prstGeom>
        </p:spPr>
      </p:pic>
      <p:pic>
        <p:nvPicPr>
          <p:cNvPr id="12" name="图片 11"/>
          <p:cNvPicPr>
            <a:picLocks noChangeAspect="true"/>
          </p:cNvPicPr>
          <p:nvPr/>
        </p:nvPicPr>
        <p:blipFill rotWithShape="true">
          <a:blip r:embed="rId3">
            <a:extLst>
              <a:ext uri="{28A0092B-C50C-407E-A947-70E740481C1C}">
                <a14:useLocalDpi xmlns:a14="http://schemas.microsoft.com/office/drawing/2010/main" val="false"/>
              </a:ext>
            </a:extLst>
          </a:blip>
          <a:srcRect b="21695"/>
          <a:stretch>
            <a:fillRect/>
          </a:stretch>
        </p:blipFill>
        <p:spPr>
          <a:xfrm>
            <a:off x="7573255" y="3917793"/>
            <a:ext cx="3442040" cy="2821621"/>
          </a:xfrm>
          <a:prstGeom prst="rect">
            <a:avLst/>
          </a:prstGeom>
        </p:spPr>
      </p:pic>
      <p:pic>
        <p:nvPicPr>
          <p:cNvPr id="13" name="图片 12"/>
          <p:cNvPicPr>
            <a:picLocks noChangeAspect="true"/>
          </p:cNvPicPr>
          <p:nvPr/>
        </p:nvPicPr>
        <p:blipFill rotWithShape="true">
          <a:blip r:embed="rId3">
            <a:extLst>
              <a:ext uri="{28A0092B-C50C-407E-A947-70E740481C1C}">
                <a14:useLocalDpi xmlns:a14="http://schemas.microsoft.com/office/drawing/2010/main" val="false"/>
              </a:ext>
            </a:extLst>
          </a:blip>
          <a:srcRect t="81212"/>
          <a:stretch>
            <a:fillRect/>
          </a:stretch>
        </p:blipFill>
        <p:spPr>
          <a:xfrm>
            <a:off x="241300" y="2246355"/>
            <a:ext cx="3442040" cy="676998"/>
          </a:xfrm>
          <a:prstGeom prst="rect">
            <a:avLst/>
          </a:prstGeom>
        </p:spPr>
      </p:pic>
      <p:sp>
        <p:nvSpPr>
          <p:cNvPr id="15" name="矩形 14"/>
          <p:cNvSpPr/>
          <p:nvPr/>
        </p:nvSpPr>
        <p:spPr>
          <a:xfrm>
            <a:off x="7014149" y="571759"/>
            <a:ext cx="4544834" cy="40011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审查要点</a:t>
            </a:r>
            <a:endParaRPr lang="zh-CN" altLang="en-US" sz="2000" b="1" dirty="0">
              <a:sym typeface="+mn-ea"/>
            </a:endParaRPr>
          </a:p>
        </p:txBody>
      </p:sp>
    </p:spTree>
    <p:custDataLst>
      <p:tags r:id="rId4"/>
    </p:custData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2310720"/>
            <a:ext cx="12192000" cy="523875"/>
          </a:xfrm>
          <a:prstGeom prst="rect">
            <a:avLst/>
          </a:prstGeom>
          <a:solidFill>
            <a:srgbClr val="0070C0"/>
          </a:solidFill>
        </p:spPr>
        <p:txBody>
          <a:bodyPr>
            <a:spAutoFit/>
          </a:bodyPr>
          <a:lstStyle/>
          <a:p>
            <a:pPr marL="205740" algn="ctr" defTabSz="913765">
              <a:spcBef>
                <a:spcPts val="700"/>
              </a:spcBef>
              <a:spcAft>
                <a:spcPts val="100"/>
              </a:spcAft>
              <a:defRPr/>
            </a:pPr>
            <a:r>
              <a:rPr lang="zh-CN" altLang="en-US" sz="2800" b="1" kern="2200" dirty="0">
                <a:solidFill>
                  <a:schemeClr val="bg1"/>
                </a:solidFill>
                <a:latin typeface="微软雅黑" panose="020B0503020204020204" pitchFamily="34" charset="-122"/>
                <a:ea typeface="微软雅黑" panose="020B0503020204020204" pitchFamily="34" charset="-122"/>
              </a:rPr>
              <a:t>第二章    </a:t>
            </a:r>
            <a:r>
              <a:rPr lang="en-US" altLang="zh-CN" sz="2800" b="1" kern="2200" dirty="0">
                <a:solidFill>
                  <a:schemeClr val="bg1"/>
                </a:solidFill>
                <a:latin typeface="微软雅黑" panose="020B0503020204020204" pitchFamily="34" charset="-122"/>
                <a:ea typeface="微软雅黑" panose="020B0503020204020204" pitchFamily="34" charset="-122"/>
              </a:rPr>
              <a:t>《</a:t>
            </a:r>
            <a:r>
              <a:rPr lang="zh-CN" altLang="en-US" sz="2800" b="1" kern="2200" dirty="0">
                <a:solidFill>
                  <a:schemeClr val="bg1"/>
                </a:solidFill>
                <a:latin typeface="微软雅黑" panose="020B0503020204020204" pitchFamily="34" charset="-122"/>
                <a:ea typeface="微软雅黑" panose="020B0503020204020204" pitchFamily="34" charset="-122"/>
              </a:rPr>
              <a:t>审查要点</a:t>
            </a:r>
            <a:r>
              <a:rPr lang="en-US" altLang="zh-CN" sz="2800" b="1" kern="2200" dirty="0">
                <a:solidFill>
                  <a:schemeClr val="bg1"/>
                </a:solidFill>
                <a:latin typeface="微软雅黑" panose="020B0503020204020204" pitchFamily="34" charset="-122"/>
                <a:ea typeface="微软雅黑" panose="020B0503020204020204" pitchFamily="34" charset="-122"/>
              </a:rPr>
              <a:t>》</a:t>
            </a:r>
            <a:r>
              <a:rPr lang="zh-CN" altLang="en-US" sz="2800" b="1" kern="2200" dirty="0">
                <a:solidFill>
                  <a:schemeClr val="bg1"/>
                </a:solidFill>
                <a:latin typeface="微软雅黑" panose="020B0503020204020204" pitchFamily="34" charset="-122"/>
                <a:ea typeface="微软雅黑" panose="020B0503020204020204" pitchFamily="34" charset="-122"/>
              </a:rPr>
              <a:t>内容概述</a:t>
            </a:r>
            <a:endParaRPr lang="zh-CN" altLang="en-US" sz="2800" b="1" kern="22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0" name="矩形 9"/>
          <p:cNvSpPr/>
          <p:nvPr/>
        </p:nvSpPr>
        <p:spPr>
          <a:xfrm>
            <a:off x="301429" y="1630059"/>
            <a:ext cx="6853158" cy="1015663"/>
          </a:xfrm>
          <a:prstGeom prst="rect">
            <a:avLst/>
          </a:prstGeom>
        </p:spPr>
        <p:txBody>
          <a:bodyPr wrap="none">
            <a:spAutoFit/>
          </a:bodyPr>
          <a:lstStyle/>
          <a:p>
            <a:r>
              <a:rPr lang="en-US" altLang="zh-CN" sz="2000" b="1" dirty="0">
                <a:sym typeface="+mn-ea"/>
              </a:rPr>
              <a:t>2.1 </a:t>
            </a:r>
            <a:endParaRPr lang="en-US" altLang="zh-CN" sz="2000" b="1" dirty="0">
              <a:sym typeface="+mn-ea"/>
            </a:endParaRPr>
          </a:p>
          <a:p>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zh-CN" altLang="en-US" sz="2000" b="1" dirty="0">
              <a:sym typeface="+mn-ea"/>
            </a:endParaRPr>
          </a:p>
          <a:p>
            <a:r>
              <a:rPr lang="zh-CN" altLang="en-US" sz="2000" b="1" dirty="0" smtClean="0">
                <a:sym typeface="+mn-ea"/>
              </a:rPr>
              <a:t>四川省装配式钢结构</a:t>
            </a:r>
            <a:r>
              <a:rPr lang="zh-CN" altLang="en-US" sz="2000" b="1" dirty="0">
                <a:sym typeface="+mn-ea"/>
              </a:rPr>
              <a:t>建筑工程施工图设计文件审查要点</a:t>
            </a:r>
            <a:endParaRPr lang="zh-CN" altLang="en-US" sz="2000" b="1" dirty="0">
              <a:sym typeface="+mn-ea"/>
            </a:endParaRPr>
          </a:p>
        </p:txBody>
      </p:sp>
      <p:grpSp>
        <p:nvGrpSpPr>
          <p:cNvPr id="2" name="组合 1"/>
          <p:cNvGrpSpPr/>
          <p:nvPr/>
        </p:nvGrpSpPr>
        <p:grpSpPr>
          <a:xfrm>
            <a:off x="7110419" y="1878360"/>
            <a:ext cx="3641716" cy="4553318"/>
            <a:chOff x="4256810" y="1936417"/>
            <a:chExt cx="3641716" cy="4553318"/>
          </a:xfrm>
        </p:grpSpPr>
        <p:sp>
          <p:nvSpPr>
            <p:cNvPr id="12" name="任意多边形 11"/>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13" name="任意多边形 12"/>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14" name="任意多边形 13"/>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smtClean="0">
                  <a:solidFill>
                    <a:schemeClr val="bg1"/>
                  </a:solidFill>
                  <a:latin typeface="微软雅黑" panose="020B0503020204020204" pitchFamily="34" charset="-122"/>
                  <a:ea typeface="微软雅黑" panose="020B0503020204020204" pitchFamily="34" charset="-122"/>
                </a:rPr>
                <a:t>5</a:t>
              </a:r>
              <a:r>
                <a:rPr lang="zh-CN" altLang="en-US" sz="2000" b="1" dirty="0" smtClean="0">
                  <a:solidFill>
                    <a:schemeClr val="bg1"/>
                  </a:solidFill>
                  <a:latin typeface="微软雅黑" panose="020B0503020204020204" pitchFamily="34" charset="-122"/>
                  <a:ea typeface="微软雅黑" panose="020B0503020204020204" pitchFamily="34" charset="-122"/>
                </a:rPr>
                <a:t>．</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16" name="任意多边形 1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17" name="任意多边形 1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18" name="任意多边形 1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19" name="任意多边形 1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0" name="矩形 19"/>
          <p:cNvSpPr/>
          <p:nvPr/>
        </p:nvSpPr>
        <p:spPr>
          <a:xfrm>
            <a:off x="8159906" y="571759"/>
            <a:ext cx="3836307" cy="400110"/>
          </a:xfrm>
          <a:prstGeom prst="rect">
            <a:avLst/>
          </a:prstGeom>
        </p:spPr>
        <p:txBody>
          <a:bodyPr wrap="none">
            <a:spAutoFit/>
          </a:bodyPr>
          <a:lstStyle/>
          <a:p>
            <a:r>
              <a:rPr lang="zh-CN" altLang="en-US" sz="2000" b="1" dirty="0" smtClean="0">
                <a:sym typeface="+mn-ea"/>
              </a:rPr>
              <a:t>装配式建筑施工图设计</a:t>
            </a:r>
            <a:r>
              <a:rPr lang="zh-CN" altLang="en-US" sz="2000" b="1" dirty="0">
                <a:sym typeface="+mn-ea"/>
              </a:rPr>
              <a:t>审查要点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sp>
        <p:nvSpPr>
          <p:cNvPr id="15" name="矩形 14"/>
          <p:cNvSpPr/>
          <p:nvPr/>
        </p:nvSpPr>
        <p:spPr>
          <a:xfrm>
            <a:off x="7499588" y="1917041"/>
            <a:ext cx="697627" cy="400110"/>
          </a:xfrm>
          <a:prstGeom prst="rect">
            <a:avLst/>
          </a:prstGeom>
        </p:spPr>
        <p:txBody>
          <a:bodyPr wrap="none">
            <a:spAutoFit/>
          </a:bodyPr>
          <a:lstStyle/>
          <a:p>
            <a:pPr lvl="0"/>
            <a:r>
              <a:rPr lang="zh-CN" altLang="en-US" sz="2000" b="1" dirty="0">
                <a:latin typeface="微软雅黑" panose="020B0503020204020204" pitchFamily="34" charset="-122"/>
                <a:ea typeface="微软雅黑" panose="020B0503020204020204" pitchFamily="34" charset="-122"/>
              </a:rPr>
              <a:t>总则</a:t>
            </a:r>
            <a:endParaRPr lang="zh-CN" altLang="en-US" sz="2000" dirty="0"/>
          </a:p>
        </p:txBody>
      </p:sp>
      <p:cxnSp>
        <p:nvCxnSpPr>
          <p:cNvPr id="20" name="直接连接符 19"/>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 name="矩形 1"/>
          <p:cNvSpPr/>
          <p:nvPr/>
        </p:nvSpPr>
        <p:spPr>
          <a:xfrm>
            <a:off x="6156378" y="2245226"/>
            <a:ext cx="3383978" cy="499624"/>
          </a:xfrm>
          <a:prstGeom prst="rect">
            <a:avLst/>
          </a:prstGeom>
        </p:spPr>
        <p:txBody>
          <a:bodyPr wrap="square">
            <a:spAutoFit/>
          </a:bodyPr>
          <a:lstStyle/>
          <a:p>
            <a:pPr algn="ctr">
              <a:lnSpc>
                <a:spcPct val="150000"/>
              </a:lnSpc>
            </a:pP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1. </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编制目的</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grpSp>
        <p:nvGrpSpPr>
          <p:cNvPr id="22" name="组合 21"/>
          <p:cNvGrpSpPr/>
          <p:nvPr/>
        </p:nvGrpSpPr>
        <p:grpSpPr>
          <a:xfrm>
            <a:off x="502360" y="1593529"/>
            <a:ext cx="3641716" cy="4553318"/>
            <a:chOff x="4256810" y="1936417"/>
            <a:chExt cx="3641716" cy="4553318"/>
          </a:xfrm>
        </p:grpSpPr>
        <p:sp>
          <p:nvSpPr>
            <p:cNvPr id="23" name="任意多边形 2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4" name="任意多边形 2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5" name="任意多边形 2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7"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4" name="矩形 3"/>
          <p:cNvSpPr/>
          <p:nvPr/>
        </p:nvSpPr>
        <p:spPr>
          <a:xfrm>
            <a:off x="4421788" y="2677582"/>
            <a:ext cx="6853159" cy="400110"/>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zh-CN" altLang="en-US" sz="2000" b="1" dirty="0">
              <a:sym typeface="+mn-ea"/>
            </a:endParaRPr>
          </a:p>
        </p:txBody>
      </p:sp>
      <p:pic>
        <p:nvPicPr>
          <p:cNvPr id="11" name="图片 10"/>
          <p:cNvPicPr>
            <a:picLocks noChangeAspect="true"/>
          </p:cNvPicPr>
          <p:nvPr/>
        </p:nvPicPr>
        <p:blipFill>
          <a:blip r:embed="rId1"/>
          <a:stretch>
            <a:fillRect/>
          </a:stretch>
        </p:blipFill>
        <p:spPr>
          <a:xfrm>
            <a:off x="4596510" y="3129209"/>
            <a:ext cx="6485377" cy="1678261"/>
          </a:xfrm>
          <a:prstGeom prst="rect">
            <a:avLst/>
          </a:prstGeom>
        </p:spPr>
      </p:pic>
      <p:sp>
        <p:nvSpPr>
          <p:cNvPr id="12" name="矩形 11"/>
          <p:cNvSpPr/>
          <p:nvPr/>
        </p:nvSpPr>
        <p:spPr>
          <a:xfrm>
            <a:off x="4678268" y="4858987"/>
            <a:ext cx="6340198" cy="400110"/>
          </a:xfrm>
          <a:prstGeom prst="rect">
            <a:avLst/>
          </a:prstGeom>
        </p:spPr>
        <p:txBody>
          <a:bodyPr wrap="none">
            <a:spAutoFit/>
          </a:bodyPr>
          <a:lstStyle/>
          <a:p>
            <a:pPr algn="ctr"/>
            <a:r>
              <a:rPr lang="zh-CN" altLang="en-US" sz="2000" b="1" dirty="0" smtClean="0">
                <a:sym typeface="+mn-ea"/>
              </a:rPr>
              <a:t>四川省装配式钢结构</a:t>
            </a:r>
            <a:r>
              <a:rPr lang="zh-CN" altLang="en-US" sz="2000" b="1" dirty="0">
                <a:sym typeface="+mn-ea"/>
              </a:rPr>
              <a:t>建筑工程施工图设计文件审查要点</a:t>
            </a:r>
            <a:endParaRPr lang="zh-CN" altLang="en-US" sz="2000" b="1" dirty="0">
              <a:sym typeface="+mn-ea"/>
            </a:endParaRPr>
          </a:p>
        </p:txBody>
      </p:sp>
      <p:pic>
        <p:nvPicPr>
          <p:cNvPr id="14" name="图片 13"/>
          <p:cNvPicPr>
            <a:picLocks noChangeAspect="true"/>
          </p:cNvPicPr>
          <p:nvPr/>
        </p:nvPicPr>
        <p:blipFill>
          <a:blip r:embed="rId2"/>
          <a:stretch>
            <a:fillRect/>
          </a:stretch>
        </p:blipFill>
        <p:spPr>
          <a:xfrm>
            <a:off x="4492871" y="5235380"/>
            <a:ext cx="6569939" cy="995248"/>
          </a:xfrm>
          <a:prstGeom prst="rect">
            <a:avLst/>
          </a:prstGeom>
        </p:spPr>
      </p:pic>
      <p:sp>
        <p:nvSpPr>
          <p:cNvPr id="30" name="矩形 29"/>
          <p:cNvSpPr/>
          <p:nvPr/>
        </p:nvSpPr>
        <p:spPr>
          <a:xfrm>
            <a:off x="10925146" y="571759"/>
            <a:ext cx="697627" cy="400110"/>
          </a:xfrm>
          <a:prstGeom prst="rect">
            <a:avLst/>
          </a:prstGeom>
        </p:spPr>
        <p:txBody>
          <a:bodyPr wrap="none">
            <a:spAutoFit/>
          </a:bodyPr>
          <a:lstStyle/>
          <a:p>
            <a:r>
              <a:rPr lang="zh-CN" altLang="en-US" sz="2000" b="1" dirty="0" smtClean="0">
                <a:sym typeface="+mn-ea"/>
              </a:rPr>
              <a:t>总则</a:t>
            </a:r>
            <a:endParaRPr lang="zh-CN" altLang="en-US" sz="2000" b="1" dirty="0">
              <a:sym typeface="+mn-ea"/>
            </a:endParaRPr>
          </a:p>
        </p:txBody>
      </p:sp>
    </p:spTree>
    <p:custDataLst>
      <p:tags r:id="rId3"/>
    </p:custData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sp>
        <p:nvSpPr>
          <p:cNvPr id="15" name="矩形 14"/>
          <p:cNvSpPr/>
          <p:nvPr/>
        </p:nvSpPr>
        <p:spPr>
          <a:xfrm>
            <a:off x="7499588" y="1917041"/>
            <a:ext cx="697627" cy="400110"/>
          </a:xfrm>
          <a:prstGeom prst="rect">
            <a:avLst/>
          </a:prstGeom>
        </p:spPr>
        <p:txBody>
          <a:bodyPr wrap="none">
            <a:spAutoFit/>
          </a:bodyPr>
          <a:lstStyle/>
          <a:p>
            <a:pPr lvl="0"/>
            <a:r>
              <a:rPr lang="zh-CN" altLang="en-US" sz="2000" b="1" dirty="0">
                <a:latin typeface="微软雅黑" panose="020B0503020204020204" pitchFamily="34" charset="-122"/>
                <a:ea typeface="微软雅黑" panose="020B0503020204020204" pitchFamily="34" charset="-122"/>
              </a:rPr>
              <a:t>总则</a:t>
            </a:r>
            <a:endParaRPr lang="zh-CN" altLang="en-US" sz="2000" dirty="0"/>
          </a:p>
        </p:txBody>
      </p:sp>
      <p:cxnSp>
        <p:nvCxnSpPr>
          <p:cNvPr id="20" name="直接连接符 19"/>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 name="矩形 1"/>
          <p:cNvSpPr/>
          <p:nvPr/>
        </p:nvSpPr>
        <p:spPr>
          <a:xfrm>
            <a:off x="6156378" y="2245226"/>
            <a:ext cx="3383978" cy="499624"/>
          </a:xfrm>
          <a:prstGeom prst="rect">
            <a:avLst/>
          </a:prstGeom>
        </p:spPr>
        <p:txBody>
          <a:bodyPr wrap="square">
            <a:spAutoFit/>
          </a:bodyPr>
          <a:lstStyle/>
          <a:p>
            <a:pPr algn="ctr">
              <a:lnSpc>
                <a:spcPct val="150000"/>
              </a:lnSpc>
            </a:pP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2. </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适用范围</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4421788" y="2677582"/>
            <a:ext cx="6853159" cy="400110"/>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zh-CN" altLang="en-US" sz="2000" b="1" dirty="0">
              <a:sym typeface="+mn-ea"/>
            </a:endParaRPr>
          </a:p>
        </p:txBody>
      </p:sp>
      <p:sp>
        <p:nvSpPr>
          <p:cNvPr id="12" name="矩形 11"/>
          <p:cNvSpPr/>
          <p:nvPr/>
        </p:nvSpPr>
        <p:spPr>
          <a:xfrm>
            <a:off x="4678268" y="4791253"/>
            <a:ext cx="6340198" cy="400110"/>
          </a:xfrm>
          <a:prstGeom prst="rect">
            <a:avLst/>
          </a:prstGeom>
        </p:spPr>
        <p:txBody>
          <a:bodyPr wrap="none">
            <a:spAutoFit/>
          </a:bodyPr>
          <a:lstStyle/>
          <a:p>
            <a:pPr algn="ctr"/>
            <a:r>
              <a:rPr lang="zh-CN" altLang="en-US" sz="2000" b="1" dirty="0" smtClean="0">
                <a:sym typeface="+mn-ea"/>
              </a:rPr>
              <a:t>四川省装配式钢结构</a:t>
            </a:r>
            <a:r>
              <a:rPr lang="zh-CN" altLang="en-US" sz="2000" b="1" dirty="0">
                <a:sym typeface="+mn-ea"/>
              </a:rPr>
              <a:t>建筑工程施工图设计文件审查要点</a:t>
            </a:r>
            <a:endParaRPr lang="zh-CN" altLang="en-US" sz="2000" b="1" dirty="0">
              <a:sym typeface="+mn-ea"/>
            </a:endParaRPr>
          </a:p>
        </p:txBody>
      </p:sp>
      <p:pic>
        <p:nvPicPr>
          <p:cNvPr id="5" name="图片 4"/>
          <p:cNvPicPr>
            <a:picLocks noChangeAspect="true"/>
          </p:cNvPicPr>
          <p:nvPr/>
        </p:nvPicPr>
        <p:blipFill>
          <a:blip r:embed="rId1"/>
          <a:stretch>
            <a:fillRect/>
          </a:stretch>
        </p:blipFill>
        <p:spPr>
          <a:xfrm>
            <a:off x="4531900" y="3053509"/>
            <a:ext cx="6491880" cy="1632727"/>
          </a:xfrm>
          <a:prstGeom prst="rect">
            <a:avLst/>
          </a:prstGeom>
        </p:spPr>
      </p:pic>
      <p:pic>
        <p:nvPicPr>
          <p:cNvPr id="8" name="图片 7"/>
          <p:cNvPicPr>
            <a:picLocks noChangeAspect="true"/>
          </p:cNvPicPr>
          <p:nvPr/>
        </p:nvPicPr>
        <p:blipFill>
          <a:blip r:embed="rId2"/>
          <a:stretch>
            <a:fillRect/>
          </a:stretch>
        </p:blipFill>
        <p:spPr>
          <a:xfrm>
            <a:off x="4568560" y="5155929"/>
            <a:ext cx="6491880" cy="1326997"/>
          </a:xfrm>
          <a:prstGeom prst="rect">
            <a:avLst/>
          </a:prstGeom>
        </p:spPr>
      </p:pic>
      <p:grpSp>
        <p:nvGrpSpPr>
          <p:cNvPr id="30" name="组合 29"/>
          <p:cNvGrpSpPr/>
          <p:nvPr/>
        </p:nvGrpSpPr>
        <p:grpSpPr>
          <a:xfrm>
            <a:off x="502360" y="1593529"/>
            <a:ext cx="3641716" cy="4553318"/>
            <a:chOff x="4256810" y="1936417"/>
            <a:chExt cx="3641716" cy="4553318"/>
          </a:xfrm>
        </p:grpSpPr>
        <p:sp>
          <p:nvSpPr>
            <p:cNvPr id="31" name="任意多边形 30"/>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32"/>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3" name="矩形 22"/>
          <p:cNvSpPr/>
          <p:nvPr/>
        </p:nvSpPr>
        <p:spPr>
          <a:xfrm>
            <a:off x="10925146" y="571759"/>
            <a:ext cx="697627" cy="400110"/>
          </a:xfrm>
          <a:prstGeom prst="rect">
            <a:avLst/>
          </a:prstGeom>
        </p:spPr>
        <p:txBody>
          <a:bodyPr wrap="none">
            <a:spAutoFit/>
          </a:bodyPr>
          <a:lstStyle/>
          <a:p>
            <a:r>
              <a:rPr lang="zh-CN" altLang="en-US" sz="2000" b="1" dirty="0" smtClean="0">
                <a:sym typeface="+mn-ea"/>
              </a:rPr>
              <a:t>总则</a:t>
            </a:r>
            <a:endParaRPr lang="zh-CN" altLang="en-US" sz="2000" b="1" dirty="0">
              <a:sym typeface="+mn-ea"/>
            </a:endParaRPr>
          </a:p>
        </p:txBody>
      </p:sp>
    </p:spTree>
    <p:custDataLst>
      <p:tags r:id="rId3"/>
    </p:custData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sp>
        <p:nvSpPr>
          <p:cNvPr id="15" name="矩形 14"/>
          <p:cNvSpPr/>
          <p:nvPr/>
        </p:nvSpPr>
        <p:spPr>
          <a:xfrm>
            <a:off x="7499588" y="1917041"/>
            <a:ext cx="697627" cy="400110"/>
          </a:xfrm>
          <a:prstGeom prst="rect">
            <a:avLst/>
          </a:prstGeom>
        </p:spPr>
        <p:txBody>
          <a:bodyPr wrap="none">
            <a:spAutoFit/>
          </a:bodyPr>
          <a:lstStyle/>
          <a:p>
            <a:pPr lvl="0"/>
            <a:r>
              <a:rPr lang="zh-CN" altLang="en-US" sz="2000" b="1" dirty="0">
                <a:latin typeface="微软雅黑" panose="020B0503020204020204" pitchFamily="34" charset="-122"/>
                <a:ea typeface="微软雅黑" panose="020B0503020204020204" pitchFamily="34" charset="-122"/>
              </a:rPr>
              <a:t>总则</a:t>
            </a:r>
            <a:endParaRPr lang="zh-CN" altLang="en-US" sz="2000" dirty="0"/>
          </a:p>
        </p:txBody>
      </p:sp>
      <p:cxnSp>
        <p:nvCxnSpPr>
          <p:cNvPr id="20" name="直接连接符 19"/>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 name="矩形 1"/>
          <p:cNvSpPr/>
          <p:nvPr/>
        </p:nvSpPr>
        <p:spPr>
          <a:xfrm>
            <a:off x="6156378" y="2245226"/>
            <a:ext cx="3383978" cy="499624"/>
          </a:xfrm>
          <a:prstGeom prst="rect">
            <a:avLst/>
          </a:prstGeom>
        </p:spPr>
        <p:txBody>
          <a:bodyPr wrap="square">
            <a:spAutoFit/>
          </a:bodyPr>
          <a:lstStyle/>
          <a:p>
            <a:pPr algn="ctr">
              <a:lnSpc>
                <a:spcPct val="150000"/>
              </a:lnSpc>
            </a:pP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3. </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引导原则</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4421788" y="2677582"/>
            <a:ext cx="6853159" cy="400110"/>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zh-CN" altLang="en-US" sz="2000" b="1" dirty="0">
              <a:sym typeface="+mn-ea"/>
            </a:endParaRPr>
          </a:p>
        </p:txBody>
      </p:sp>
      <p:pic>
        <p:nvPicPr>
          <p:cNvPr id="7" name="图片 6"/>
          <p:cNvPicPr>
            <a:picLocks noChangeAspect="true"/>
          </p:cNvPicPr>
          <p:nvPr/>
        </p:nvPicPr>
        <p:blipFill rotWithShape="true">
          <a:blip r:embed="rId1"/>
          <a:srcRect b="55136"/>
          <a:stretch>
            <a:fillRect/>
          </a:stretch>
        </p:blipFill>
        <p:spPr>
          <a:xfrm>
            <a:off x="4487556" y="3486507"/>
            <a:ext cx="6530910" cy="1640104"/>
          </a:xfrm>
          <a:prstGeom prst="rect">
            <a:avLst/>
          </a:prstGeom>
        </p:spPr>
      </p:pic>
      <p:sp>
        <p:nvSpPr>
          <p:cNvPr id="3" name="任意多边形: 形状 2"/>
          <p:cNvSpPr/>
          <p:nvPr/>
        </p:nvSpPr>
        <p:spPr>
          <a:xfrm>
            <a:off x="6038850" y="3695700"/>
            <a:ext cx="2333625" cy="0"/>
          </a:xfrm>
          <a:custGeom>
            <a:avLst/>
            <a:gdLst>
              <a:gd name="connsiteX0" fmla="*/ 0 w 2333625"/>
              <a:gd name="connsiteY0" fmla="*/ 0 h 0"/>
              <a:gd name="connsiteX1" fmla="*/ 2333625 w 2333625"/>
              <a:gd name="connsiteY1" fmla="*/ 0 h 0"/>
            </a:gdLst>
            <a:ahLst/>
            <a:cxnLst>
              <a:cxn ang="0">
                <a:pos x="connsiteX0" y="connsiteY0"/>
              </a:cxn>
              <a:cxn ang="0">
                <a:pos x="connsiteX1" y="connsiteY1"/>
              </a:cxn>
            </a:cxnLst>
            <a:rect l="l" t="t" r="r" b="b"/>
            <a:pathLst>
              <a:path w="2333625">
                <a:moveTo>
                  <a:pt x="0" y="0"/>
                </a:moveTo>
                <a:lnTo>
                  <a:pt x="2333625" y="0"/>
                </a:ln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502360" y="1593529"/>
            <a:ext cx="3641716" cy="4553318"/>
            <a:chOff x="4256810" y="1936417"/>
            <a:chExt cx="3641716" cy="4553318"/>
          </a:xfrm>
        </p:grpSpPr>
        <p:sp>
          <p:nvSpPr>
            <p:cNvPr id="30" name="任意多边形 29"/>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1" name="任意多边形 30"/>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2" name="任意多边形 31"/>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3" name="任意多边形 32"/>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3" name="矩形 22"/>
          <p:cNvSpPr/>
          <p:nvPr/>
        </p:nvSpPr>
        <p:spPr>
          <a:xfrm>
            <a:off x="10925146" y="571759"/>
            <a:ext cx="697627" cy="400110"/>
          </a:xfrm>
          <a:prstGeom prst="rect">
            <a:avLst/>
          </a:prstGeom>
        </p:spPr>
        <p:txBody>
          <a:bodyPr wrap="none">
            <a:spAutoFit/>
          </a:bodyPr>
          <a:lstStyle/>
          <a:p>
            <a:r>
              <a:rPr lang="zh-CN" altLang="en-US" sz="2000" b="1" dirty="0" smtClean="0">
                <a:sym typeface="+mn-ea"/>
              </a:rPr>
              <a:t>总则</a:t>
            </a:r>
            <a:endParaRPr lang="zh-CN" altLang="en-US" sz="2000" b="1" dirty="0">
              <a:sym typeface="+mn-ea"/>
            </a:endParaRPr>
          </a:p>
        </p:txBody>
      </p:sp>
    </p:spTree>
    <p:custDataLst>
      <p:tags r:id="rId2"/>
    </p:custData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sp>
        <p:nvSpPr>
          <p:cNvPr id="15" name="矩形 14"/>
          <p:cNvSpPr/>
          <p:nvPr/>
        </p:nvSpPr>
        <p:spPr>
          <a:xfrm>
            <a:off x="7499588" y="1917041"/>
            <a:ext cx="697627" cy="400110"/>
          </a:xfrm>
          <a:prstGeom prst="rect">
            <a:avLst/>
          </a:prstGeom>
        </p:spPr>
        <p:txBody>
          <a:bodyPr wrap="none">
            <a:spAutoFit/>
          </a:bodyPr>
          <a:lstStyle/>
          <a:p>
            <a:pPr lvl="0"/>
            <a:r>
              <a:rPr lang="zh-CN" altLang="en-US" sz="2000" b="1" dirty="0">
                <a:latin typeface="微软雅黑" panose="020B0503020204020204" pitchFamily="34" charset="-122"/>
                <a:ea typeface="微软雅黑" panose="020B0503020204020204" pitchFamily="34" charset="-122"/>
              </a:rPr>
              <a:t>总则</a:t>
            </a:r>
            <a:endParaRPr lang="zh-CN" altLang="en-US" sz="2000" dirty="0"/>
          </a:p>
        </p:txBody>
      </p:sp>
      <p:cxnSp>
        <p:nvCxnSpPr>
          <p:cNvPr id="20" name="直接连接符 19"/>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 name="矩形 1"/>
          <p:cNvSpPr/>
          <p:nvPr/>
        </p:nvSpPr>
        <p:spPr>
          <a:xfrm>
            <a:off x="6156378" y="2245226"/>
            <a:ext cx="3383978" cy="499624"/>
          </a:xfrm>
          <a:prstGeom prst="rect">
            <a:avLst/>
          </a:prstGeom>
        </p:spPr>
        <p:txBody>
          <a:bodyPr wrap="square">
            <a:spAutoFit/>
          </a:bodyPr>
          <a:lstStyle/>
          <a:p>
            <a:pPr algn="ctr">
              <a:lnSpc>
                <a:spcPct val="150000"/>
              </a:lnSpc>
            </a:pP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3. </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引导原则</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4421788" y="2677582"/>
            <a:ext cx="6853159" cy="400110"/>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zh-CN" altLang="en-US" sz="2000" b="1" dirty="0">
              <a:sym typeface="+mn-ea"/>
            </a:endParaRPr>
          </a:p>
        </p:txBody>
      </p:sp>
      <p:pic>
        <p:nvPicPr>
          <p:cNvPr id="11" name="图片 10"/>
          <p:cNvPicPr>
            <a:picLocks noChangeAspect="true"/>
          </p:cNvPicPr>
          <p:nvPr/>
        </p:nvPicPr>
        <p:blipFill>
          <a:blip r:embed="rId1"/>
          <a:stretch>
            <a:fillRect/>
          </a:stretch>
        </p:blipFill>
        <p:spPr>
          <a:xfrm>
            <a:off x="4556892" y="3258776"/>
            <a:ext cx="6582949" cy="3070308"/>
          </a:xfrm>
          <a:prstGeom prst="rect">
            <a:avLst/>
          </a:prstGeom>
        </p:spPr>
      </p:pic>
      <p:sp>
        <p:nvSpPr>
          <p:cNvPr id="13" name="任意多边形: 形状 12"/>
          <p:cNvSpPr/>
          <p:nvPr/>
        </p:nvSpPr>
        <p:spPr>
          <a:xfrm>
            <a:off x="5486400" y="3512820"/>
            <a:ext cx="3581400" cy="0"/>
          </a:xfrm>
          <a:custGeom>
            <a:avLst/>
            <a:gdLst>
              <a:gd name="connsiteX0" fmla="*/ 0 w 3581400"/>
              <a:gd name="connsiteY0" fmla="*/ 0 h 0"/>
              <a:gd name="connsiteX1" fmla="*/ 3581400 w 3581400"/>
              <a:gd name="connsiteY1" fmla="*/ 0 h 0"/>
            </a:gdLst>
            <a:ahLst/>
            <a:cxnLst>
              <a:cxn ang="0">
                <a:pos x="connsiteX0" y="connsiteY0"/>
              </a:cxn>
              <a:cxn ang="0">
                <a:pos x="connsiteX1" y="connsiteY1"/>
              </a:cxn>
            </a:cxnLst>
            <a:rect l="l" t="t" r="r" b="b"/>
            <a:pathLst>
              <a:path w="3581400">
                <a:moveTo>
                  <a:pt x="0" y="0"/>
                </a:moveTo>
                <a:lnTo>
                  <a:pt x="3581400" y="0"/>
                </a:ln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形状 13"/>
          <p:cNvSpPr/>
          <p:nvPr/>
        </p:nvSpPr>
        <p:spPr>
          <a:xfrm>
            <a:off x="5829300" y="5913120"/>
            <a:ext cx="3169920" cy="0"/>
          </a:xfrm>
          <a:custGeom>
            <a:avLst/>
            <a:gdLst>
              <a:gd name="connsiteX0" fmla="*/ 0 w 3169920"/>
              <a:gd name="connsiteY0" fmla="*/ 0 h 0"/>
              <a:gd name="connsiteX1" fmla="*/ 3169920 w 3169920"/>
              <a:gd name="connsiteY1" fmla="*/ 0 h 0"/>
            </a:gdLst>
            <a:ahLst/>
            <a:cxnLst>
              <a:cxn ang="0">
                <a:pos x="connsiteX0" y="connsiteY0"/>
              </a:cxn>
              <a:cxn ang="0">
                <a:pos x="connsiteX1" y="connsiteY1"/>
              </a:cxn>
            </a:cxnLst>
            <a:rect l="l" t="t" r="r" b="b"/>
            <a:pathLst>
              <a:path w="3169920">
                <a:moveTo>
                  <a:pt x="0" y="0"/>
                </a:moveTo>
                <a:lnTo>
                  <a:pt x="3169920" y="0"/>
                </a:ln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形状 15"/>
          <p:cNvSpPr/>
          <p:nvPr/>
        </p:nvSpPr>
        <p:spPr>
          <a:xfrm>
            <a:off x="10759440" y="5905500"/>
            <a:ext cx="259080" cy="0"/>
          </a:xfrm>
          <a:custGeom>
            <a:avLst/>
            <a:gdLst>
              <a:gd name="connsiteX0" fmla="*/ 0 w 259080"/>
              <a:gd name="connsiteY0" fmla="*/ 0 h 0"/>
              <a:gd name="connsiteX1" fmla="*/ 259080 w 259080"/>
              <a:gd name="connsiteY1" fmla="*/ 0 h 0"/>
            </a:gdLst>
            <a:ahLst/>
            <a:cxnLst>
              <a:cxn ang="0">
                <a:pos x="connsiteX0" y="connsiteY0"/>
              </a:cxn>
              <a:cxn ang="0">
                <a:pos x="connsiteX1" y="connsiteY1"/>
              </a:cxn>
            </a:cxnLst>
            <a:rect l="l" t="t" r="r" b="b"/>
            <a:pathLst>
              <a:path w="259080">
                <a:moveTo>
                  <a:pt x="0" y="0"/>
                </a:moveTo>
                <a:lnTo>
                  <a:pt x="259080" y="0"/>
                </a:ln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形状 16"/>
          <p:cNvSpPr/>
          <p:nvPr/>
        </p:nvSpPr>
        <p:spPr>
          <a:xfrm>
            <a:off x="5059680" y="6240780"/>
            <a:ext cx="3337560" cy="0"/>
          </a:xfrm>
          <a:custGeom>
            <a:avLst/>
            <a:gdLst>
              <a:gd name="connsiteX0" fmla="*/ 0 w 3337560"/>
              <a:gd name="connsiteY0" fmla="*/ 0 h 0"/>
              <a:gd name="connsiteX1" fmla="*/ 3337560 w 3337560"/>
              <a:gd name="connsiteY1" fmla="*/ 0 h 0"/>
            </a:gdLst>
            <a:ahLst/>
            <a:cxnLst>
              <a:cxn ang="0">
                <a:pos x="connsiteX0" y="connsiteY0"/>
              </a:cxn>
              <a:cxn ang="0">
                <a:pos x="connsiteX1" y="connsiteY1"/>
              </a:cxn>
            </a:cxnLst>
            <a:rect l="l" t="t" r="r" b="b"/>
            <a:pathLst>
              <a:path w="3337560">
                <a:moveTo>
                  <a:pt x="0" y="0"/>
                </a:moveTo>
                <a:lnTo>
                  <a:pt x="3337560" y="0"/>
                </a:ln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502360" y="1593529"/>
            <a:ext cx="3641716" cy="4553318"/>
            <a:chOff x="4256810" y="1936417"/>
            <a:chExt cx="3641716" cy="4553318"/>
          </a:xfrm>
        </p:grpSpPr>
        <p:sp>
          <p:nvSpPr>
            <p:cNvPr id="31" name="任意多边形 30"/>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32"/>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3" name="矩形 22"/>
          <p:cNvSpPr/>
          <p:nvPr/>
        </p:nvSpPr>
        <p:spPr>
          <a:xfrm>
            <a:off x="10925146" y="571759"/>
            <a:ext cx="697627" cy="400110"/>
          </a:xfrm>
          <a:prstGeom prst="rect">
            <a:avLst/>
          </a:prstGeom>
        </p:spPr>
        <p:txBody>
          <a:bodyPr wrap="none">
            <a:spAutoFit/>
          </a:bodyPr>
          <a:lstStyle/>
          <a:p>
            <a:r>
              <a:rPr lang="zh-CN" altLang="en-US" sz="2000" b="1" dirty="0" smtClean="0">
                <a:sym typeface="+mn-ea"/>
              </a:rPr>
              <a:t>总则</a:t>
            </a:r>
            <a:endParaRPr lang="zh-CN" altLang="en-US" sz="2000" b="1" dirty="0">
              <a:sym typeface="+mn-ea"/>
            </a:endParaRPr>
          </a:p>
        </p:txBody>
      </p:sp>
    </p:spTree>
    <p:custDataLst>
      <p:tags r:id="rId2"/>
    </p:custData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sp>
        <p:nvSpPr>
          <p:cNvPr id="15" name="矩形 14"/>
          <p:cNvSpPr/>
          <p:nvPr/>
        </p:nvSpPr>
        <p:spPr>
          <a:xfrm>
            <a:off x="7499588" y="1917041"/>
            <a:ext cx="697627" cy="400110"/>
          </a:xfrm>
          <a:prstGeom prst="rect">
            <a:avLst/>
          </a:prstGeom>
        </p:spPr>
        <p:txBody>
          <a:bodyPr wrap="none">
            <a:spAutoFit/>
          </a:bodyPr>
          <a:lstStyle/>
          <a:p>
            <a:pPr lvl="0"/>
            <a:r>
              <a:rPr lang="zh-CN" altLang="en-US" sz="2000" b="1" dirty="0">
                <a:latin typeface="微软雅黑" panose="020B0503020204020204" pitchFamily="34" charset="-122"/>
                <a:ea typeface="微软雅黑" panose="020B0503020204020204" pitchFamily="34" charset="-122"/>
              </a:rPr>
              <a:t>总则</a:t>
            </a:r>
            <a:endParaRPr lang="zh-CN" altLang="en-US" sz="2000" dirty="0"/>
          </a:p>
        </p:txBody>
      </p:sp>
      <p:cxnSp>
        <p:nvCxnSpPr>
          <p:cNvPr id="20" name="直接连接符 19"/>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 name="矩形 1"/>
          <p:cNvSpPr/>
          <p:nvPr/>
        </p:nvSpPr>
        <p:spPr>
          <a:xfrm>
            <a:off x="6156378" y="2245226"/>
            <a:ext cx="3383978" cy="499624"/>
          </a:xfrm>
          <a:prstGeom prst="rect">
            <a:avLst/>
          </a:prstGeom>
        </p:spPr>
        <p:txBody>
          <a:bodyPr wrap="square">
            <a:spAutoFit/>
          </a:bodyPr>
          <a:lstStyle/>
          <a:p>
            <a:pPr algn="ctr">
              <a:lnSpc>
                <a:spcPct val="150000"/>
              </a:lnSpc>
            </a:pP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3. </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引导原则</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4678268" y="2677582"/>
            <a:ext cx="6340198" cy="400110"/>
          </a:xfrm>
          <a:prstGeom prst="rect">
            <a:avLst/>
          </a:prstGeom>
        </p:spPr>
        <p:txBody>
          <a:bodyPr wrap="none">
            <a:spAutoFit/>
          </a:bodyPr>
          <a:lstStyle/>
          <a:p>
            <a:pPr algn="ctr"/>
            <a:r>
              <a:rPr lang="zh-CN" altLang="en-US" sz="2000" b="1" dirty="0" smtClean="0">
                <a:sym typeface="+mn-ea"/>
              </a:rPr>
              <a:t>四川省装配式钢结构</a:t>
            </a:r>
            <a:r>
              <a:rPr lang="zh-CN" altLang="en-US" sz="2000" b="1" dirty="0">
                <a:sym typeface="+mn-ea"/>
              </a:rPr>
              <a:t>建筑工程施工图设计文件审查要点</a:t>
            </a:r>
            <a:endParaRPr lang="zh-CN" altLang="en-US" sz="2000" b="1" dirty="0">
              <a:sym typeface="+mn-ea"/>
            </a:endParaRPr>
          </a:p>
        </p:txBody>
      </p:sp>
      <p:pic>
        <p:nvPicPr>
          <p:cNvPr id="8" name="图片 7"/>
          <p:cNvPicPr>
            <a:picLocks noChangeAspect="true"/>
          </p:cNvPicPr>
          <p:nvPr/>
        </p:nvPicPr>
        <p:blipFill>
          <a:blip r:embed="rId1"/>
          <a:stretch>
            <a:fillRect/>
          </a:stretch>
        </p:blipFill>
        <p:spPr>
          <a:xfrm>
            <a:off x="4550387" y="3517964"/>
            <a:ext cx="6595959" cy="1248938"/>
          </a:xfrm>
          <a:prstGeom prst="rect">
            <a:avLst/>
          </a:prstGeom>
        </p:spPr>
      </p:pic>
      <p:grpSp>
        <p:nvGrpSpPr>
          <p:cNvPr id="18" name="组合 17"/>
          <p:cNvGrpSpPr/>
          <p:nvPr/>
        </p:nvGrpSpPr>
        <p:grpSpPr>
          <a:xfrm>
            <a:off x="502360" y="1593529"/>
            <a:ext cx="3641716" cy="4553318"/>
            <a:chOff x="4256810" y="1936417"/>
            <a:chExt cx="3641716" cy="4553318"/>
          </a:xfrm>
        </p:grpSpPr>
        <p:sp>
          <p:nvSpPr>
            <p:cNvPr id="19" name="任意多边形 18"/>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0" name="任意多边形 29"/>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1" name="任意多边形 30"/>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3" name="任意多边形 32"/>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3" name="矩形 22"/>
          <p:cNvSpPr/>
          <p:nvPr/>
        </p:nvSpPr>
        <p:spPr>
          <a:xfrm>
            <a:off x="10925146" y="571759"/>
            <a:ext cx="697627" cy="400110"/>
          </a:xfrm>
          <a:prstGeom prst="rect">
            <a:avLst/>
          </a:prstGeom>
        </p:spPr>
        <p:txBody>
          <a:bodyPr wrap="none">
            <a:spAutoFit/>
          </a:bodyPr>
          <a:lstStyle/>
          <a:p>
            <a:r>
              <a:rPr lang="zh-CN" altLang="en-US" sz="2000" b="1" dirty="0" smtClean="0">
                <a:sym typeface="+mn-ea"/>
              </a:rPr>
              <a:t>总则</a:t>
            </a:r>
            <a:endParaRPr lang="zh-CN" altLang="en-US" sz="2000" b="1" dirty="0">
              <a:sym typeface="+mn-ea"/>
            </a:endParaRPr>
          </a:p>
        </p:txBody>
      </p:sp>
    </p:spTree>
    <p:custDataLst>
      <p:tags r:id="rId2"/>
    </p:custData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sp>
        <p:nvSpPr>
          <p:cNvPr id="15" name="矩形 14"/>
          <p:cNvSpPr/>
          <p:nvPr/>
        </p:nvSpPr>
        <p:spPr>
          <a:xfrm>
            <a:off x="7499588" y="1917041"/>
            <a:ext cx="697627" cy="400110"/>
          </a:xfrm>
          <a:prstGeom prst="rect">
            <a:avLst/>
          </a:prstGeom>
        </p:spPr>
        <p:txBody>
          <a:bodyPr wrap="none">
            <a:spAutoFit/>
          </a:bodyPr>
          <a:lstStyle/>
          <a:p>
            <a:pPr lvl="0"/>
            <a:r>
              <a:rPr lang="zh-CN" altLang="en-US" sz="2000" b="1" dirty="0">
                <a:latin typeface="微软雅黑" panose="020B0503020204020204" pitchFamily="34" charset="-122"/>
                <a:ea typeface="微软雅黑" panose="020B0503020204020204" pitchFamily="34" charset="-122"/>
              </a:rPr>
              <a:t>总则</a:t>
            </a:r>
            <a:endParaRPr lang="zh-CN" altLang="en-US" sz="2000" dirty="0"/>
          </a:p>
        </p:txBody>
      </p:sp>
      <p:cxnSp>
        <p:nvCxnSpPr>
          <p:cNvPr id="20" name="直接连接符 19"/>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 name="矩形 1"/>
          <p:cNvSpPr/>
          <p:nvPr/>
        </p:nvSpPr>
        <p:spPr>
          <a:xfrm>
            <a:off x="6156378" y="2245226"/>
            <a:ext cx="3383978" cy="499624"/>
          </a:xfrm>
          <a:prstGeom prst="rect">
            <a:avLst/>
          </a:prstGeom>
        </p:spPr>
        <p:txBody>
          <a:bodyPr wrap="square">
            <a:spAutoFit/>
          </a:bodyPr>
          <a:lstStyle/>
          <a:p>
            <a:pPr algn="ctr">
              <a:lnSpc>
                <a:spcPct val="150000"/>
              </a:lnSpc>
            </a:pP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3. </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引导原则</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4678268" y="2677582"/>
            <a:ext cx="6340198" cy="400110"/>
          </a:xfrm>
          <a:prstGeom prst="rect">
            <a:avLst/>
          </a:prstGeom>
        </p:spPr>
        <p:txBody>
          <a:bodyPr wrap="none">
            <a:spAutoFit/>
          </a:bodyPr>
          <a:lstStyle/>
          <a:p>
            <a:pPr algn="ctr"/>
            <a:r>
              <a:rPr lang="zh-CN" altLang="en-US" sz="2000" b="1" dirty="0">
                <a:sym typeface="+mn-ea"/>
              </a:rPr>
              <a:t>四川省装配式钢结构建筑工程施工图设计文件审查要点</a:t>
            </a:r>
            <a:endParaRPr lang="zh-CN" altLang="en-US" sz="2000" b="1" dirty="0">
              <a:sym typeface="+mn-ea"/>
            </a:endParaRPr>
          </a:p>
        </p:txBody>
      </p:sp>
      <p:pic>
        <p:nvPicPr>
          <p:cNvPr id="5" name="图片 4"/>
          <p:cNvPicPr>
            <a:picLocks noChangeAspect="true"/>
          </p:cNvPicPr>
          <p:nvPr/>
        </p:nvPicPr>
        <p:blipFill>
          <a:blip r:embed="rId1"/>
          <a:stretch>
            <a:fillRect/>
          </a:stretch>
        </p:blipFill>
        <p:spPr>
          <a:xfrm>
            <a:off x="4576407" y="3191748"/>
            <a:ext cx="6543919" cy="3024774"/>
          </a:xfrm>
          <a:prstGeom prst="rect">
            <a:avLst/>
          </a:prstGeom>
        </p:spPr>
      </p:pic>
      <p:sp>
        <p:nvSpPr>
          <p:cNvPr id="7" name="任意多边形: 形状 6"/>
          <p:cNvSpPr/>
          <p:nvPr/>
        </p:nvSpPr>
        <p:spPr>
          <a:xfrm>
            <a:off x="5534025" y="3419475"/>
            <a:ext cx="3467100" cy="0"/>
          </a:xfrm>
          <a:custGeom>
            <a:avLst/>
            <a:gdLst>
              <a:gd name="connsiteX0" fmla="*/ 0 w 3467100"/>
              <a:gd name="connsiteY0" fmla="*/ 0 h 0"/>
              <a:gd name="connsiteX1" fmla="*/ 3467100 w 3467100"/>
              <a:gd name="connsiteY1" fmla="*/ 0 h 0"/>
            </a:gdLst>
            <a:ahLst/>
            <a:cxnLst>
              <a:cxn ang="0">
                <a:pos x="connsiteX0" y="connsiteY0"/>
              </a:cxn>
              <a:cxn ang="0">
                <a:pos x="connsiteX1" y="connsiteY1"/>
              </a:cxn>
            </a:cxnLst>
            <a:rect l="l" t="t" r="r" b="b"/>
            <a:pathLst>
              <a:path w="3467100">
                <a:moveTo>
                  <a:pt x="0" y="0"/>
                </a:moveTo>
                <a:lnTo>
                  <a:pt x="3467100" y="0"/>
                </a:ln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形状 9"/>
          <p:cNvSpPr/>
          <p:nvPr/>
        </p:nvSpPr>
        <p:spPr>
          <a:xfrm>
            <a:off x="5676900" y="5810250"/>
            <a:ext cx="3209925" cy="0"/>
          </a:xfrm>
          <a:custGeom>
            <a:avLst/>
            <a:gdLst>
              <a:gd name="connsiteX0" fmla="*/ 0 w 3209925"/>
              <a:gd name="connsiteY0" fmla="*/ 0 h 0"/>
              <a:gd name="connsiteX1" fmla="*/ 3209925 w 3209925"/>
              <a:gd name="connsiteY1" fmla="*/ 0 h 0"/>
            </a:gdLst>
            <a:ahLst/>
            <a:cxnLst>
              <a:cxn ang="0">
                <a:pos x="connsiteX0" y="connsiteY0"/>
              </a:cxn>
              <a:cxn ang="0">
                <a:pos x="connsiteX1" y="connsiteY1"/>
              </a:cxn>
            </a:cxnLst>
            <a:rect l="l" t="t" r="r" b="b"/>
            <a:pathLst>
              <a:path w="3209925">
                <a:moveTo>
                  <a:pt x="0" y="0"/>
                </a:moveTo>
                <a:lnTo>
                  <a:pt x="3209925" y="0"/>
                </a:ln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形状 10"/>
          <p:cNvSpPr/>
          <p:nvPr/>
        </p:nvSpPr>
        <p:spPr>
          <a:xfrm>
            <a:off x="10610850" y="5800725"/>
            <a:ext cx="476250" cy="0"/>
          </a:xfrm>
          <a:custGeom>
            <a:avLst/>
            <a:gdLst>
              <a:gd name="connsiteX0" fmla="*/ 0 w 476250"/>
              <a:gd name="connsiteY0" fmla="*/ 0 h 0"/>
              <a:gd name="connsiteX1" fmla="*/ 476250 w 476250"/>
              <a:gd name="connsiteY1" fmla="*/ 0 h 0"/>
            </a:gdLst>
            <a:ahLst/>
            <a:cxnLst>
              <a:cxn ang="0">
                <a:pos x="connsiteX0" y="connsiteY0"/>
              </a:cxn>
              <a:cxn ang="0">
                <a:pos x="connsiteX1" y="connsiteY1"/>
              </a:cxn>
            </a:cxnLst>
            <a:rect l="l" t="t" r="r" b="b"/>
            <a:pathLst>
              <a:path w="476250">
                <a:moveTo>
                  <a:pt x="0" y="0"/>
                </a:moveTo>
                <a:lnTo>
                  <a:pt x="476250" y="0"/>
                </a:ln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形状 11"/>
          <p:cNvSpPr/>
          <p:nvPr/>
        </p:nvSpPr>
        <p:spPr>
          <a:xfrm>
            <a:off x="5086350" y="6181725"/>
            <a:ext cx="3076575" cy="0"/>
          </a:xfrm>
          <a:custGeom>
            <a:avLst/>
            <a:gdLst>
              <a:gd name="connsiteX0" fmla="*/ 0 w 3076575"/>
              <a:gd name="connsiteY0" fmla="*/ 0 h 0"/>
              <a:gd name="connsiteX1" fmla="*/ 3076575 w 3076575"/>
              <a:gd name="connsiteY1" fmla="*/ 0 h 0"/>
            </a:gdLst>
            <a:ahLst/>
            <a:cxnLst>
              <a:cxn ang="0">
                <a:pos x="connsiteX0" y="connsiteY0"/>
              </a:cxn>
              <a:cxn ang="0">
                <a:pos x="connsiteX1" y="connsiteY1"/>
              </a:cxn>
            </a:cxnLst>
            <a:rect l="l" t="t" r="r" b="b"/>
            <a:pathLst>
              <a:path w="3076575">
                <a:moveTo>
                  <a:pt x="0" y="0"/>
                </a:moveTo>
                <a:lnTo>
                  <a:pt x="3076575" y="0"/>
                </a:ln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502360" y="1593529"/>
            <a:ext cx="3641716" cy="4553318"/>
            <a:chOff x="4256810" y="1936417"/>
            <a:chExt cx="3641716" cy="4553318"/>
          </a:xfrm>
        </p:grpSpPr>
        <p:sp>
          <p:nvSpPr>
            <p:cNvPr id="31" name="任意多边形 30"/>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32"/>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3" name="矩形 22"/>
          <p:cNvSpPr/>
          <p:nvPr/>
        </p:nvSpPr>
        <p:spPr>
          <a:xfrm>
            <a:off x="10925146" y="571759"/>
            <a:ext cx="697627" cy="400110"/>
          </a:xfrm>
          <a:prstGeom prst="rect">
            <a:avLst/>
          </a:prstGeom>
        </p:spPr>
        <p:txBody>
          <a:bodyPr wrap="none">
            <a:spAutoFit/>
          </a:bodyPr>
          <a:lstStyle/>
          <a:p>
            <a:r>
              <a:rPr lang="zh-CN" altLang="en-US" sz="2000" b="1" dirty="0" smtClean="0">
                <a:sym typeface="+mn-ea"/>
              </a:rPr>
              <a:t>总则</a:t>
            </a:r>
            <a:endParaRPr lang="zh-CN" altLang="en-US" sz="2000" b="1" dirty="0">
              <a:sym typeface="+mn-ea"/>
            </a:endParaRPr>
          </a:p>
        </p:txBody>
      </p:sp>
    </p:spTree>
    <p:custDataLst>
      <p:tags r:id="rId2"/>
    </p:custData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0" name="直接连接符 19"/>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 name="矩形 1"/>
          <p:cNvSpPr/>
          <p:nvPr/>
        </p:nvSpPr>
        <p:spPr>
          <a:xfrm>
            <a:off x="5054601" y="2708568"/>
            <a:ext cx="7137400" cy="1938992"/>
          </a:xfrm>
          <a:prstGeom prst="rect">
            <a:avLst/>
          </a:prstGeom>
        </p:spPr>
        <p:txBody>
          <a:bodyPr wrap="square">
            <a:spAutoFit/>
          </a:bodyPr>
          <a:lstStyle/>
          <a:p>
            <a:pPr>
              <a:lnSpc>
                <a:spcPct val="150000"/>
              </a:lnSpc>
            </a:pPr>
            <a:r>
              <a:rPr lang="zh-CN" altLang="zh-CN" sz="2000" dirty="0">
                <a:solidFill>
                  <a:schemeClr val="accent1">
                    <a:lumMod val="50000"/>
                  </a:schemeClr>
                </a:solidFill>
                <a:latin typeface="微软雅黑" panose="020B0503020204020204" pitchFamily="34" charset="-122"/>
                <a:ea typeface="微软雅黑" panose="020B0503020204020204" pitchFamily="34" charset="-122"/>
              </a:rPr>
              <a:t>施工图设计文件及相关政策文件是否</a:t>
            </a:r>
            <a:r>
              <a:rPr lang="zh-CN" altLang="zh-CN" sz="2000" dirty="0" smtClean="0">
                <a:solidFill>
                  <a:schemeClr val="accent1">
                    <a:lumMod val="50000"/>
                  </a:schemeClr>
                </a:solidFill>
                <a:latin typeface="微软雅黑" panose="020B0503020204020204" pitchFamily="34" charset="-122"/>
                <a:ea typeface="微软雅黑" panose="020B0503020204020204" pitchFamily="34" charset="-122"/>
              </a:rPr>
              <a:t>齐全</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a:t>
            </a:r>
            <a:endParaRPr lang="en-US" altLang="zh-CN" sz="2000" dirty="0">
              <a:solidFill>
                <a:schemeClr val="accent1">
                  <a:lumMod val="50000"/>
                </a:schemeClr>
              </a:solidFill>
              <a:latin typeface="微软雅黑" panose="020B0503020204020204" pitchFamily="34" charset="-122"/>
              <a:ea typeface="微软雅黑" panose="020B0503020204020204" pitchFamily="34" charset="-122"/>
            </a:endParaRPr>
          </a:p>
          <a:p>
            <a:pPr marL="457200" indent="-457200">
              <a:lnSpc>
                <a:spcPct val="150000"/>
              </a:lnSpc>
              <a:buFont typeface="+mj-lt"/>
              <a:buAutoNum type="arabicPeriod"/>
            </a:pPr>
            <a:r>
              <a:rPr lang="zh-CN" altLang="zh-CN" sz="2000" dirty="0">
                <a:solidFill>
                  <a:schemeClr val="accent1">
                    <a:lumMod val="50000"/>
                  </a:schemeClr>
                </a:solidFill>
                <a:latin typeface="微软雅黑" panose="020B0503020204020204" pitchFamily="34" charset="-122"/>
                <a:ea typeface="微软雅黑" panose="020B0503020204020204" pitchFamily="34" charset="-122"/>
              </a:rPr>
              <a:t>政府、部门批文</a:t>
            </a:r>
            <a:endParaRPr lang="en-US" altLang="zh-CN" sz="2000" dirty="0">
              <a:solidFill>
                <a:schemeClr val="accent1">
                  <a:lumMod val="50000"/>
                </a:schemeClr>
              </a:solidFill>
              <a:latin typeface="微软雅黑" panose="020B0503020204020204" pitchFamily="34" charset="-122"/>
              <a:ea typeface="微软雅黑" panose="020B0503020204020204" pitchFamily="34" charset="-122"/>
            </a:endParaRPr>
          </a:p>
          <a:p>
            <a:pPr marL="457200" indent="-457200">
              <a:lnSpc>
                <a:spcPct val="150000"/>
              </a:lnSpc>
              <a:buFont typeface="+mj-lt"/>
              <a:buAutoNum type="arabicPeriod"/>
            </a:pPr>
            <a:r>
              <a:rPr lang="zh-CN" altLang="zh-CN" sz="2000" dirty="0">
                <a:solidFill>
                  <a:schemeClr val="accent1">
                    <a:lumMod val="50000"/>
                  </a:schemeClr>
                </a:solidFill>
                <a:latin typeface="微软雅黑" panose="020B0503020204020204" pitchFamily="34" charset="-122"/>
                <a:ea typeface="微软雅黑" panose="020B0503020204020204" pitchFamily="34" charset="-122"/>
              </a:rPr>
              <a:t>报审文件</a:t>
            </a:r>
            <a:endParaRPr lang="en-US" altLang="zh-CN" sz="2000" dirty="0">
              <a:solidFill>
                <a:schemeClr val="accent1">
                  <a:lumMod val="50000"/>
                </a:schemeClr>
              </a:solidFill>
              <a:latin typeface="微软雅黑" panose="020B0503020204020204" pitchFamily="34" charset="-122"/>
              <a:ea typeface="微软雅黑" panose="020B0503020204020204" pitchFamily="34" charset="-122"/>
            </a:endParaRPr>
          </a:p>
          <a:p>
            <a:pPr marL="457200" indent="-457200">
              <a:lnSpc>
                <a:spcPct val="150000"/>
              </a:lnSpc>
              <a:buFont typeface="+mj-lt"/>
              <a:buAutoNum type="arabicPeriod"/>
            </a:pPr>
            <a:r>
              <a:rPr lang="zh-CN" altLang="zh-CN" sz="2000" dirty="0">
                <a:solidFill>
                  <a:schemeClr val="accent1">
                    <a:lumMod val="50000"/>
                  </a:schemeClr>
                </a:solidFill>
                <a:latin typeface="微软雅黑" panose="020B0503020204020204" pitchFamily="34" charset="-122"/>
                <a:ea typeface="微软雅黑" panose="020B0503020204020204" pitchFamily="34" charset="-122"/>
              </a:rPr>
              <a:t>审查主要内容</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grpSp>
        <p:nvGrpSpPr>
          <p:cNvPr id="22" name="组合 21"/>
          <p:cNvGrpSpPr/>
          <p:nvPr/>
        </p:nvGrpSpPr>
        <p:grpSpPr>
          <a:xfrm>
            <a:off x="502360" y="1593529"/>
            <a:ext cx="3641716" cy="4553318"/>
            <a:chOff x="4256810" y="1936417"/>
            <a:chExt cx="3641716" cy="4553318"/>
          </a:xfrm>
        </p:grpSpPr>
        <p:sp>
          <p:nvSpPr>
            <p:cNvPr id="23" name="任意多边形 2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chemeClr val="bg2">
                <a:lumMod val="65000"/>
              </a:schemeClr>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4" name="任意多边形 2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5" name="任意多边形 2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7"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3" name="矩形 2"/>
          <p:cNvSpPr/>
          <p:nvPr/>
        </p:nvSpPr>
        <p:spPr>
          <a:xfrm>
            <a:off x="6858351" y="1917041"/>
            <a:ext cx="1980029" cy="400110"/>
          </a:xfrm>
          <a:prstGeom prst="rect">
            <a:avLst/>
          </a:prstGeom>
        </p:spPr>
        <p:txBody>
          <a:bodyPr wrap="none">
            <a:spAutoFit/>
          </a:bodyPr>
          <a:lstStyle/>
          <a:p>
            <a:pPr lvl="0"/>
            <a:r>
              <a:rPr lang="zh-CN" altLang="en-US" sz="2000" b="1" dirty="0"/>
              <a:t>政策性审查部分</a:t>
            </a:r>
            <a:endParaRPr lang="zh-CN" altLang="en-US" sz="2000" b="1" dirty="0"/>
          </a:p>
        </p:txBody>
      </p:sp>
      <p:sp>
        <p:nvSpPr>
          <p:cNvPr id="16" name="矩形 15"/>
          <p:cNvSpPr/>
          <p:nvPr/>
        </p:nvSpPr>
        <p:spPr>
          <a:xfrm>
            <a:off x="10076844" y="582870"/>
            <a:ext cx="1980029" cy="400110"/>
          </a:xfrm>
          <a:prstGeom prst="rect">
            <a:avLst/>
          </a:prstGeom>
        </p:spPr>
        <p:txBody>
          <a:bodyPr wrap="none">
            <a:spAutoFit/>
          </a:bodyPr>
          <a:lstStyle/>
          <a:p>
            <a:pPr lvl="0"/>
            <a:r>
              <a:rPr lang="zh-CN" altLang="en-US" sz="2000" b="1" dirty="0"/>
              <a:t>政策性审查部分</a:t>
            </a:r>
            <a:endParaRPr lang="zh-CN" altLang="en-US" sz="2000" b="1" dirty="0"/>
          </a:p>
        </p:txBody>
      </p:sp>
    </p:spTree>
    <p:custDataLst>
      <p:tags r:id="rId1"/>
    </p:custData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0" name="直接连接符 19"/>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 name="矩形 1"/>
          <p:cNvSpPr/>
          <p:nvPr/>
        </p:nvSpPr>
        <p:spPr>
          <a:xfrm>
            <a:off x="4850905" y="2245226"/>
            <a:ext cx="5994924" cy="961289"/>
          </a:xfrm>
          <a:prstGeom prst="rect">
            <a:avLst/>
          </a:prstGeom>
        </p:spPr>
        <p:txBody>
          <a:bodyPr wrap="square">
            <a:spAutoFit/>
          </a:bodyPr>
          <a:lstStyle/>
          <a:p>
            <a:pPr algn="ctr">
              <a:lnSpc>
                <a:spcPct val="150000"/>
              </a:lnSpc>
            </a:pP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1. </a:t>
            </a:r>
            <a:r>
              <a:rPr lang="zh-CN" altLang="zh-CN" sz="2000" dirty="0">
                <a:solidFill>
                  <a:schemeClr val="accent1">
                    <a:lumMod val="50000"/>
                  </a:schemeClr>
                </a:solidFill>
                <a:latin typeface="微软雅黑" panose="020B0503020204020204" pitchFamily="34" charset="-122"/>
                <a:ea typeface="微软雅黑" panose="020B0503020204020204" pitchFamily="34" charset="-122"/>
              </a:rPr>
              <a:t>施工图设计文件及相关政策文件是否齐全</a:t>
            </a:r>
            <a:endParaRPr lang="en-US" altLang="zh-CN" sz="2000" dirty="0">
              <a:solidFill>
                <a:schemeClr val="accent1">
                  <a:lumMod val="50000"/>
                </a:schemeClr>
              </a:solidFill>
              <a:latin typeface="微软雅黑" panose="020B0503020204020204" pitchFamily="34" charset="-122"/>
              <a:ea typeface="微软雅黑" panose="020B0503020204020204" pitchFamily="34" charset="-122"/>
            </a:endParaRPr>
          </a:p>
          <a:p>
            <a:pPr algn="ctr">
              <a:lnSpc>
                <a:spcPct val="150000"/>
              </a:lnSpc>
            </a:pP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4421788" y="2677582"/>
            <a:ext cx="6853159" cy="707886"/>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a:p>
            <a:pPr algn="ctr"/>
            <a:r>
              <a:rPr lang="zh-CN" altLang="en-US" sz="2000" b="1" dirty="0" smtClean="0">
                <a:sym typeface="+mn-ea"/>
              </a:rPr>
              <a:t>四川省装配式钢结构</a:t>
            </a:r>
            <a:r>
              <a:rPr lang="zh-CN" altLang="en-US" sz="2000" b="1" dirty="0">
                <a:sym typeface="+mn-ea"/>
              </a:rPr>
              <a:t>建筑工程施工图设计文件审查要点</a:t>
            </a:r>
            <a:endParaRPr lang="zh-CN" altLang="en-US" sz="2000" b="1" dirty="0">
              <a:sym typeface="+mn-ea"/>
            </a:endParaRPr>
          </a:p>
        </p:txBody>
      </p:sp>
      <p:sp>
        <p:nvSpPr>
          <p:cNvPr id="3" name="矩形 2"/>
          <p:cNvSpPr/>
          <p:nvPr/>
        </p:nvSpPr>
        <p:spPr>
          <a:xfrm>
            <a:off x="6858351" y="1917041"/>
            <a:ext cx="1980029" cy="400110"/>
          </a:xfrm>
          <a:prstGeom prst="rect">
            <a:avLst/>
          </a:prstGeom>
        </p:spPr>
        <p:txBody>
          <a:bodyPr wrap="none">
            <a:spAutoFit/>
          </a:bodyPr>
          <a:lstStyle/>
          <a:p>
            <a:pPr lvl="0"/>
            <a:r>
              <a:rPr lang="zh-CN" altLang="en-US" sz="2000" b="1" dirty="0"/>
              <a:t>政策性审查部分</a:t>
            </a:r>
            <a:endParaRPr lang="zh-CN" altLang="en-US" sz="2000" b="1" dirty="0"/>
          </a:p>
        </p:txBody>
      </p:sp>
      <p:pic>
        <p:nvPicPr>
          <p:cNvPr id="36" name="图片 35"/>
          <p:cNvPicPr>
            <a:picLocks noChangeAspect="true"/>
          </p:cNvPicPr>
          <p:nvPr/>
        </p:nvPicPr>
        <p:blipFill>
          <a:blip r:embed="rId1"/>
          <a:stretch>
            <a:fillRect/>
          </a:stretch>
        </p:blipFill>
        <p:spPr>
          <a:xfrm>
            <a:off x="4678269" y="3429000"/>
            <a:ext cx="6426832" cy="2686519"/>
          </a:xfrm>
          <a:prstGeom prst="rect">
            <a:avLst/>
          </a:prstGeom>
        </p:spPr>
      </p:pic>
      <p:sp>
        <p:nvSpPr>
          <p:cNvPr id="37" name="任意多边形: 形状 36"/>
          <p:cNvSpPr/>
          <p:nvPr/>
        </p:nvSpPr>
        <p:spPr>
          <a:xfrm>
            <a:off x="6038850" y="4000500"/>
            <a:ext cx="2152650" cy="0"/>
          </a:xfrm>
          <a:custGeom>
            <a:avLst/>
            <a:gdLst>
              <a:gd name="connsiteX0" fmla="*/ 0 w 2152650"/>
              <a:gd name="connsiteY0" fmla="*/ 0 h 0"/>
              <a:gd name="connsiteX1" fmla="*/ 2152650 w 2152650"/>
              <a:gd name="connsiteY1" fmla="*/ 0 h 0"/>
            </a:gdLst>
            <a:ahLst/>
            <a:cxnLst>
              <a:cxn ang="0">
                <a:pos x="connsiteX0" y="connsiteY0"/>
              </a:cxn>
              <a:cxn ang="0">
                <a:pos x="connsiteX1" y="connsiteY1"/>
              </a:cxn>
            </a:cxnLst>
            <a:rect l="l" t="t" r="r" b="b"/>
            <a:pathLst>
              <a:path w="2152650">
                <a:moveTo>
                  <a:pt x="0" y="0"/>
                </a:moveTo>
                <a:lnTo>
                  <a:pt x="2152650" y="0"/>
                </a:ln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形状 37"/>
          <p:cNvSpPr/>
          <p:nvPr/>
        </p:nvSpPr>
        <p:spPr>
          <a:xfrm>
            <a:off x="10306050" y="4019550"/>
            <a:ext cx="638175" cy="0"/>
          </a:xfrm>
          <a:custGeom>
            <a:avLst/>
            <a:gdLst>
              <a:gd name="connsiteX0" fmla="*/ 0 w 638175"/>
              <a:gd name="connsiteY0" fmla="*/ 0 h 0"/>
              <a:gd name="connsiteX1" fmla="*/ 638175 w 638175"/>
              <a:gd name="connsiteY1" fmla="*/ 0 h 0"/>
            </a:gdLst>
            <a:ahLst/>
            <a:cxnLst>
              <a:cxn ang="0">
                <a:pos x="connsiteX0" y="connsiteY0"/>
              </a:cxn>
              <a:cxn ang="0">
                <a:pos x="connsiteX1" y="connsiteY1"/>
              </a:cxn>
            </a:cxnLst>
            <a:rect l="l" t="t" r="r" b="b"/>
            <a:pathLst>
              <a:path w="638175">
                <a:moveTo>
                  <a:pt x="0" y="0"/>
                </a:moveTo>
                <a:lnTo>
                  <a:pt x="638175" y="0"/>
                </a:ln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形状 38"/>
          <p:cNvSpPr/>
          <p:nvPr/>
        </p:nvSpPr>
        <p:spPr>
          <a:xfrm>
            <a:off x="5391150" y="4257675"/>
            <a:ext cx="190500" cy="0"/>
          </a:xfrm>
          <a:custGeom>
            <a:avLst/>
            <a:gdLst>
              <a:gd name="connsiteX0" fmla="*/ 0 w 190500"/>
              <a:gd name="connsiteY0" fmla="*/ 0 h 0"/>
              <a:gd name="connsiteX1" fmla="*/ 190500 w 190500"/>
              <a:gd name="connsiteY1" fmla="*/ 0 h 0"/>
            </a:gdLst>
            <a:ahLst/>
            <a:cxnLst>
              <a:cxn ang="0">
                <a:pos x="connsiteX0" y="connsiteY0"/>
              </a:cxn>
              <a:cxn ang="0">
                <a:pos x="connsiteX1" y="connsiteY1"/>
              </a:cxn>
            </a:cxnLst>
            <a:rect l="l" t="t" r="r" b="b"/>
            <a:pathLst>
              <a:path w="190500">
                <a:moveTo>
                  <a:pt x="0" y="0"/>
                </a:moveTo>
                <a:lnTo>
                  <a:pt x="190500" y="0"/>
                </a:ln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502360" y="1593529"/>
            <a:ext cx="3641716" cy="4553318"/>
            <a:chOff x="4256810" y="1936417"/>
            <a:chExt cx="3641716" cy="4553318"/>
          </a:xfrm>
        </p:grpSpPr>
        <p:sp>
          <p:nvSpPr>
            <p:cNvPr id="23" name="任意多边形 2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chemeClr val="bg2">
                <a:lumMod val="65000"/>
              </a:schemeClr>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4" name="任意多边形 2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5" name="任意多边形 2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7"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31" name="矩形 30"/>
          <p:cNvSpPr/>
          <p:nvPr/>
        </p:nvSpPr>
        <p:spPr>
          <a:xfrm>
            <a:off x="10076844" y="582870"/>
            <a:ext cx="1980029" cy="400110"/>
          </a:xfrm>
          <a:prstGeom prst="rect">
            <a:avLst/>
          </a:prstGeom>
        </p:spPr>
        <p:txBody>
          <a:bodyPr wrap="none">
            <a:spAutoFit/>
          </a:bodyPr>
          <a:lstStyle/>
          <a:p>
            <a:pPr lvl="0"/>
            <a:r>
              <a:rPr lang="zh-CN" altLang="en-US" sz="2000" b="1" dirty="0"/>
              <a:t>政策性审查部分</a:t>
            </a:r>
            <a:endParaRPr lang="zh-CN" altLang="en-US" sz="2000" b="1" dirty="0"/>
          </a:p>
        </p:txBody>
      </p:sp>
    </p:spTree>
    <p:custDataLst>
      <p:tags r:id="rId2"/>
    </p:custData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0" name="直接连接符 19"/>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 name="矩形 1"/>
          <p:cNvSpPr/>
          <p:nvPr/>
        </p:nvSpPr>
        <p:spPr>
          <a:xfrm>
            <a:off x="4850905" y="2245226"/>
            <a:ext cx="5994924" cy="1015663"/>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2. </a:t>
            </a:r>
            <a:r>
              <a:rPr lang="zh-CN" altLang="zh-CN" sz="2000" dirty="0">
                <a:solidFill>
                  <a:schemeClr val="accent1">
                    <a:lumMod val="50000"/>
                  </a:schemeClr>
                </a:solidFill>
                <a:latin typeface="微软雅黑" panose="020B0503020204020204" pitchFamily="34" charset="-122"/>
                <a:ea typeface="微软雅黑" panose="020B0503020204020204" pitchFamily="34" charset="-122"/>
              </a:rPr>
              <a:t>施工图设计文件及相关政策文件是否齐全</a:t>
            </a:r>
            <a:endParaRPr lang="en-US" altLang="zh-CN" sz="2000" dirty="0">
              <a:solidFill>
                <a:schemeClr val="accent1">
                  <a:lumMod val="50000"/>
                </a:schemeClr>
              </a:solidFill>
              <a:latin typeface="微软雅黑" panose="020B0503020204020204" pitchFamily="34" charset="-122"/>
              <a:ea typeface="微软雅黑" panose="020B0503020204020204" pitchFamily="34" charset="-122"/>
            </a:endParaRPr>
          </a:p>
          <a:p>
            <a:pPr algn="ctr">
              <a:lnSpc>
                <a:spcPct val="150000"/>
              </a:lnSpc>
            </a:pP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3" name="矩形 2"/>
          <p:cNvSpPr/>
          <p:nvPr/>
        </p:nvSpPr>
        <p:spPr>
          <a:xfrm>
            <a:off x="6858351" y="1917041"/>
            <a:ext cx="1980029" cy="400110"/>
          </a:xfrm>
          <a:prstGeom prst="rect">
            <a:avLst/>
          </a:prstGeom>
        </p:spPr>
        <p:txBody>
          <a:bodyPr wrap="none">
            <a:spAutoFit/>
          </a:bodyPr>
          <a:lstStyle/>
          <a:p>
            <a:pPr lvl="0"/>
            <a:r>
              <a:rPr lang="zh-CN" altLang="en-US" sz="2000" b="1" dirty="0"/>
              <a:t>政策性审查部分</a:t>
            </a:r>
            <a:endParaRPr lang="zh-CN" altLang="en-US" sz="2000" b="1" dirty="0"/>
          </a:p>
        </p:txBody>
      </p:sp>
      <p:pic>
        <p:nvPicPr>
          <p:cNvPr id="13" name="图片 12"/>
          <p:cNvPicPr>
            <a:picLocks noChangeAspect="true"/>
          </p:cNvPicPr>
          <p:nvPr/>
        </p:nvPicPr>
        <p:blipFill>
          <a:blip r:embed="rId1"/>
          <a:stretch>
            <a:fillRect/>
          </a:stretch>
        </p:blipFill>
        <p:spPr>
          <a:xfrm>
            <a:off x="4763993" y="3353534"/>
            <a:ext cx="6413822" cy="3304484"/>
          </a:xfrm>
          <a:prstGeom prst="rect">
            <a:avLst/>
          </a:prstGeom>
        </p:spPr>
      </p:pic>
      <p:sp>
        <p:nvSpPr>
          <p:cNvPr id="14" name="矩形 13"/>
          <p:cNvSpPr/>
          <p:nvPr/>
        </p:nvSpPr>
        <p:spPr>
          <a:xfrm>
            <a:off x="4421788" y="2677582"/>
            <a:ext cx="6853159" cy="707886"/>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a:p>
            <a:pPr algn="ctr"/>
            <a:r>
              <a:rPr lang="zh-CN" altLang="en-US" sz="2000" b="1" dirty="0">
                <a:sym typeface="+mn-ea"/>
              </a:rPr>
              <a:t>四川省钢结构建筑工程施工图设计文件审查要点</a:t>
            </a:r>
            <a:endParaRPr lang="zh-CN" altLang="en-US" sz="2000" b="1" dirty="0">
              <a:sym typeface="+mn-ea"/>
            </a:endParaRPr>
          </a:p>
        </p:txBody>
      </p:sp>
      <p:sp>
        <p:nvSpPr>
          <p:cNvPr id="15" name="任意多边形: 形状 14"/>
          <p:cNvSpPr/>
          <p:nvPr/>
        </p:nvSpPr>
        <p:spPr>
          <a:xfrm>
            <a:off x="6134100" y="4391025"/>
            <a:ext cx="1666875" cy="0"/>
          </a:xfrm>
          <a:custGeom>
            <a:avLst/>
            <a:gdLst>
              <a:gd name="connsiteX0" fmla="*/ 0 w 1666875"/>
              <a:gd name="connsiteY0" fmla="*/ 0 h 0"/>
              <a:gd name="connsiteX1" fmla="*/ 1666875 w 1666875"/>
              <a:gd name="connsiteY1" fmla="*/ 0 h 0"/>
            </a:gdLst>
            <a:ahLst/>
            <a:cxnLst>
              <a:cxn ang="0">
                <a:pos x="connsiteX0" y="connsiteY0"/>
              </a:cxn>
              <a:cxn ang="0">
                <a:pos x="connsiteX1" y="connsiteY1"/>
              </a:cxn>
            </a:cxnLst>
            <a:rect l="l" t="t" r="r" b="b"/>
            <a:pathLst>
              <a:path w="1666875">
                <a:moveTo>
                  <a:pt x="0" y="0"/>
                </a:moveTo>
                <a:lnTo>
                  <a:pt x="1666875" y="0"/>
                </a:ln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形状 15"/>
          <p:cNvSpPr/>
          <p:nvPr/>
        </p:nvSpPr>
        <p:spPr>
          <a:xfrm>
            <a:off x="7981950" y="4400550"/>
            <a:ext cx="600075" cy="0"/>
          </a:xfrm>
          <a:custGeom>
            <a:avLst/>
            <a:gdLst>
              <a:gd name="connsiteX0" fmla="*/ 0 w 600075"/>
              <a:gd name="connsiteY0" fmla="*/ 0 h 0"/>
              <a:gd name="connsiteX1" fmla="*/ 600075 w 600075"/>
              <a:gd name="connsiteY1" fmla="*/ 0 h 0"/>
            </a:gdLst>
            <a:ahLst/>
            <a:cxnLst>
              <a:cxn ang="0">
                <a:pos x="connsiteX0" y="connsiteY0"/>
              </a:cxn>
              <a:cxn ang="0">
                <a:pos x="connsiteX1" y="connsiteY1"/>
              </a:cxn>
            </a:cxnLst>
            <a:rect l="l" t="t" r="r" b="b"/>
            <a:pathLst>
              <a:path w="600075">
                <a:moveTo>
                  <a:pt x="0" y="0"/>
                </a:moveTo>
                <a:lnTo>
                  <a:pt x="600075" y="0"/>
                </a:ln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形状 16"/>
          <p:cNvSpPr/>
          <p:nvPr/>
        </p:nvSpPr>
        <p:spPr>
          <a:xfrm>
            <a:off x="9858375" y="4391025"/>
            <a:ext cx="914400" cy="0"/>
          </a:xfrm>
          <a:custGeom>
            <a:avLst/>
            <a:gdLst>
              <a:gd name="connsiteX0" fmla="*/ 0 w 914400"/>
              <a:gd name="connsiteY0" fmla="*/ 0 h 0"/>
              <a:gd name="connsiteX1" fmla="*/ 914400 w 914400"/>
              <a:gd name="connsiteY1" fmla="*/ 0 h 0"/>
            </a:gdLst>
            <a:ahLst/>
            <a:cxnLst>
              <a:cxn ang="0">
                <a:pos x="connsiteX0" y="connsiteY0"/>
              </a:cxn>
              <a:cxn ang="0">
                <a:pos x="connsiteX1" y="connsiteY1"/>
              </a:cxn>
            </a:cxnLst>
            <a:rect l="l" t="t" r="r" b="b"/>
            <a:pathLst>
              <a:path w="914400">
                <a:moveTo>
                  <a:pt x="0" y="0"/>
                </a:moveTo>
                <a:lnTo>
                  <a:pt x="914400" y="0"/>
                </a:ln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502360" y="1593529"/>
            <a:ext cx="3641716" cy="4553318"/>
            <a:chOff x="4256810" y="1936417"/>
            <a:chExt cx="3641716" cy="4553318"/>
          </a:xfrm>
        </p:grpSpPr>
        <p:sp>
          <p:nvSpPr>
            <p:cNvPr id="23" name="任意多边形 2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chemeClr val="bg2">
                <a:lumMod val="65000"/>
              </a:schemeClr>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4" name="任意多边形 2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5" name="任意多边形 2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7"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31" name="矩形 30"/>
          <p:cNvSpPr/>
          <p:nvPr/>
        </p:nvSpPr>
        <p:spPr>
          <a:xfrm>
            <a:off x="10076844" y="582870"/>
            <a:ext cx="1980029" cy="400110"/>
          </a:xfrm>
          <a:prstGeom prst="rect">
            <a:avLst/>
          </a:prstGeom>
        </p:spPr>
        <p:txBody>
          <a:bodyPr wrap="none">
            <a:spAutoFit/>
          </a:bodyPr>
          <a:lstStyle/>
          <a:p>
            <a:pPr lvl="0"/>
            <a:r>
              <a:rPr lang="zh-CN" altLang="en-US" sz="2000" b="1" dirty="0"/>
              <a:t>政策性审查部分</a:t>
            </a:r>
            <a:endParaRPr lang="zh-CN" altLang="en-US" sz="2000" b="1" dirty="0"/>
          </a:p>
        </p:txBody>
      </p:sp>
    </p:spTree>
    <p:custDataLst>
      <p:tags r:id="rId2"/>
    </p:custData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0" name="直接连接符 19"/>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16" name="文本框 15"/>
          <p:cNvSpPr txBox="true"/>
          <p:nvPr/>
        </p:nvSpPr>
        <p:spPr>
          <a:xfrm>
            <a:off x="5586848" y="2354770"/>
            <a:ext cx="5422633" cy="3185487"/>
          </a:xfrm>
          <a:prstGeom prst="rect">
            <a:avLst/>
          </a:prstGeom>
          <a:noFill/>
        </p:spPr>
        <p:txBody>
          <a:bodyPr wrap="square" rtlCol="0">
            <a:spAutoFit/>
          </a:bodyPr>
          <a:lstStyle/>
          <a:p>
            <a:pPr>
              <a:lnSpc>
                <a:spcPct val="150000"/>
              </a:lnSpc>
            </a:pPr>
            <a:r>
              <a:rPr lang="en-US" altLang="zh-CN" sz="1600" dirty="0" smtClean="0">
                <a:solidFill>
                  <a:schemeClr val="accent1">
                    <a:lumMod val="50000"/>
                  </a:schemeClr>
                </a:solidFill>
                <a:latin typeface="微软雅黑" panose="020B0503020204020204" pitchFamily="34" charset="-122"/>
                <a:ea typeface="微软雅黑" panose="020B0503020204020204" pitchFamily="34" charset="-122"/>
              </a:rPr>
              <a:t>3.1</a:t>
            </a:r>
            <a:r>
              <a:rPr lang="zh-CN" altLang="en-US" sz="1600" dirty="0">
                <a:solidFill>
                  <a:schemeClr val="accent1">
                    <a:lumMod val="50000"/>
                  </a:schemeClr>
                </a:solidFill>
                <a:latin typeface="微软雅黑" panose="020B0503020204020204" pitchFamily="34" charset="-122"/>
                <a:ea typeface="微软雅黑" panose="020B0503020204020204" pitchFamily="34" charset="-122"/>
              </a:rPr>
              <a:t>、建筑</a:t>
            </a:r>
            <a:r>
              <a:rPr lang="zh-CN" altLang="en-US" sz="1600" dirty="0" smtClean="0">
                <a:solidFill>
                  <a:schemeClr val="accent1">
                    <a:lumMod val="50000"/>
                  </a:schemeClr>
                </a:solidFill>
                <a:latin typeface="微软雅黑" panose="020B0503020204020204" pitchFamily="34" charset="-122"/>
                <a:ea typeface="微软雅黑" panose="020B0503020204020204" pitchFamily="34" charset="-122"/>
              </a:rPr>
              <a:t>专业</a:t>
            </a:r>
            <a:endParaRPr lang="en-US" altLang="zh-CN" sz="1600" dirty="0" smtClean="0">
              <a:solidFill>
                <a:schemeClr val="accent1">
                  <a:lumMod val="50000"/>
                </a:schemeClr>
              </a:solidFill>
              <a:latin typeface="微软雅黑" panose="020B0503020204020204" pitchFamily="34" charset="-122"/>
              <a:ea typeface="微软雅黑" panose="020B0503020204020204" pitchFamily="34" charset="-122"/>
            </a:endParaRPr>
          </a:p>
          <a:p>
            <a:pPr>
              <a:lnSpc>
                <a:spcPct val="150000"/>
              </a:lnSpc>
            </a:pPr>
            <a:r>
              <a:rPr lang="en-US" altLang="zh-CN" sz="1600" dirty="0" smtClean="0">
                <a:solidFill>
                  <a:schemeClr val="accent1">
                    <a:lumMod val="50000"/>
                  </a:schemeClr>
                </a:solidFill>
                <a:latin typeface="微软雅黑" panose="020B0503020204020204" pitchFamily="34" charset="-122"/>
                <a:ea typeface="微软雅黑" panose="020B0503020204020204" pitchFamily="34" charset="-122"/>
              </a:rPr>
              <a:t>3.2</a:t>
            </a:r>
            <a:r>
              <a:rPr lang="zh-CN" altLang="en-US" sz="1600" dirty="0">
                <a:solidFill>
                  <a:schemeClr val="accent1">
                    <a:lumMod val="50000"/>
                  </a:schemeClr>
                </a:solidFill>
                <a:latin typeface="微软雅黑" panose="020B0503020204020204" pitchFamily="34" charset="-122"/>
                <a:ea typeface="微软雅黑" panose="020B0503020204020204" pitchFamily="34" charset="-122"/>
              </a:rPr>
              <a:t>、结构</a:t>
            </a:r>
            <a:r>
              <a:rPr lang="zh-CN" altLang="en-US" sz="1600" dirty="0" smtClean="0">
                <a:solidFill>
                  <a:schemeClr val="accent1">
                    <a:lumMod val="50000"/>
                  </a:schemeClr>
                </a:solidFill>
                <a:latin typeface="微软雅黑" panose="020B0503020204020204" pitchFamily="34" charset="-122"/>
                <a:ea typeface="微软雅黑" panose="020B0503020204020204" pitchFamily="34" charset="-122"/>
              </a:rPr>
              <a:t>专业</a:t>
            </a:r>
            <a:endParaRPr lang="en-US" altLang="zh-CN" sz="1600" dirty="0" smtClean="0">
              <a:solidFill>
                <a:schemeClr val="accent1">
                  <a:lumMod val="50000"/>
                </a:schemeClr>
              </a:solidFill>
              <a:latin typeface="微软雅黑" panose="020B0503020204020204" pitchFamily="34" charset="-122"/>
              <a:ea typeface="微软雅黑" panose="020B0503020204020204" pitchFamily="34" charset="-122"/>
            </a:endParaRPr>
          </a:p>
          <a:p>
            <a:pPr>
              <a:lnSpc>
                <a:spcPct val="150000"/>
              </a:lnSpc>
            </a:pPr>
            <a:r>
              <a:rPr lang="en-US" altLang="zh-CN" sz="1600" dirty="0" smtClean="0">
                <a:solidFill>
                  <a:schemeClr val="accent1">
                    <a:lumMod val="50000"/>
                  </a:schemeClr>
                </a:solidFill>
                <a:latin typeface="微软雅黑" panose="020B0503020204020204" pitchFamily="34" charset="-122"/>
                <a:ea typeface="微软雅黑" panose="020B0503020204020204" pitchFamily="34" charset="-122"/>
              </a:rPr>
              <a:t>3.3</a:t>
            </a:r>
            <a:r>
              <a:rPr lang="zh-CN" altLang="en-US" sz="1600" dirty="0">
                <a:solidFill>
                  <a:schemeClr val="accent1">
                    <a:lumMod val="50000"/>
                  </a:schemeClr>
                </a:solidFill>
                <a:latin typeface="微软雅黑" panose="020B0503020204020204" pitchFamily="34" charset="-122"/>
                <a:ea typeface="微软雅黑" panose="020B0503020204020204" pitchFamily="34" charset="-122"/>
              </a:rPr>
              <a:t>、给排水</a:t>
            </a:r>
            <a:r>
              <a:rPr lang="zh-CN" altLang="en-US" sz="1600" dirty="0" smtClean="0">
                <a:solidFill>
                  <a:schemeClr val="accent1">
                    <a:lumMod val="50000"/>
                  </a:schemeClr>
                </a:solidFill>
                <a:latin typeface="微软雅黑" panose="020B0503020204020204" pitchFamily="34" charset="-122"/>
                <a:ea typeface="微软雅黑" panose="020B0503020204020204" pitchFamily="34" charset="-122"/>
              </a:rPr>
              <a:t>专业</a:t>
            </a:r>
            <a:endParaRPr lang="en-US" altLang="zh-CN" sz="1600" dirty="0" smtClean="0">
              <a:solidFill>
                <a:schemeClr val="accent1">
                  <a:lumMod val="50000"/>
                </a:schemeClr>
              </a:solidFill>
              <a:latin typeface="微软雅黑" panose="020B0503020204020204" pitchFamily="34" charset="-122"/>
              <a:ea typeface="微软雅黑" panose="020B0503020204020204" pitchFamily="34" charset="-122"/>
            </a:endParaRPr>
          </a:p>
          <a:p>
            <a:pPr>
              <a:lnSpc>
                <a:spcPct val="150000"/>
              </a:lnSpc>
            </a:pPr>
            <a:r>
              <a:rPr lang="en-US" altLang="zh-CN" sz="1600" dirty="0" smtClean="0">
                <a:solidFill>
                  <a:schemeClr val="accent1">
                    <a:lumMod val="50000"/>
                  </a:schemeClr>
                </a:solidFill>
                <a:latin typeface="微软雅黑" panose="020B0503020204020204" pitchFamily="34" charset="-122"/>
                <a:ea typeface="微软雅黑" panose="020B0503020204020204" pitchFamily="34" charset="-122"/>
              </a:rPr>
              <a:t>3.4</a:t>
            </a:r>
            <a:r>
              <a:rPr lang="zh-CN" altLang="en-US" sz="1600" dirty="0">
                <a:solidFill>
                  <a:schemeClr val="accent1">
                    <a:lumMod val="50000"/>
                  </a:schemeClr>
                </a:solidFill>
                <a:latin typeface="微软雅黑" panose="020B0503020204020204" pitchFamily="34" charset="-122"/>
                <a:ea typeface="微软雅黑" panose="020B0503020204020204" pitchFamily="34" charset="-122"/>
              </a:rPr>
              <a:t>、暖</a:t>
            </a:r>
            <a:r>
              <a:rPr lang="zh-CN" altLang="en-US" sz="1600" dirty="0" smtClean="0">
                <a:solidFill>
                  <a:schemeClr val="accent1">
                    <a:lumMod val="50000"/>
                  </a:schemeClr>
                </a:solidFill>
                <a:latin typeface="微软雅黑" panose="020B0503020204020204" pitchFamily="34" charset="-122"/>
                <a:ea typeface="微软雅黑" panose="020B0503020204020204" pitchFamily="34" charset="-122"/>
              </a:rPr>
              <a:t>通空调专业</a:t>
            </a:r>
            <a:endParaRPr lang="en-US" altLang="zh-CN" sz="1600" dirty="0" smtClean="0">
              <a:solidFill>
                <a:schemeClr val="accent1">
                  <a:lumMod val="50000"/>
                </a:schemeClr>
              </a:solidFill>
              <a:latin typeface="微软雅黑" panose="020B0503020204020204" pitchFamily="34" charset="-122"/>
              <a:ea typeface="微软雅黑" panose="020B0503020204020204" pitchFamily="34" charset="-122"/>
            </a:endParaRPr>
          </a:p>
          <a:p>
            <a:pPr>
              <a:lnSpc>
                <a:spcPct val="150000"/>
              </a:lnSpc>
            </a:pPr>
            <a:r>
              <a:rPr lang="en-US" altLang="zh-CN" sz="1600" dirty="0" smtClean="0">
                <a:solidFill>
                  <a:schemeClr val="accent1">
                    <a:lumMod val="50000"/>
                  </a:schemeClr>
                </a:solidFill>
                <a:latin typeface="微软雅黑" panose="020B0503020204020204" pitchFamily="34" charset="-122"/>
                <a:ea typeface="微软雅黑" panose="020B0503020204020204" pitchFamily="34" charset="-122"/>
              </a:rPr>
              <a:t>3.5</a:t>
            </a:r>
            <a:r>
              <a:rPr lang="zh-CN" altLang="en-US" sz="1600" dirty="0">
                <a:solidFill>
                  <a:schemeClr val="accent1">
                    <a:lumMod val="50000"/>
                  </a:schemeClr>
                </a:solidFill>
                <a:latin typeface="微软雅黑" panose="020B0503020204020204" pitchFamily="34" charset="-122"/>
                <a:ea typeface="微软雅黑" panose="020B0503020204020204" pitchFamily="34" charset="-122"/>
              </a:rPr>
              <a:t>、电气</a:t>
            </a:r>
            <a:r>
              <a:rPr lang="zh-CN" altLang="en-US" sz="1600" dirty="0" smtClean="0">
                <a:solidFill>
                  <a:schemeClr val="accent1">
                    <a:lumMod val="50000"/>
                  </a:schemeClr>
                </a:solidFill>
                <a:latin typeface="微软雅黑" panose="020B0503020204020204" pitchFamily="34" charset="-122"/>
                <a:ea typeface="微软雅黑" panose="020B0503020204020204" pitchFamily="34" charset="-122"/>
              </a:rPr>
              <a:t>专业</a:t>
            </a:r>
            <a:endParaRPr lang="en-US" altLang="zh-CN" sz="1600" dirty="0" smtClean="0">
              <a:solidFill>
                <a:schemeClr val="accent1">
                  <a:lumMod val="50000"/>
                </a:schemeClr>
              </a:solidFill>
              <a:latin typeface="微软雅黑" panose="020B0503020204020204" pitchFamily="34" charset="-122"/>
              <a:ea typeface="微软雅黑" panose="020B0503020204020204" pitchFamily="34" charset="-122"/>
            </a:endParaRPr>
          </a:p>
          <a:p>
            <a:pPr>
              <a:lnSpc>
                <a:spcPct val="150000"/>
              </a:lnSpc>
            </a:pPr>
            <a:r>
              <a:rPr lang="en-US" altLang="zh-CN" sz="1600" dirty="0" smtClean="0">
                <a:solidFill>
                  <a:schemeClr val="accent1">
                    <a:lumMod val="50000"/>
                  </a:schemeClr>
                </a:solidFill>
                <a:latin typeface="微软雅黑" panose="020B0503020204020204" pitchFamily="34" charset="-122"/>
                <a:ea typeface="微软雅黑" panose="020B0503020204020204" pitchFamily="34" charset="-122"/>
              </a:rPr>
              <a:t>3.6</a:t>
            </a:r>
            <a:r>
              <a:rPr lang="zh-CN" altLang="en-US" sz="1600" dirty="0" smtClean="0">
                <a:solidFill>
                  <a:schemeClr val="accent1">
                    <a:lumMod val="50000"/>
                  </a:schemeClr>
                </a:solidFill>
                <a:latin typeface="微软雅黑" panose="020B0503020204020204" pitchFamily="34" charset="-122"/>
                <a:ea typeface="微软雅黑" panose="020B0503020204020204" pitchFamily="34" charset="-122"/>
              </a:rPr>
              <a:t>、内装专业</a:t>
            </a:r>
            <a:endParaRPr lang="en-US" altLang="zh-CN" dirty="0">
              <a:solidFill>
                <a:schemeClr val="accent1">
                  <a:lumMod val="50000"/>
                </a:schemeClr>
              </a:solidFill>
              <a:latin typeface="微软雅黑" panose="020B0503020204020204" pitchFamily="34" charset="-122"/>
              <a:ea typeface="微软雅黑" panose="020B0503020204020204" pitchFamily="34" charset="-122"/>
            </a:endParaRPr>
          </a:p>
          <a:p>
            <a:pPr>
              <a:lnSpc>
                <a:spcPct val="150000"/>
              </a:lnSpc>
            </a:pPr>
            <a:endParaRPr lang="en-US" altLang="zh-CN" dirty="0">
              <a:solidFill>
                <a:schemeClr val="accent1">
                  <a:lumMod val="50000"/>
                </a:schemeClr>
              </a:solidFill>
              <a:latin typeface="微软雅黑" panose="020B0503020204020204" pitchFamily="34" charset="-122"/>
              <a:ea typeface="微软雅黑" panose="020B0503020204020204" pitchFamily="34" charset="-122"/>
            </a:endParaRPr>
          </a:p>
          <a:p>
            <a:pPr>
              <a:lnSpc>
                <a:spcPct val="150000"/>
              </a:lnSpc>
            </a:pPr>
            <a:endParaRPr lang="zh-CN" altLang="en-US" dirty="0">
              <a:solidFill>
                <a:schemeClr val="accent1">
                  <a:lumMod val="50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502360" y="1593529"/>
            <a:ext cx="3641716" cy="4553318"/>
            <a:chOff x="4256810" y="1936417"/>
            <a:chExt cx="3641716" cy="4553318"/>
          </a:xfrm>
        </p:grpSpPr>
        <p:sp>
          <p:nvSpPr>
            <p:cNvPr id="3" name="任意多边形 2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4" name="任意多边形 2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5" name="任意多边形 2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7"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8"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10"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11"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17" name="矩形 16"/>
          <p:cNvSpPr/>
          <p:nvPr/>
        </p:nvSpPr>
        <p:spPr>
          <a:xfrm>
            <a:off x="6730110" y="1917041"/>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
        <p:nvSpPr>
          <p:cNvPr id="18" name="矩形 17"/>
          <p:cNvSpPr/>
          <p:nvPr/>
        </p:nvSpPr>
        <p:spPr>
          <a:xfrm>
            <a:off x="9598782" y="571759"/>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Tree>
    <p:custDataLst>
      <p:tags r:id="rId1"/>
    </p:custData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3.1</a:t>
            </a: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 </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建筑</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专业</a:t>
            </a: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设计说明</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6730110" y="1917041"/>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
        <p:nvSpPr>
          <p:cNvPr id="5" name="矩形 4"/>
          <p:cNvSpPr/>
          <p:nvPr/>
        </p:nvSpPr>
        <p:spPr>
          <a:xfrm>
            <a:off x="4421788" y="2677582"/>
            <a:ext cx="6853159" cy="707886"/>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a:p>
            <a:pPr algn="ctr"/>
            <a:r>
              <a:rPr lang="zh-CN" altLang="en-US" sz="2000" b="1" dirty="0" smtClean="0">
                <a:sym typeface="+mn-ea"/>
              </a:rPr>
              <a:t>四川省装配式钢结构</a:t>
            </a:r>
            <a:r>
              <a:rPr lang="zh-CN" altLang="en-US" sz="2000" b="1" dirty="0">
                <a:sym typeface="+mn-ea"/>
              </a:rPr>
              <a:t>建筑工程施工图设计文件审查要点</a:t>
            </a:r>
            <a:endParaRPr lang="zh-CN" altLang="en-US" sz="2000" b="1" dirty="0">
              <a:sym typeface="+mn-ea"/>
            </a:endParaRPr>
          </a:p>
        </p:txBody>
      </p:sp>
      <p:grpSp>
        <p:nvGrpSpPr>
          <p:cNvPr id="30" name="组合 29"/>
          <p:cNvGrpSpPr/>
          <p:nvPr/>
        </p:nvGrpSpPr>
        <p:grpSpPr>
          <a:xfrm>
            <a:off x="502360" y="1593529"/>
            <a:ext cx="3641716" cy="4553318"/>
            <a:chOff x="4256810" y="1936417"/>
            <a:chExt cx="3641716" cy="4553318"/>
          </a:xfrm>
        </p:grpSpPr>
        <p:sp>
          <p:nvSpPr>
            <p:cNvPr id="31" name="任意多边形 2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2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2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3" name="矩形 22"/>
          <p:cNvSpPr/>
          <p:nvPr/>
        </p:nvSpPr>
        <p:spPr>
          <a:xfrm>
            <a:off x="4486939" y="3456354"/>
            <a:ext cx="7039261" cy="2308324"/>
          </a:xfrm>
          <a:prstGeom prst="rect">
            <a:avLst/>
          </a:prstGeom>
        </p:spPr>
        <p:txBody>
          <a:bodyPr wrap="square">
            <a:spAutoFit/>
          </a:bodyPr>
          <a:lstStyle/>
          <a:p>
            <a:r>
              <a:rPr lang="en-US" altLang="zh-CN" sz="1600" dirty="0"/>
              <a:t>1</a:t>
            </a:r>
            <a:r>
              <a:rPr lang="zh-CN" altLang="en-US" sz="1600" dirty="0"/>
              <a:t>、装配式建筑设计概况及设计依据、评价标准、设计目标和定位</a:t>
            </a:r>
            <a:r>
              <a:rPr lang="zh-CN" altLang="en-US" sz="1600" dirty="0" smtClean="0"/>
              <a:t>；</a:t>
            </a:r>
            <a:endParaRPr lang="en-US" altLang="zh-CN" sz="1600" dirty="0" smtClean="0"/>
          </a:p>
          <a:p>
            <a:r>
              <a:rPr lang="en-US" altLang="zh-CN" sz="1600" dirty="0" smtClean="0"/>
              <a:t>2</a:t>
            </a:r>
            <a:r>
              <a:rPr lang="zh-CN" altLang="en-US" sz="1600" dirty="0"/>
              <a:t>、装配式建筑实施范围和面积、装配率</a:t>
            </a:r>
            <a:r>
              <a:rPr lang="zh-CN" altLang="en-US" sz="1600" dirty="0" smtClean="0"/>
              <a:t>；</a:t>
            </a:r>
            <a:endParaRPr lang="en-US" altLang="zh-CN" sz="1600" dirty="0" smtClean="0"/>
          </a:p>
          <a:p>
            <a:r>
              <a:rPr lang="en-US" altLang="zh-CN" sz="1600" dirty="0" smtClean="0"/>
              <a:t>3</a:t>
            </a:r>
            <a:r>
              <a:rPr lang="zh-CN" altLang="en-US" sz="1600" dirty="0"/>
              <a:t>、装配率自评价</a:t>
            </a:r>
            <a:r>
              <a:rPr lang="zh-CN" altLang="en-US" sz="1600" dirty="0" smtClean="0"/>
              <a:t>表；</a:t>
            </a:r>
            <a:endParaRPr lang="en-US" altLang="zh-CN" sz="1600" dirty="0" smtClean="0"/>
          </a:p>
          <a:p>
            <a:r>
              <a:rPr lang="en-US" altLang="zh-CN" sz="1600" dirty="0" smtClean="0"/>
              <a:t>4</a:t>
            </a:r>
            <a:r>
              <a:rPr lang="zh-CN" altLang="en-US" sz="1600" dirty="0"/>
              <a:t>、装配式建筑技术选项内容，拟采用的技术措施，如标准化设计要点、预制 部位及装配率计算书等技术应用说明</a:t>
            </a:r>
            <a:r>
              <a:rPr lang="zh-CN" altLang="en-US" sz="1600" dirty="0" smtClean="0"/>
              <a:t>；</a:t>
            </a:r>
            <a:endParaRPr lang="en-US" altLang="zh-CN" sz="1600" dirty="0" smtClean="0"/>
          </a:p>
          <a:p>
            <a:r>
              <a:rPr lang="en-US" altLang="zh-CN" sz="1600" dirty="0" smtClean="0"/>
              <a:t>5</a:t>
            </a:r>
            <a:r>
              <a:rPr lang="zh-CN" altLang="en-US" sz="1600" dirty="0"/>
              <a:t>、围护墙和内隔墙的墙体材料说明、围护墙与保温隔热、装饰一体化的说明、 内隔墙与管线、装修一体化等说明</a:t>
            </a:r>
            <a:r>
              <a:rPr lang="zh-CN" altLang="en-US" sz="1600" dirty="0" smtClean="0"/>
              <a:t>；</a:t>
            </a:r>
            <a:endParaRPr lang="en-US" altLang="zh-CN" sz="1600" dirty="0" smtClean="0"/>
          </a:p>
          <a:p>
            <a:r>
              <a:rPr lang="en-US" altLang="zh-CN" sz="1600" dirty="0" smtClean="0"/>
              <a:t>6</a:t>
            </a:r>
            <a:r>
              <a:rPr lang="zh-CN" altLang="en-US" sz="1600" dirty="0"/>
              <a:t>、室内装修、集成厨卫的相关要求</a:t>
            </a:r>
            <a:r>
              <a:rPr lang="zh-CN" altLang="en-US" sz="1600" dirty="0" smtClean="0"/>
              <a:t>；</a:t>
            </a:r>
            <a:endParaRPr lang="en-US" altLang="zh-CN" sz="1600" dirty="0" smtClean="0"/>
          </a:p>
          <a:p>
            <a:r>
              <a:rPr lang="en-US" altLang="zh-CN" sz="1600" dirty="0" smtClean="0"/>
              <a:t>7</a:t>
            </a:r>
            <a:r>
              <a:rPr lang="zh-CN" altLang="en-US" sz="1600" dirty="0"/>
              <a:t>、装配式混凝土建筑用到的特殊</a:t>
            </a:r>
            <a:r>
              <a:rPr lang="zh-CN" altLang="en-US" sz="1600" dirty="0" smtClean="0"/>
              <a:t>材料</a:t>
            </a:r>
            <a:endParaRPr lang="zh-CN" altLang="en-US" sz="1600" dirty="0"/>
          </a:p>
        </p:txBody>
      </p:sp>
      <p:sp>
        <p:nvSpPr>
          <p:cNvPr id="19" name="矩形 18"/>
          <p:cNvSpPr/>
          <p:nvPr/>
        </p:nvSpPr>
        <p:spPr>
          <a:xfrm>
            <a:off x="9598782" y="571759"/>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Tree>
    <p:custDataLst>
      <p:tags r:id="rId1"/>
    </p:custData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3.1</a:t>
            </a: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 </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建筑</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专业</a:t>
            </a: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施工图</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6730110" y="1917041"/>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
        <p:nvSpPr>
          <p:cNvPr id="5" name="矩形 4"/>
          <p:cNvSpPr/>
          <p:nvPr/>
        </p:nvSpPr>
        <p:spPr>
          <a:xfrm>
            <a:off x="4421788" y="2677582"/>
            <a:ext cx="6853159" cy="707886"/>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a:p>
            <a:pPr algn="ctr"/>
            <a:r>
              <a:rPr lang="zh-CN" altLang="en-US" sz="2000" b="1" dirty="0">
                <a:sym typeface="+mn-ea"/>
              </a:rPr>
              <a:t>四川省钢装配式结构建筑工程施工图设计文件审查要点</a:t>
            </a:r>
            <a:endParaRPr lang="zh-CN" altLang="en-US" sz="2000" b="1" dirty="0">
              <a:sym typeface="+mn-ea"/>
            </a:endParaRPr>
          </a:p>
        </p:txBody>
      </p:sp>
      <p:grpSp>
        <p:nvGrpSpPr>
          <p:cNvPr id="30" name="组合 29"/>
          <p:cNvGrpSpPr/>
          <p:nvPr/>
        </p:nvGrpSpPr>
        <p:grpSpPr>
          <a:xfrm>
            <a:off x="502360" y="1593529"/>
            <a:ext cx="3641716" cy="4553318"/>
            <a:chOff x="4256810" y="1936417"/>
            <a:chExt cx="3641716" cy="4553318"/>
          </a:xfrm>
        </p:grpSpPr>
        <p:sp>
          <p:nvSpPr>
            <p:cNvPr id="31" name="任意多边形 2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2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2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3" name="矩形 22"/>
          <p:cNvSpPr/>
          <p:nvPr/>
        </p:nvSpPr>
        <p:spPr>
          <a:xfrm>
            <a:off x="4486939" y="3456354"/>
            <a:ext cx="7039261" cy="1846659"/>
          </a:xfrm>
          <a:prstGeom prst="rect">
            <a:avLst/>
          </a:prstGeom>
        </p:spPr>
        <p:txBody>
          <a:bodyPr wrap="square">
            <a:spAutoFit/>
          </a:bodyPr>
          <a:lstStyle/>
          <a:p>
            <a:r>
              <a:rPr lang="en-US" altLang="zh-CN" sz="1600" dirty="0" smtClean="0"/>
              <a:t>1</a:t>
            </a:r>
            <a:r>
              <a:rPr lang="zh-CN" altLang="en-US" sz="1600" dirty="0" smtClean="0"/>
              <a:t>、措施</a:t>
            </a:r>
            <a:r>
              <a:rPr lang="zh-CN" altLang="en-US" sz="1600" dirty="0"/>
              <a:t>表中表达预制装配式构件的</a:t>
            </a:r>
            <a:r>
              <a:rPr lang="zh-CN" altLang="en-US" sz="1600" dirty="0" smtClean="0"/>
              <a:t>构造层次。</a:t>
            </a:r>
            <a:endParaRPr lang="en-US" altLang="zh-CN" sz="1600" dirty="0" smtClean="0"/>
          </a:p>
          <a:p>
            <a:r>
              <a:rPr lang="en-US" altLang="zh-CN" sz="1600" dirty="0" smtClean="0"/>
              <a:t>2</a:t>
            </a:r>
            <a:r>
              <a:rPr lang="zh-CN" altLang="en-US" sz="1600" dirty="0" smtClean="0"/>
              <a:t>、</a:t>
            </a:r>
            <a:r>
              <a:rPr lang="zh-CN" altLang="en-US" sz="1600" dirty="0"/>
              <a:t>平面图中用不同图例注明预制或装配式</a:t>
            </a:r>
            <a:r>
              <a:rPr lang="zh-CN" altLang="en-US" sz="1600" dirty="0" smtClean="0"/>
              <a:t>构件位置，预制构件</a:t>
            </a:r>
            <a:r>
              <a:rPr lang="zh-CN" altLang="en-US" sz="1600" dirty="0"/>
              <a:t>编号、尺寸等。住宅建筑</a:t>
            </a:r>
            <a:r>
              <a:rPr lang="zh-CN" altLang="en-US" sz="1600" dirty="0" smtClean="0"/>
              <a:t>宜有</a:t>
            </a:r>
            <a:r>
              <a:rPr lang="zh-CN" altLang="en-US" sz="1600" dirty="0"/>
              <a:t>标准层管线综合</a:t>
            </a:r>
            <a:r>
              <a:rPr lang="zh-CN" altLang="en-US" sz="1600" dirty="0" smtClean="0"/>
              <a:t>图。</a:t>
            </a:r>
            <a:endParaRPr lang="en-US" altLang="zh-CN" sz="1600" dirty="0" smtClean="0"/>
          </a:p>
          <a:p>
            <a:r>
              <a:rPr lang="en-US" altLang="zh-CN" sz="1600" dirty="0" smtClean="0"/>
              <a:t>3</a:t>
            </a:r>
            <a:r>
              <a:rPr lang="zh-CN" altLang="en-US" sz="1600" dirty="0" smtClean="0"/>
              <a:t>、</a:t>
            </a:r>
            <a:r>
              <a:rPr lang="zh-CN" altLang="en-US" sz="1600" dirty="0"/>
              <a:t>立面图应注明围护墙采用预制部品部件的范围及位置；反映出预制构件的 分块拼缝线、装饰缝和饰面做法，包括拼缝分布位置及宽度</a:t>
            </a:r>
            <a:r>
              <a:rPr lang="zh-CN" altLang="en-US" sz="1600" dirty="0" smtClean="0"/>
              <a:t>等。</a:t>
            </a:r>
            <a:endParaRPr lang="en-US" altLang="zh-CN" sz="1600" dirty="0" smtClean="0"/>
          </a:p>
          <a:p>
            <a:r>
              <a:rPr lang="en-US" altLang="zh-CN" sz="1600" dirty="0" smtClean="0"/>
              <a:t>4</a:t>
            </a:r>
            <a:r>
              <a:rPr lang="zh-CN" altLang="en-US" sz="1600" dirty="0" smtClean="0"/>
              <a:t>、</a:t>
            </a:r>
            <a:r>
              <a:rPr lang="zh-CN" altLang="en-US" sz="1600" dirty="0"/>
              <a:t>墙身大样详图、平面放大</a:t>
            </a:r>
            <a:r>
              <a:rPr lang="zh-CN" altLang="en-US" sz="1600" dirty="0" smtClean="0"/>
              <a:t>详图。</a:t>
            </a:r>
            <a:endParaRPr lang="en-US" altLang="zh-CN" sz="1600" dirty="0" smtClean="0"/>
          </a:p>
          <a:p>
            <a:r>
              <a:rPr lang="en-US" altLang="zh-CN" sz="1600" dirty="0" smtClean="0"/>
              <a:t>5</a:t>
            </a:r>
            <a:r>
              <a:rPr lang="zh-CN" altLang="en-US" sz="1600" dirty="0" smtClean="0"/>
              <a:t>、混凝土结构应有</a:t>
            </a:r>
            <a:r>
              <a:rPr lang="zh-CN" altLang="en-US" sz="1600" dirty="0"/>
              <a:t>典型预制钢筋混凝土构件</a:t>
            </a:r>
            <a:r>
              <a:rPr lang="zh-CN" altLang="en-US" sz="1600" dirty="0" smtClean="0"/>
              <a:t>图。</a:t>
            </a:r>
            <a:endParaRPr lang="zh-CN" altLang="en-US" sz="1600" dirty="0"/>
          </a:p>
        </p:txBody>
      </p:sp>
      <p:sp>
        <p:nvSpPr>
          <p:cNvPr id="19" name="矩形 18"/>
          <p:cNvSpPr/>
          <p:nvPr/>
        </p:nvSpPr>
        <p:spPr>
          <a:xfrm>
            <a:off x="9598782" y="571759"/>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Tree>
    <p:custDataLst>
      <p:tags r:id="rId1"/>
    </p:custData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3.2. </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结构专业</a:t>
            </a: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设计说明</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6730110" y="1917041"/>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
        <p:nvSpPr>
          <p:cNvPr id="5" name="矩形 4"/>
          <p:cNvSpPr/>
          <p:nvPr/>
        </p:nvSpPr>
        <p:spPr>
          <a:xfrm>
            <a:off x="4421788" y="2677582"/>
            <a:ext cx="6853159" cy="707886"/>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a:p>
            <a:pPr algn="ctr"/>
            <a:r>
              <a:rPr lang="zh-CN" altLang="en-US" sz="2000" b="1" dirty="0">
                <a:sym typeface="+mn-ea"/>
              </a:rPr>
              <a:t>四川省装配式钢结构建筑工程施工图设计文件审查要点</a:t>
            </a:r>
            <a:endParaRPr lang="zh-CN" altLang="en-US" sz="2000" b="1" dirty="0">
              <a:sym typeface="+mn-ea"/>
            </a:endParaRPr>
          </a:p>
        </p:txBody>
      </p:sp>
      <p:grpSp>
        <p:nvGrpSpPr>
          <p:cNvPr id="30" name="组合 29"/>
          <p:cNvGrpSpPr/>
          <p:nvPr/>
        </p:nvGrpSpPr>
        <p:grpSpPr>
          <a:xfrm>
            <a:off x="502360" y="1593529"/>
            <a:ext cx="3641716" cy="4553318"/>
            <a:chOff x="4256810" y="1936417"/>
            <a:chExt cx="3641716" cy="4553318"/>
          </a:xfrm>
        </p:grpSpPr>
        <p:sp>
          <p:nvSpPr>
            <p:cNvPr id="31" name="任意多边形 2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2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2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3" name="矩形 22"/>
          <p:cNvSpPr/>
          <p:nvPr/>
        </p:nvSpPr>
        <p:spPr>
          <a:xfrm>
            <a:off x="4486939" y="3456354"/>
            <a:ext cx="7039261" cy="1815882"/>
          </a:xfrm>
          <a:prstGeom prst="rect">
            <a:avLst/>
          </a:prstGeom>
        </p:spPr>
        <p:txBody>
          <a:bodyPr wrap="square">
            <a:spAutoFit/>
          </a:bodyPr>
          <a:lstStyle/>
          <a:p>
            <a:r>
              <a:rPr lang="en-US" altLang="zh-CN" sz="1600" dirty="0"/>
              <a:t>1</a:t>
            </a:r>
            <a:r>
              <a:rPr lang="zh-CN" altLang="en-US" sz="1600" dirty="0"/>
              <a:t>、装配式结构类型，各单体预制构件布置情况等</a:t>
            </a:r>
            <a:r>
              <a:rPr lang="zh-CN" altLang="en-US" sz="1600" dirty="0" smtClean="0"/>
              <a:t>；</a:t>
            </a:r>
            <a:endParaRPr lang="en-US" altLang="zh-CN" sz="1600" dirty="0" smtClean="0"/>
          </a:p>
          <a:p>
            <a:r>
              <a:rPr lang="en-US" altLang="zh-CN" sz="1600" dirty="0" smtClean="0"/>
              <a:t>2</a:t>
            </a:r>
            <a:r>
              <a:rPr lang="zh-CN" altLang="en-US" sz="1600" dirty="0"/>
              <a:t>、设计依据及配套图集</a:t>
            </a:r>
            <a:r>
              <a:rPr lang="zh-CN" altLang="en-US" sz="1600" dirty="0" smtClean="0"/>
              <a:t>；</a:t>
            </a:r>
            <a:endParaRPr lang="en-US" altLang="zh-CN" sz="1600" dirty="0" smtClean="0"/>
          </a:p>
          <a:p>
            <a:r>
              <a:rPr lang="en-US" altLang="zh-CN" sz="1600" dirty="0" smtClean="0"/>
              <a:t>3</a:t>
            </a:r>
            <a:r>
              <a:rPr lang="zh-CN" altLang="en-US" sz="1600" dirty="0"/>
              <a:t>、连接材料及性能的要求</a:t>
            </a:r>
            <a:r>
              <a:rPr lang="zh-CN" altLang="en-US" sz="1600" dirty="0" smtClean="0"/>
              <a:t>；</a:t>
            </a:r>
            <a:endParaRPr lang="en-US" altLang="zh-CN" sz="1600" dirty="0" smtClean="0"/>
          </a:p>
          <a:p>
            <a:r>
              <a:rPr lang="en-US" altLang="zh-CN" sz="1600" dirty="0" smtClean="0"/>
              <a:t>4</a:t>
            </a:r>
            <a:r>
              <a:rPr lang="zh-CN" altLang="en-US" sz="1600" dirty="0"/>
              <a:t>、预制构件制作和安装施工</a:t>
            </a:r>
            <a:r>
              <a:rPr lang="zh-CN" altLang="en-US" sz="1600" dirty="0" smtClean="0"/>
              <a:t>说明；</a:t>
            </a:r>
            <a:endParaRPr lang="en-US" altLang="zh-CN" sz="1600" dirty="0" smtClean="0"/>
          </a:p>
          <a:p>
            <a:r>
              <a:rPr lang="en-US" altLang="zh-CN" sz="1600" dirty="0" smtClean="0"/>
              <a:t>5</a:t>
            </a:r>
            <a:r>
              <a:rPr lang="zh-CN" altLang="en-US" sz="1600" dirty="0"/>
              <a:t>、对预制构件深化设计的</a:t>
            </a:r>
            <a:r>
              <a:rPr lang="zh-CN" altLang="en-US" sz="1600" dirty="0" smtClean="0"/>
              <a:t>要求；</a:t>
            </a:r>
            <a:endParaRPr lang="en-US" altLang="zh-CN" sz="1600" dirty="0" smtClean="0"/>
          </a:p>
          <a:p>
            <a:r>
              <a:rPr lang="en-US" altLang="zh-CN" sz="1600" dirty="0" smtClean="0"/>
              <a:t>6</a:t>
            </a:r>
            <a:r>
              <a:rPr lang="zh-CN" altLang="en-US" sz="1600" dirty="0"/>
              <a:t>、预制构件制作、安装施工的质量验收要求</a:t>
            </a:r>
            <a:r>
              <a:rPr lang="zh-CN" altLang="en-US" sz="1600" dirty="0" smtClean="0"/>
              <a:t>；</a:t>
            </a:r>
            <a:endParaRPr lang="en-US" altLang="zh-CN" sz="1600" dirty="0" smtClean="0"/>
          </a:p>
          <a:p>
            <a:r>
              <a:rPr lang="en-US" altLang="zh-CN" sz="1600" dirty="0" smtClean="0"/>
              <a:t>7</a:t>
            </a:r>
            <a:r>
              <a:rPr lang="zh-CN" altLang="en-US" sz="1600" dirty="0"/>
              <a:t>、连接节点施工质量检测、验收要求；</a:t>
            </a:r>
            <a:endParaRPr lang="zh-CN" altLang="en-US" sz="1600" dirty="0"/>
          </a:p>
        </p:txBody>
      </p:sp>
      <p:sp>
        <p:nvSpPr>
          <p:cNvPr id="19" name="矩形 18"/>
          <p:cNvSpPr/>
          <p:nvPr/>
        </p:nvSpPr>
        <p:spPr>
          <a:xfrm>
            <a:off x="9598782" y="571759"/>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Tree>
    <p:custDataLst>
      <p:tags r:id="rId1"/>
    </p:custData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3.2. </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结构专业</a:t>
            </a: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施工图</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6730110" y="1917041"/>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
        <p:nvSpPr>
          <p:cNvPr id="5" name="矩形 4"/>
          <p:cNvSpPr/>
          <p:nvPr/>
        </p:nvSpPr>
        <p:spPr>
          <a:xfrm>
            <a:off x="4421788" y="2677582"/>
            <a:ext cx="6853159" cy="707886"/>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a:p>
            <a:pPr algn="ctr"/>
            <a:r>
              <a:rPr lang="zh-CN" altLang="en-US" sz="2000" b="1" dirty="0">
                <a:sym typeface="+mn-ea"/>
              </a:rPr>
              <a:t>四川省装配式钢结构建筑工程施工图设计文件审查要点</a:t>
            </a:r>
            <a:endParaRPr lang="zh-CN" altLang="en-US" sz="2000" b="1" dirty="0">
              <a:sym typeface="+mn-ea"/>
            </a:endParaRPr>
          </a:p>
        </p:txBody>
      </p:sp>
      <p:grpSp>
        <p:nvGrpSpPr>
          <p:cNvPr id="30" name="组合 29"/>
          <p:cNvGrpSpPr/>
          <p:nvPr/>
        </p:nvGrpSpPr>
        <p:grpSpPr>
          <a:xfrm>
            <a:off x="502360" y="1593529"/>
            <a:ext cx="3641716" cy="4553318"/>
            <a:chOff x="4256810" y="1936417"/>
            <a:chExt cx="3641716" cy="4553318"/>
          </a:xfrm>
        </p:grpSpPr>
        <p:sp>
          <p:nvSpPr>
            <p:cNvPr id="31" name="任意多边形 2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2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2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3" name="矩形 22"/>
          <p:cNvSpPr/>
          <p:nvPr/>
        </p:nvSpPr>
        <p:spPr>
          <a:xfrm>
            <a:off x="4486939" y="3456354"/>
            <a:ext cx="7039261" cy="1077218"/>
          </a:xfrm>
          <a:prstGeom prst="rect">
            <a:avLst/>
          </a:prstGeom>
        </p:spPr>
        <p:txBody>
          <a:bodyPr wrap="square">
            <a:spAutoFit/>
          </a:bodyPr>
          <a:lstStyle/>
          <a:p>
            <a:r>
              <a:rPr lang="en-US" altLang="zh-CN" sz="1600" dirty="0"/>
              <a:t>1</a:t>
            </a:r>
            <a:r>
              <a:rPr lang="zh-CN" altLang="en-US" sz="1600" dirty="0"/>
              <a:t>、预制构件的平面布置</a:t>
            </a:r>
            <a:r>
              <a:rPr lang="zh-CN" altLang="en-US" sz="1600" dirty="0" smtClean="0"/>
              <a:t>图；</a:t>
            </a:r>
            <a:endParaRPr lang="en-US" altLang="zh-CN" sz="1600" dirty="0" smtClean="0"/>
          </a:p>
          <a:p>
            <a:r>
              <a:rPr lang="en-US" altLang="zh-CN" sz="1600" dirty="0" smtClean="0"/>
              <a:t>2</a:t>
            </a:r>
            <a:r>
              <a:rPr lang="zh-CN" altLang="en-US" sz="1600" dirty="0"/>
              <a:t>、各类典型预制构件模板图</a:t>
            </a:r>
            <a:r>
              <a:rPr lang="zh-CN" altLang="en-US" sz="1600" dirty="0" smtClean="0"/>
              <a:t>；</a:t>
            </a:r>
            <a:endParaRPr lang="en-US" altLang="zh-CN" sz="1600" dirty="0" smtClean="0"/>
          </a:p>
          <a:p>
            <a:r>
              <a:rPr lang="en-US" altLang="zh-CN" sz="1600" dirty="0" smtClean="0"/>
              <a:t>3</a:t>
            </a:r>
            <a:r>
              <a:rPr lang="zh-CN" altLang="en-US" sz="1600" dirty="0"/>
              <a:t>、预制构件配筋图</a:t>
            </a:r>
            <a:r>
              <a:rPr lang="zh-CN" altLang="en-US" sz="1600" dirty="0" smtClean="0"/>
              <a:t>；</a:t>
            </a:r>
            <a:endParaRPr lang="en-US" altLang="zh-CN" sz="1600" dirty="0" smtClean="0"/>
          </a:p>
          <a:p>
            <a:r>
              <a:rPr lang="en-US" altLang="zh-CN" sz="1600" dirty="0" smtClean="0"/>
              <a:t>4</a:t>
            </a:r>
            <a:r>
              <a:rPr lang="zh-CN" altLang="en-US" sz="1600" dirty="0"/>
              <a:t>、预制构件连接构造大样图。</a:t>
            </a:r>
            <a:endParaRPr lang="zh-CN" altLang="en-US" sz="1600" dirty="0"/>
          </a:p>
        </p:txBody>
      </p:sp>
      <p:sp>
        <p:nvSpPr>
          <p:cNvPr id="19" name="矩形 18"/>
          <p:cNvSpPr/>
          <p:nvPr/>
        </p:nvSpPr>
        <p:spPr>
          <a:xfrm>
            <a:off x="9598782" y="571759"/>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Tree>
    <p:custDataLst>
      <p:tags r:id="rId1"/>
    </p:custData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3.2. </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结构专业</a:t>
            </a: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计算书</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6730110" y="1917041"/>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
        <p:nvSpPr>
          <p:cNvPr id="5" name="矩形 4"/>
          <p:cNvSpPr/>
          <p:nvPr/>
        </p:nvSpPr>
        <p:spPr>
          <a:xfrm>
            <a:off x="4421788" y="2677582"/>
            <a:ext cx="6853159" cy="707886"/>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a:p>
            <a:pPr algn="ctr"/>
            <a:r>
              <a:rPr lang="zh-CN" altLang="en-US" sz="2000" b="1" dirty="0">
                <a:sym typeface="+mn-ea"/>
              </a:rPr>
              <a:t>四川省装配式钢结构建筑工程施工图设计文件审查要点</a:t>
            </a:r>
            <a:endParaRPr lang="zh-CN" altLang="en-US" sz="2000" b="1" dirty="0">
              <a:sym typeface="+mn-ea"/>
            </a:endParaRPr>
          </a:p>
        </p:txBody>
      </p:sp>
      <p:grpSp>
        <p:nvGrpSpPr>
          <p:cNvPr id="30" name="组合 29"/>
          <p:cNvGrpSpPr/>
          <p:nvPr/>
        </p:nvGrpSpPr>
        <p:grpSpPr>
          <a:xfrm>
            <a:off x="502360" y="1593529"/>
            <a:ext cx="3641716" cy="4553318"/>
            <a:chOff x="4256810" y="1936417"/>
            <a:chExt cx="3641716" cy="4553318"/>
          </a:xfrm>
        </p:grpSpPr>
        <p:sp>
          <p:nvSpPr>
            <p:cNvPr id="31" name="任意多边形 2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2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2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3" name="矩形 22"/>
          <p:cNvSpPr/>
          <p:nvPr/>
        </p:nvSpPr>
        <p:spPr>
          <a:xfrm>
            <a:off x="4486939" y="3456354"/>
            <a:ext cx="7039261" cy="1569660"/>
          </a:xfrm>
          <a:prstGeom prst="rect">
            <a:avLst/>
          </a:prstGeom>
        </p:spPr>
        <p:txBody>
          <a:bodyPr wrap="square">
            <a:spAutoFit/>
          </a:bodyPr>
          <a:lstStyle/>
          <a:p>
            <a:r>
              <a:rPr lang="en-US" altLang="zh-CN" sz="1600" dirty="0"/>
              <a:t>1</a:t>
            </a:r>
            <a:r>
              <a:rPr lang="zh-CN" altLang="en-US" sz="1600" dirty="0"/>
              <a:t>、装配整体式结构整体计算结果</a:t>
            </a:r>
            <a:r>
              <a:rPr lang="zh-CN" altLang="en-US" sz="1600" dirty="0" smtClean="0"/>
              <a:t>；</a:t>
            </a:r>
            <a:endParaRPr lang="en-US" altLang="zh-CN" sz="1600" dirty="0" smtClean="0"/>
          </a:p>
          <a:p>
            <a:r>
              <a:rPr lang="en-US" altLang="zh-CN" sz="1600" dirty="0" smtClean="0"/>
              <a:t>2</a:t>
            </a:r>
            <a:r>
              <a:rPr lang="zh-CN" altLang="en-US" sz="1600" dirty="0"/>
              <a:t>、叠合构件受弯两阶段计算</a:t>
            </a:r>
            <a:r>
              <a:rPr lang="zh-CN" altLang="en-US" sz="1600" dirty="0" smtClean="0"/>
              <a:t>；</a:t>
            </a:r>
            <a:endParaRPr lang="en-US" altLang="zh-CN" sz="1600" dirty="0" smtClean="0"/>
          </a:p>
          <a:p>
            <a:r>
              <a:rPr lang="en-US" altLang="zh-CN" sz="1600" dirty="0" smtClean="0"/>
              <a:t>3</a:t>
            </a:r>
            <a:r>
              <a:rPr lang="zh-CN" altLang="en-US" sz="1600" dirty="0"/>
              <a:t>、预制竖向构件水平接缝的受剪承载力计算、叠合梁端竖向接缝的受剪承载 力计算、接缝考虑系数调整后的受剪承载力</a:t>
            </a:r>
            <a:r>
              <a:rPr lang="zh-CN" altLang="en-US" sz="1600" dirty="0" smtClean="0"/>
              <a:t>验算；</a:t>
            </a:r>
            <a:endParaRPr lang="en-US" altLang="zh-CN" sz="1600" dirty="0" smtClean="0"/>
          </a:p>
          <a:p>
            <a:r>
              <a:rPr lang="en-US" altLang="zh-CN" sz="1600" dirty="0" smtClean="0"/>
              <a:t>4</a:t>
            </a:r>
            <a:r>
              <a:rPr lang="zh-CN" altLang="en-US" sz="1600" dirty="0"/>
              <a:t>、永久连接的连接件及预埋件、焊缝、螺栓或铆钉等紧固件的承载力计算</a:t>
            </a:r>
            <a:r>
              <a:rPr lang="zh-CN" altLang="en-US" sz="1600" dirty="0" smtClean="0"/>
              <a:t>；</a:t>
            </a:r>
            <a:endParaRPr lang="en-US" altLang="zh-CN" sz="1600" dirty="0" smtClean="0"/>
          </a:p>
          <a:p>
            <a:r>
              <a:rPr lang="en-US" altLang="zh-CN" sz="1600" dirty="0" smtClean="0"/>
              <a:t>5</a:t>
            </a:r>
            <a:r>
              <a:rPr lang="zh-CN" altLang="en-US" sz="1600" dirty="0"/>
              <a:t>、外挂墙板的板片计算、连接节点承载力计算。</a:t>
            </a:r>
            <a:endParaRPr lang="zh-CN" altLang="en-US" sz="1600" dirty="0"/>
          </a:p>
        </p:txBody>
      </p:sp>
      <p:sp>
        <p:nvSpPr>
          <p:cNvPr id="19" name="矩形 18"/>
          <p:cNvSpPr/>
          <p:nvPr/>
        </p:nvSpPr>
        <p:spPr>
          <a:xfrm>
            <a:off x="9598782" y="571759"/>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Tree>
    <p:custDataLst>
      <p:tags r:id="rId1"/>
    </p:custData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3.3. </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给排水</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专业</a:t>
            </a: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施工图</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6730110" y="1917041"/>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
        <p:nvSpPr>
          <p:cNvPr id="5" name="矩形 4"/>
          <p:cNvSpPr/>
          <p:nvPr/>
        </p:nvSpPr>
        <p:spPr>
          <a:xfrm>
            <a:off x="4421788" y="2677582"/>
            <a:ext cx="6853159" cy="707886"/>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a:p>
            <a:pPr algn="ctr"/>
            <a:r>
              <a:rPr lang="zh-CN" altLang="en-US" sz="2000" b="1" dirty="0">
                <a:sym typeface="+mn-ea"/>
              </a:rPr>
              <a:t>四川省装配式钢结构建筑工程施工图设计文件审查要点</a:t>
            </a:r>
            <a:endParaRPr lang="zh-CN" altLang="en-US" sz="2000" b="1" dirty="0">
              <a:sym typeface="+mn-ea"/>
            </a:endParaRPr>
          </a:p>
        </p:txBody>
      </p:sp>
      <p:grpSp>
        <p:nvGrpSpPr>
          <p:cNvPr id="30" name="组合 29"/>
          <p:cNvGrpSpPr/>
          <p:nvPr/>
        </p:nvGrpSpPr>
        <p:grpSpPr>
          <a:xfrm>
            <a:off x="502360" y="1593529"/>
            <a:ext cx="3641716" cy="4553318"/>
            <a:chOff x="4256810" y="1936417"/>
            <a:chExt cx="3641716" cy="4553318"/>
          </a:xfrm>
        </p:grpSpPr>
        <p:sp>
          <p:nvSpPr>
            <p:cNvPr id="31" name="任意多边形 2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2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2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3" name="矩形 22"/>
          <p:cNvSpPr/>
          <p:nvPr/>
        </p:nvSpPr>
        <p:spPr>
          <a:xfrm>
            <a:off x="4486939" y="3456354"/>
            <a:ext cx="7039261" cy="1323439"/>
          </a:xfrm>
          <a:prstGeom prst="rect">
            <a:avLst/>
          </a:prstGeom>
        </p:spPr>
        <p:txBody>
          <a:bodyPr wrap="square">
            <a:spAutoFit/>
          </a:bodyPr>
          <a:lstStyle/>
          <a:p>
            <a:r>
              <a:rPr lang="en-US" altLang="zh-CN" sz="1600" dirty="0" smtClean="0"/>
              <a:t>1</a:t>
            </a:r>
            <a:r>
              <a:rPr lang="zh-CN" altLang="en-US" sz="1600" dirty="0" smtClean="0"/>
              <a:t>、</a:t>
            </a:r>
            <a:r>
              <a:rPr lang="zh-CN" altLang="en-US" sz="1600" dirty="0"/>
              <a:t>明确</a:t>
            </a:r>
            <a:r>
              <a:rPr lang="zh-CN" altLang="en-US" sz="1600" dirty="0" smtClean="0"/>
              <a:t>装配式混凝土结构建筑</a:t>
            </a:r>
            <a:r>
              <a:rPr lang="zh-CN" altLang="en-US" sz="1600" dirty="0"/>
              <a:t>给排水设计的原则及依据</a:t>
            </a:r>
            <a:r>
              <a:rPr lang="zh-CN" altLang="en-US" sz="1600" dirty="0" smtClean="0"/>
              <a:t>；</a:t>
            </a:r>
            <a:endParaRPr lang="en-US" altLang="zh-CN" sz="1600" dirty="0" smtClean="0"/>
          </a:p>
          <a:p>
            <a:r>
              <a:rPr lang="en-US" altLang="zh-CN" sz="1600" dirty="0" smtClean="0"/>
              <a:t>2</a:t>
            </a:r>
            <a:r>
              <a:rPr lang="zh-CN" altLang="en-US" sz="1600" dirty="0"/>
              <a:t>、预埋管道、预留孔洞、预留管槽的做法及详细定位</a:t>
            </a:r>
            <a:r>
              <a:rPr lang="zh-CN" altLang="en-US" sz="1600" dirty="0" smtClean="0"/>
              <a:t>；</a:t>
            </a:r>
            <a:endParaRPr lang="en-US" altLang="zh-CN" sz="1600" dirty="0" smtClean="0"/>
          </a:p>
          <a:p>
            <a:r>
              <a:rPr lang="en-US" altLang="zh-CN" sz="1600" dirty="0" smtClean="0"/>
              <a:t>3</a:t>
            </a:r>
            <a:r>
              <a:rPr lang="zh-CN" altLang="en-US" sz="1600" dirty="0"/>
              <a:t>、管道穿过预制构件部位采取相应的防水、防火、隔声、保温等措施</a:t>
            </a:r>
            <a:r>
              <a:rPr lang="zh-CN" altLang="en-US" sz="1600" dirty="0" smtClean="0"/>
              <a:t>；</a:t>
            </a:r>
            <a:endParaRPr lang="en-US" altLang="zh-CN" sz="1600" dirty="0" smtClean="0"/>
          </a:p>
          <a:p>
            <a:r>
              <a:rPr lang="en-US" altLang="zh-CN" sz="1600" dirty="0" smtClean="0"/>
              <a:t>4</a:t>
            </a:r>
            <a:r>
              <a:rPr lang="zh-CN" altLang="en-US" sz="1600" dirty="0"/>
              <a:t>、装配式整体卫生间、厨房的设置情况及技术要求</a:t>
            </a:r>
            <a:r>
              <a:rPr lang="zh-CN" altLang="en-US" sz="1600" dirty="0" smtClean="0"/>
              <a:t>；</a:t>
            </a:r>
            <a:endParaRPr lang="en-US" altLang="zh-CN" sz="1600" dirty="0" smtClean="0"/>
          </a:p>
          <a:p>
            <a:r>
              <a:rPr lang="en-US" altLang="zh-CN" sz="1600" dirty="0" smtClean="0"/>
              <a:t>5</a:t>
            </a:r>
            <a:r>
              <a:rPr lang="zh-CN" altLang="en-US" sz="1600" dirty="0"/>
              <a:t>、与相关专业的技术接口要求。</a:t>
            </a:r>
            <a:endParaRPr lang="zh-CN" altLang="en-US" sz="1600" dirty="0"/>
          </a:p>
        </p:txBody>
      </p:sp>
      <p:sp>
        <p:nvSpPr>
          <p:cNvPr id="19" name="矩形 18"/>
          <p:cNvSpPr/>
          <p:nvPr/>
        </p:nvSpPr>
        <p:spPr>
          <a:xfrm>
            <a:off x="9598782" y="571759"/>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Tree>
    <p:custDataLst>
      <p:tags r:id="rId1"/>
    </p:custData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3.4.</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暖通空调</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专业</a:t>
            </a: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施工图</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6730110" y="1917041"/>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
        <p:nvSpPr>
          <p:cNvPr id="5" name="矩形 4"/>
          <p:cNvSpPr/>
          <p:nvPr/>
        </p:nvSpPr>
        <p:spPr>
          <a:xfrm>
            <a:off x="4421788" y="2677582"/>
            <a:ext cx="6853159" cy="707886"/>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a:p>
            <a:pPr algn="ctr"/>
            <a:r>
              <a:rPr lang="zh-CN" altLang="en-US" sz="2000" b="1" dirty="0">
                <a:sym typeface="+mn-ea"/>
              </a:rPr>
              <a:t>四川省装配式钢结构建筑工程施工图设计文件审查要点</a:t>
            </a:r>
            <a:endParaRPr lang="zh-CN" altLang="en-US" sz="2000" b="1" dirty="0">
              <a:sym typeface="+mn-ea"/>
            </a:endParaRPr>
          </a:p>
        </p:txBody>
      </p:sp>
      <p:grpSp>
        <p:nvGrpSpPr>
          <p:cNvPr id="30" name="组合 29"/>
          <p:cNvGrpSpPr/>
          <p:nvPr/>
        </p:nvGrpSpPr>
        <p:grpSpPr>
          <a:xfrm>
            <a:off x="502360" y="1593529"/>
            <a:ext cx="3641716" cy="4553318"/>
            <a:chOff x="4256810" y="1936417"/>
            <a:chExt cx="3641716" cy="4553318"/>
          </a:xfrm>
        </p:grpSpPr>
        <p:sp>
          <p:nvSpPr>
            <p:cNvPr id="31" name="任意多边形 2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2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2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3" name="矩形 22"/>
          <p:cNvSpPr/>
          <p:nvPr/>
        </p:nvSpPr>
        <p:spPr>
          <a:xfrm>
            <a:off x="4486939" y="3456354"/>
            <a:ext cx="7039261" cy="1077218"/>
          </a:xfrm>
          <a:prstGeom prst="rect">
            <a:avLst/>
          </a:prstGeom>
        </p:spPr>
        <p:txBody>
          <a:bodyPr wrap="square">
            <a:spAutoFit/>
          </a:bodyPr>
          <a:lstStyle/>
          <a:p>
            <a:r>
              <a:rPr lang="en-US" altLang="zh-CN" sz="1600" dirty="0"/>
              <a:t>1</a:t>
            </a:r>
            <a:r>
              <a:rPr lang="zh-CN" altLang="en-US" sz="1600" dirty="0"/>
              <a:t>、明确</a:t>
            </a:r>
            <a:r>
              <a:rPr lang="zh-CN" altLang="en-US" sz="1600" dirty="0" smtClean="0"/>
              <a:t>装配式混凝土结构建筑</a:t>
            </a:r>
            <a:r>
              <a:rPr lang="zh-CN" altLang="en-US" sz="1600" dirty="0"/>
              <a:t>暖通空调设计的原则及依据</a:t>
            </a:r>
            <a:r>
              <a:rPr lang="zh-CN" altLang="en-US" sz="1600" dirty="0" smtClean="0"/>
              <a:t>。</a:t>
            </a:r>
            <a:endParaRPr lang="en-US" altLang="zh-CN" sz="1600" dirty="0" smtClean="0"/>
          </a:p>
          <a:p>
            <a:r>
              <a:rPr lang="en-US" altLang="zh-CN" sz="1600" dirty="0" smtClean="0"/>
              <a:t>2</a:t>
            </a:r>
            <a:r>
              <a:rPr lang="zh-CN" altLang="en-US" sz="1600" dirty="0"/>
              <a:t>、预埋管道、预留孔洞的做法标注及详细定位</a:t>
            </a:r>
            <a:r>
              <a:rPr lang="zh-CN" altLang="en-US" sz="1600" dirty="0" smtClean="0"/>
              <a:t>。</a:t>
            </a:r>
            <a:endParaRPr lang="en-US" altLang="zh-CN" sz="1600" dirty="0" smtClean="0"/>
          </a:p>
          <a:p>
            <a:r>
              <a:rPr lang="en-US" altLang="zh-CN" sz="1600" dirty="0" smtClean="0"/>
              <a:t>3</a:t>
            </a:r>
            <a:r>
              <a:rPr lang="zh-CN" altLang="en-US" sz="1600" dirty="0"/>
              <a:t>、管线穿过预制构件部位采取相应的防水、防火、隔声、保温等措施</a:t>
            </a:r>
            <a:r>
              <a:rPr lang="zh-CN" altLang="en-US" sz="1600" dirty="0" smtClean="0"/>
              <a:t>。</a:t>
            </a:r>
            <a:endParaRPr lang="en-US" altLang="zh-CN" sz="1600" dirty="0" smtClean="0"/>
          </a:p>
          <a:p>
            <a:r>
              <a:rPr lang="en-US" altLang="zh-CN" sz="1600" dirty="0" smtClean="0"/>
              <a:t>4</a:t>
            </a:r>
            <a:r>
              <a:rPr lang="zh-CN" altLang="en-US" sz="1600" dirty="0"/>
              <a:t>、与相关专业的技术接口要求。</a:t>
            </a:r>
            <a:endParaRPr lang="zh-CN" altLang="en-US" sz="1600" dirty="0"/>
          </a:p>
        </p:txBody>
      </p:sp>
      <p:sp>
        <p:nvSpPr>
          <p:cNvPr id="19" name="矩形 18"/>
          <p:cNvSpPr/>
          <p:nvPr/>
        </p:nvSpPr>
        <p:spPr>
          <a:xfrm>
            <a:off x="9598782" y="571759"/>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Tree>
    <p:custDataLst>
      <p:tags r:id="rId1"/>
    </p:custData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3.5.</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电气专业</a:t>
            </a: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施工图</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6730110" y="1917041"/>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
        <p:nvSpPr>
          <p:cNvPr id="5" name="矩形 4"/>
          <p:cNvSpPr/>
          <p:nvPr/>
        </p:nvSpPr>
        <p:spPr>
          <a:xfrm>
            <a:off x="4421788" y="2677582"/>
            <a:ext cx="6853159" cy="707886"/>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a:p>
            <a:pPr algn="ctr"/>
            <a:r>
              <a:rPr lang="zh-CN" altLang="en-US" sz="2000" b="1" dirty="0">
                <a:sym typeface="+mn-ea"/>
              </a:rPr>
              <a:t>四川省装配式钢结构建筑工程施工图设计文件审查要点</a:t>
            </a:r>
            <a:endParaRPr lang="zh-CN" altLang="en-US" sz="2000" b="1" dirty="0">
              <a:sym typeface="+mn-ea"/>
            </a:endParaRPr>
          </a:p>
        </p:txBody>
      </p:sp>
      <p:grpSp>
        <p:nvGrpSpPr>
          <p:cNvPr id="30" name="组合 29"/>
          <p:cNvGrpSpPr/>
          <p:nvPr/>
        </p:nvGrpSpPr>
        <p:grpSpPr>
          <a:xfrm>
            <a:off x="502360" y="1593529"/>
            <a:ext cx="3641716" cy="4553318"/>
            <a:chOff x="4256810" y="1936417"/>
            <a:chExt cx="3641716" cy="4553318"/>
          </a:xfrm>
        </p:grpSpPr>
        <p:sp>
          <p:nvSpPr>
            <p:cNvPr id="31" name="任意多边形 2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2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2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3" name="矩形 22"/>
          <p:cNvSpPr/>
          <p:nvPr/>
        </p:nvSpPr>
        <p:spPr>
          <a:xfrm>
            <a:off x="4486939" y="3456354"/>
            <a:ext cx="7039261" cy="1815882"/>
          </a:xfrm>
          <a:prstGeom prst="rect">
            <a:avLst/>
          </a:prstGeom>
        </p:spPr>
        <p:txBody>
          <a:bodyPr wrap="square">
            <a:spAutoFit/>
          </a:bodyPr>
          <a:lstStyle/>
          <a:p>
            <a:r>
              <a:rPr lang="en-US" altLang="zh-CN" sz="1600" dirty="0"/>
              <a:t>1</a:t>
            </a:r>
            <a:r>
              <a:rPr lang="zh-CN" altLang="en-US" sz="1600" dirty="0"/>
              <a:t>、明确</a:t>
            </a:r>
            <a:r>
              <a:rPr lang="zh-CN" altLang="en-US" sz="1600" dirty="0" smtClean="0"/>
              <a:t>装配式混凝土结构建筑</a:t>
            </a:r>
            <a:r>
              <a:rPr lang="zh-CN" altLang="en-US" sz="1600" dirty="0"/>
              <a:t>电气设计原则及依据</a:t>
            </a:r>
            <a:r>
              <a:rPr lang="zh-CN" altLang="en-US" sz="1600" dirty="0" smtClean="0"/>
              <a:t>；</a:t>
            </a:r>
            <a:endParaRPr lang="en-US" altLang="zh-CN" sz="1600" dirty="0" smtClean="0"/>
          </a:p>
          <a:p>
            <a:r>
              <a:rPr lang="en-US" altLang="zh-CN" sz="1600" dirty="0" smtClean="0"/>
              <a:t>2</a:t>
            </a:r>
            <a:r>
              <a:rPr lang="zh-CN" altLang="en-US" sz="1600" dirty="0"/>
              <a:t>、预埋电气设备、管线的做法及连接构造、详细定位</a:t>
            </a:r>
            <a:r>
              <a:rPr lang="zh-CN" altLang="en-US" sz="1600" dirty="0" smtClean="0"/>
              <a:t>；</a:t>
            </a:r>
            <a:endParaRPr lang="en-US" altLang="zh-CN" sz="1600" dirty="0" smtClean="0"/>
          </a:p>
          <a:p>
            <a:r>
              <a:rPr lang="en-US" altLang="zh-CN" sz="1600" dirty="0" smtClean="0"/>
              <a:t>3</a:t>
            </a:r>
            <a:r>
              <a:rPr lang="zh-CN" altLang="en-US" sz="1600" dirty="0"/>
              <a:t>、墙内预留电气设备时的隔声及防火措施；设备管线穿过预制构件部位采取 相应的防水、防火、隔声、保温等措施</a:t>
            </a:r>
            <a:r>
              <a:rPr lang="zh-CN" altLang="en-US" sz="1600" dirty="0" smtClean="0"/>
              <a:t>；</a:t>
            </a:r>
            <a:endParaRPr lang="en-US" altLang="zh-CN" sz="1600" dirty="0" smtClean="0"/>
          </a:p>
          <a:p>
            <a:r>
              <a:rPr lang="en-US" altLang="zh-CN" sz="1600" dirty="0" smtClean="0"/>
              <a:t>4</a:t>
            </a:r>
            <a:r>
              <a:rPr lang="zh-CN" altLang="en-US" sz="1600" dirty="0"/>
              <a:t>、采用预制结构柱内钢筋作为防雷引下线时，应绘制预制结构柱内防雷引下 线间连接大样，标注所采用防雷引下线钢筋、连接件规格以及详细做法</a:t>
            </a:r>
            <a:r>
              <a:rPr lang="zh-CN" altLang="en-US" sz="1600" dirty="0" smtClean="0"/>
              <a:t>。</a:t>
            </a:r>
            <a:endParaRPr lang="en-US" altLang="zh-CN" sz="1600" dirty="0" smtClean="0"/>
          </a:p>
          <a:p>
            <a:r>
              <a:rPr lang="en-US" altLang="zh-CN" sz="1600" dirty="0" smtClean="0"/>
              <a:t>5</a:t>
            </a:r>
            <a:r>
              <a:rPr lang="zh-CN" altLang="en-US" sz="1600" dirty="0"/>
              <a:t>、与相关专业的技术接口要求。</a:t>
            </a:r>
            <a:endParaRPr lang="zh-CN" altLang="en-US" sz="1600" dirty="0"/>
          </a:p>
        </p:txBody>
      </p:sp>
      <p:sp>
        <p:nvSpPr>
          <p:cNvPr id="19" name="矩形 18"/>
          <p:cNvSpPr/>
          <p:nvPr/>
        </p:nvSpPr>
        <p:spPr>
          <a:xfrm>
            <a:off x="9598782" y="571759"/>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Tree>
    <p:custDataLst>
      <p:tags r:id="rId1"/>
    </p:custData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3.6.</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内装专业</a:t>
            </a: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施工图</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6730110" y="1917041"/>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
        <p:nvSpPr>
          <p:cNvPr id="5" name="矩形 4"/>
          <p:cNvSpPr/>
          <p:nvPr/>
        </p:nvSpPr>
        <p:spPr>
          <a:xfrm>
            <a:off x="4421788" y="2677582"/>
            <a:ext cx="6853159" cy="707886"/>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a:p>
            <a:pPr algn="ctr"/>
            <a:r>
              <a:rPr lang="zh-CN" altLang="en-US" sz="2000" b="1" dirty="0" smtClean="0">
                <a:sym typeface="+mn-ea"/>
              </a:rPr>
              <a:t>四川省装配式钢结构</a:t>
            </a:r>
            <a:r>
              <a:rPr lang="zh-CN" altLang="en-US" sz="2000" b="1" dirty="0">
                <a:sym typeface="+mn-ea"/>
              </a:rPr>
              <a:t>建筑工程施工图设计文件审查要点</a:t>
            </a:r>
            <a:endParaRPr lang="zh-CN" altLang="en-US" sz="2000" b="1" dirty="0">
              <a:sym typeface="+mn-ea"/>
            </a:endParaRPr>
          </a:p>
        </p:txBody>
      </p:sp>
      <p:grpSp>
        <p:nvGrpSpPr>
          <p:cNvPr id="30" name="组合 29"/>
          <p:cNvGrpSpPr/>
          <p:nvPr/>
        </p:nvGrpSpPr>
        <p:grpSpPr>
          <a:xfrm>
            <a:off x="502360" y="1593529"/>
            <a:ext cx="3641716" cy="4553318"/>
            <a:chOff x="4256810" y="1936417"/>
            <a:chExt cx="3641716" cy="4553318"/>
          </a:xfrm>
        </p:grpSpPr>
        <p:sp>
          <p:nvSpPr>
            <p:cNvPr id="31" name="任意多边形 2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2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2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3" name="矩形 22"/>
          <p:cNvSpPr/>
          <p:nvPr/>
        </p:nvSpPr>
        <p:spPr>
          <a:xfrm>
            <a:off x="4486939" y="3456354"/>
            <a:ext cx="7039261" cy="2062103"/>
          </a:xfrm>
          <a:prstGeom prst="rect">
            <a:avLst/>
          </a:prstGeom>
        </p:spPr>
        <p:txBody>
          <a:bodyPr wrap="square">
            <a:spAutoFit/>
          </a:bodyPr>
          <a:lstStyle/>
          <a:p>
            <a:r>
              <a:rPr lang="en-US" altLang="zh-CN" sz="1600" dirty="0"/>
              <a:t>1</a:t>
            </a:r>
            <a:r>
              <a:rPr lang="zh-CN" altLang="en-US" sz="1600" dirty="0"/>
              <a:t>、在设计说明中应有装配式建筑设计专项，明确</a:t>
            </a:r>
            <a:r>
              <a:rPr lang="zh-CN" altLang="en-US" sz="1600" dirty="0" smtClean="0"/>
              <a:t>装配式混凝土结构建筑</a:t>
            </a:r>
            <a:r>
              <a:rPr lang="zh-CN" altLang="en-US" sz="1600" dirty="0"/>
              <a:t>内装设计 原则及依据，采用的内装技术的评价标准或计算细则内容、主要技术措施等； </a:t>
            </a:r>
            <a:endParaRPr lang="en-US" altLang="zh-CN" sz="1600" dirty="0" smtClean="0"/>
          </a:p>
          <a:p>
            <a:r>
              <a:rPr lang="en-US" altLang="zh-CN" sz="1600" dirty="0" smtClean="0"/>
              <a:t>2</a:t>
            </a:r>
            <a:r>
              <a:rPr lang="zh-CN" altLang="en-US" sz="1600" dirty="0"/>
              <a:t>、与装配式自评价表得分对应的内装图纸完整并满足要求</a:t>
            </a:r>
            <a:r>
              <a:rPr lang="zh-CN" altLang="en-US" sz="1600" dirty="0" smtClean="0"/>
              <a:t>；</a:t>
            </a:r>
            <a:endParaRPr lang="en-US" altLang="zh-CN" sz="1600" dirty="0" smtClean="0"/>
          </a:p>
          <a:p>
            <a:r>
              <a:rPr lang="en-US" altLang="zh-CN" sz="1600" dirty="0" smtClean="0"/>
              <a:t>3</a:t>
            </a:r>
            <a:r>
              <a:rPr lang="zh-CN" altLang="en-US" sz="1600" dirty="0"/>
              <a:t>、应有内装和机电管线集成化综合设计； </a:t>
            </a:r>
            <a:endParaRPr lang="en-US" altLang="zh-CN" sz="1600" dirty="0" smtClean="0"/>
          </a:p>
          <a:p>
            <a:r>
              <a:rPr lang="en-US" altLang="zh-CN" sz="1600" dirty="0" smtClean="0"/>
              <a:t>4</a:t>
            </a:r>
            <a:r>
              <a:rPr lang="zh-CN" altLang="en-US" sz="1600" dirty="0"/>
              <a:t>、内装墙身大样详图、平面放大详图应表达内装的部品部件、机电管线与土 建之间的水平、竖向构造关系，表达连接、防水、隔音、节能和防火等交接关系和 构造做法。 </a:t>
            </a:r>
            <a:endParaRPr lang="zh-CN" altLang="en-US" sz="1600" dirty="0"/>
          </a:p>
        </p:txBody>
      </p:sp>
      <p:sp>
        <p:nvSpPr>
          <p:cNvPr id="19" name="矩形 18"/>
          <p:cNvSpPr/>
          <p:nvPr/>
        </p:nvSpPr>
        <p:spPr>
          <a:xfrm>
            <a:off x="9598782" y="571759"/>
            <a:ext cx="2236510" cy="400110"/>
          </a:xfrm>
          <a:prstGeom prst="rect">
            <a:avLst/>
          </a:prstGeom>
        </p:spPr>
        <p:txBody>
          <a:bodyPr wrap="none">
            <a:spAutoFit/>
          </a:bodyPr>
          <a:lstStyle/>
          <a:p>
            <a:pPr lvl="0" algn="ctr"/>
            <a:r>
              <a:rPr lang="zh-CN" altLang="en-US" sz="2000" b="1" dirty="0"/>
              <a:t>设计文件编制要求</a:t>
            </a:r>
            <a:endParaRPr lang="zh-CN" altLang="en-US" sz="2000" b="1" dirty="0"/>
          </a:p>
        </p:txBody>
      </p:sp>
    </p:spTree>
    <p:custDataLst>
      <p:tags r:id="rId1"/>
    </p:custData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0" name="直接连接符 19"/>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16" name="文本框 15"/>
          <p:cNvSpPr txBox="true"/>
          <p:nvPr/>
        </p:nvSpPr>
        <p:spPr>
          <a:xfrm>
            <a:off x="6766119" y="2633805"/>
            <a:ext cx="4059044" cy="1705403"/>
          </a:xfrm>
          <a:prstGeom prst="rect">
            <a:avLst/>
          </a:prstGeom>
          <a:noFill/>
        </p:spPr>
        <p:txBody>
          <a:bodyPr wrap="square" rtlCol="0">
            <a:spAutoFit/>
          </a:bodyPr>
          <a:lstStyle/>
          <a:p>
            <a:pPr>
              <a:lnSpc>
                <a:spcPct val="150000"/>
              </a:lnSpc>
            </a:pPr>
            <a:r>
              <a:rPr lang="zh-CN" altLang="en-US" dirty="0">
                <a:solidFill>
                  <a:schemeClr val="accent1">
                    <a:lumMod val="50000"/>
                  </a:schemeClr>
                </a:solidFill>
                <a:latin typeface="微软雅黑" panose="020B0503020204020204" pitchFamily="34" charset="-122"/>
                <a:ea typeface="微软雅黑" panose="020B0503020204020204" pitchFamily="34" charset="-122"/>
              </a:rPr>
              <a:t>自评价表及计算书</a:t>
            </a:r>
            <a:endParaRPr lang="en-US" altLang="zh-CN" dirty="0">
              <a:solidFill>
                <a:schemeClr val="accent1">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dirty="0">
                <a:solidFill>
                  <a:schemeClr val="accent1">
                    <a:lumMod val="50000"/>
                  </a:schemeClr>
                </a:solidFill>
                <a:latin typeface="微软雅黑" panose="020B0503020204020204" pitchFamily="34" charset="-122"/>
                <a:ea typeface="微软雅黑" panose="020B0503020204020204" pitchFamily="34" charset="-122"/>
              </a:rPr>
              <a:t>一般规定</a:t>
            </a:r>
            <a:endParaRPr lang="en-US" altLang="zh-CN" dirty="0">
              <a:solidFill>
                <a:schemeClr val="accent1">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dirty="0">
                <a:solidFill>
                  <a:schemeClr val="accent1">
                    <a:lumMod val="50000"/>
                  </a:schemeClr>
                </a:solidFill>
                <a:latin typeface="微软雅黑" panose="020B0503020204020204" pitchFamily="34" charset="-122"/>
                <a:ea typeface="微软雅黑" panose="020B0503020204020204" pitchFamily="34" charset="-122"/>
              </a:rPr>
              <a:t>材料和构造规定</a:t>
            </a:r>
            <a:endParaRPr lang="en-US" altLang="zh-CN" dirty="0">
              <a:solidFill>
                <a:schemeClr val="accent1">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dirty="0">
                <a:solidFill>
                  <a:schemeClr val="accent1">
                    <a:lumMod val="50000"/>
                  </a:schemeClr>
                </a:solidFill>
                <a:latin typeface="微软雅黑" panose="020B0503020204020204" pitchFamily="34" charset="-122"/>
                <a:ea typeface="微软雅黑" panose="020B0503020204020204" pitchFamily="34" charset="-122"/>
              </a:rPr>
              <a:t>防火规定</a:t>
            </a:r>
            <a:endParaRPr lang="zh-CN" altLang="en-US" dirty="0">
              <a:solidFill>
                <a:schemeClr val="accent1">
                  <a:lumMod val="50000"/>
                </a:schemeClr>
              </a:solidFill>
              <a:latin typeface="微软雅黑" panose="020B0503020204020204" pitchFamily="34" charset="-122"/>
              <a:ea typeface="微软雅黑" panose="020B0503020204020204" pitchFamily="34" charset="-122"/>
            </a:endParaRPr>
          </a:p>
        </p:txBody>
      </p:sp>
      <p:grpSp>
        <p:nvGrpSpPr>
          <p:cNvPr id="17" name="组合 16"/>
          <p:cNvGrpSpPr/>
          <p:nvPr/>
        </p:nvGrpSpPr>
        <p:grpSpPr>
          <a:xfrm>
            <a:off x="502360" y="1593529"/>
            <a:ext cx="3641716" cy="4553318"/>
            <a:chOff x="4256810" y="1936417"/>
            <a:chExt cx="3641716" cy="4553318"/>
          </a:xfrm>
        </p:grpSpPr>
        <p:sp>
          <p:nvSpPr>
            <p:cNvPr id="18" name="任意多边形 2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19" name="任意多边形 2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0" name="任意多边形 2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1"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3"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4"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35" name="矩形 34"/>
          <p:cNvSpPr/>
          <p:nvPr/>
        </p:nvSpPr>
        <p:spPr>
          <a:xfrm>
            <a:off x="6730110" y="1917041"/>
            <a:ext cx="2236510" cy="400110"/>
          </a:xfrm>
          <a:prstGeom prst="rect">
            <a:avLst/>
          </a:prstGeom>
        </p:spPr>
        <p:txBody>
          <a:bodyPr wrap="none">
            <a:spAutoFit/>
          </a:bodyPr>
          <a:lstStyle/>
          <a:p>
            <a:pPr lvl="0" algn="ctr"/>
            <a:r>
              <a:rPr lang="zh-CN" altLang="en-US" sz="2000" b="1" dirty="0"/>
              <a:t>建筑专业审查要点</a:t>
            </a:r>
            <a:endParaRPr lang="zh-CN" altLang="en-US" sz="2000" b="1" dirty="0"/>
          </a:p>
        </p:txBody>
      </p:sp>
      <p:sp>
        <p:nvSpPr>
          <p:cNvPr id="23" name="矩形 22"/>
          <p:cNvSpPr/>
          <p:nvPr/>
        </p:nvSpPr>
        <p:spPr>
          <a:xfrm>
            <a:off x="9559048" y="571759"/>
            <a:ext cx="2236510" cy="400110"/>
          </a:xfrm>
          <a:prstGeom prst="rect">
            <a:avLst/>
          </a:prstGeom>
        </p:spPr>
        <p:txBody>
          <a:bodyPr wrap="none">
            <a:spAutoFit/>
          </a:bodyPr>
          <a:lstStyle/>
          <a:p>
            <a:r>
              <a:rPr lang="zh-CN" altLang="en-US" sz="2000" b="1" dirty="0" smtClean="0">
                <a:sym typeface="+mn-ea"/>
              </a:rPr>
              <a:t>建筑专业审查</a:t>
            </a:r>
            <a:r>
              <a:rPr lang="zh-CN" altLang="en-US" sz="2000" b="1" dirty="0">
                <a:sym typeface="+mn-ea"/>
              </a:rPr>
              <a:t>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0" name="直接连接符 19"/>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5" name="矩形 34"/>
          <p:cNvSpPr/>
          <p:nvPr/>
        </p:nvSpPr>
        <p:spPr>
          <a:xfrm>
            <a:off x="6730110" y="1917041"/>
            <a:ext cx="2236510" cy="400110"/>
          </a:xfrm>
          <a:prstGeom prst="rect">
            <a:avLst/>
          </a:prstGeom>
        </p:spPr>
        <p:txBody>
          <a:bodyPr wrap="none">
            <a:spAutoFit/>
          </a:bodyPr>
          <a:lstStyle/>
          <a:p>
            <a:pPr lvl="0" algn="ctr"/>
            <a:r>
              <a:rPr lang="zh-CN" altLang="en-US" sz="2000" b="1" dirty="0"/>
              <a:t>建筑专业审查要点</a:t>
            </a:r>
            <a:endParaRPr lang="zh-CN" altLang="en-US" sz="2000" b="1" dirty="0"/>
          </a:p>
        </p:txBody>
      </p:sp>
      <p:graphicFrame>
        <p:nvGraphicFramePr>
          <p:cNvPr id="5" name="表格 4"/>
          <p:cNvGraphicFramePr>
            <a:graphicFrameLocks noGrp="true"/>
          </p:cNvGraphicFramePr>
          <p:nvPr/>
        </p:nvGraphicFramePr>
        <p:xfrm>
          <a:off x="4144074" y="2829440"/>
          <a:ext cx="7881672" cy="3672840"/>
        </p:xfrm>
        <a:graphic>
          <a:graphicData uri="http://schemas.openxmlformats.org/drawingml/2006/table">
            <a:tbl>
              <a:tblPr firstRow="true" bandRow="true">
                <a:tableStyleId>{5C22544A-7EE6-4342-B048-85BDC9FD1C3A}</a:tableStyleId>
              </a:tblPr>
              <a:tblGrid>
                <a:gridCol w="3940836"/>
                <a:gridCol w="3940836"/>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1400" b="0" dirty="0" smtClean="0">
                          <a:solidFill>
                            <a:srgbClr val="FF0000"/>
                          </a:solidFill>
                          <a:latin typeface="微软雅黑" panose="020B0503020204020204" pitchFamily="34" charset="-122"/>
                          <a:ea typeface="微软雅黑" panose="020B0503020204020204" pitchFamily="34" charset="-122"/>
                        </a:rPr>
                        <a:t>混凝土结构</a:t>
                      </a:r>
                      <a:endParaRPr lang="zh-CN" altLang="en-US" sz="1400" b="0" dirty="0" smtClean="0">
                        <a:solidFill>
                          <a:srgbClr val="FF0000"/>
                        </a:solidFill>
                        <a:latin typeface="微软雅黑" panose="020B0503020204020204" pitchFamily="34" charset="-122"/>
                        <a:ea typeface="微软雅黑" panose="020B0503020204020204" pitchFamily="34" charset="-122"/>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1400" b="0" kern="1200" dirty="0" smtClean="0">
                          <a:solidFill>
                            <a:srgbClr val="FF0000"/>
                          </a:solidFill>
                          <a:latin typeface="微软雅黑" panose="020B0503020204020204" pitchFamily="34" charset="-122"/>
                          <a:ea typeface="微软雅黑" panose="020B0503020204020204" pitchFamily="34" charset="-122"/>
                          <a:cs typeface="+mn-cs"/>
                        </a:rPr>
                        <a:t>钢结构</a:t>
                      </a:r>
                      <a:endParaRPr lang="zh-CN" altLang="en-US" sz="1400" b="0" kern="1200" dirty="0" smtClean="0">
                        <a:solidFill>
                          <a:srgbClr val="FF0000"/>
                        </a:solidFill>
                        <a:latin typeface="微软雅黑" panose="020B0503020204020204" pitchFamily="34" charset="-122"/>
                        <a:ea typeface="微软雅黑" panose="020B0503020204020204" pitchFamily="34" charset="-122"/>
                        <a:cs typeface="+mn-cs"/>
                      </a:endParaRPr>
                    </a:p>
                  </a:txBody>
                  <a:tcPr/>
                </a:tc>
              </a:tr>
              <a:tr h="370840">
                <a:tc gridSpan="2">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1400" dirty="0" smtClean="0">
                          <a:solidFill>
                            <a:schemeClr val="accent1">
                              <a:lumMod val="50000"/>
                            </a:schemeClr>
                          </a:solidFill>
                          <a:latin typeface="微软雅黑" panose="020B0503020204020204" pitchFamily="34" charset="-122"/>
                          <a:ea typeface="微软雅黑" panose="020B0503020204020204" pitchFamily="34" charset="-122"/>
                        </a:rPr>
                        <a:t>一般规定</a:t>
                      </a:r>
                      <a:endParaRPr lang="zh-CN" altLang="en-US" sz="1400" dirty="0" smtClean="0">
                        <a:solidFill>
                          <a:schemeClr val="accent1">
                            <a:lumMod val="50000"/>
                          </a:schemeClr>
                        </a:solidFill>
                        <a:latin typeface="微软雅黑" panose="020B0503020204020204" pitchFamily="34" charset="-122"/>
                        <a:ea typeface="微软雅黑" panose="020B0503020204020204" pitchFamily="34" charset="-122"/>
                      </a:endParaRPr>
                    </a:p>
                  </a:txBody>
                  <a:tcPr/>
                </a:tc>
                <a:tc hMerge="true">
                  <a:tcPr/>
                </a:tc>
              </a:tr>
              <a:tr h="370840">
                <a:tc>
                  <a:txBody>
                    <a:bodyPr/>
                    <a:lstStyle/>
                    <a:p>
                      <a:pPr algn="ctr"/>
                      <a:r>
                        <a:rPr lang="en-US" altLang="zh-CN" sz="1400" dirty="0" smtClean="0">
                          <a:solidFill>
                            <a:srgbClr val="7030A0"/>
                          </a:solidFill>
                        </a:rPr>
                        <a:t>《</a:t>
                      </a:r>
                      <a:r>
                        <a:rPr lang="zh-CN" altLang="en-US" sz="1400" dirty="0" smtClean="0">
                          <a:solidFill>
                            <a:srgbClr val="7030A0"/>
                          </a:solidFill>
                        </a:rPr>
                        <a:t>装配式混凝土建筑技术标准</a:t>
                      </a:r>
                      <a:r>
                        <a:rPr lang="en-US" altLang="zh-CN" sz="1400" dirty="0" smtClean="0">
                          <a:solidFill>
                            <a:srgbClr val="7030A0"/>
                          </a:solidFill>
                        </a:rPr>
                        <a:t>》</a:t>
                      </a:r>
                      <a:endParaRPr lang="en-US" altLang="zh-CN" sz="1400" dirty="0" smtClean="0">
                        <a:solidFill>
                          <a:srgbClr val="7030A0"/>
                        </a:solidFill>
                      </a:endParaRPr>
                    </a:p>
                    <a:p>
                      <a:pPr marL="0" algn="ctr" defTabSz="914400" rtl="0" eaLnBrk="1" latinLnBrk="0" hangingPunct="1"/>
                      <a:r>
                        <a:rPr lang="en-US" altLang="zh-CN" sz="1200" kern="1200" dirty="0" smtClean="0">
                          <a:solidFill>
                            <a:srgbClr val="7030A0"/>
                          </a:solidFill>
                          <a:latin typeface="+mn-lt"/>
                          <a:ea typeface="+mn-ea"/>
                          <a:cs typeface="+mn-cs"/>
                        </a:rPr>
                        <a:t>GB/T 51231-2016</a:t>
                      </a:r>
                      <a:endParaRPr lang="zh-CN" altLang="en-US" sz="1200" kern="1200" dirty="0" smtClean="0">
                        <a:solidFill>
                          <a:srgbClr val="7030A0"/>
                        </a:solidFill>
                        <a:latin typeface="+mn-lt"/>
                        <a:ea typeface="+mn-ea"/>
                        <a:cs typeface="+mn-cs"/>
                      </a:endParaRPr>
                    </a:p>
                  </a:txBody>
                  <a:tcPr/>
                </a:tc>
                <a:tc>
                  <a:txBody>
                    <a:bodyPr/>
                    <a:lstStyle/>
                    <a:p>
                      <a:pPr marL="0" algn="ctr" defTabSz="914400" rtl="0" eaLnBrk="1" latinLnBrk="0" hangingPunct="1"/>
                      <a:r>
                        <a:rPr lang="en-US" altLang="zh-CN" sz="1400" kern="1200" dirty="0" smtClean="0">
                          <a:solidFill>
                            <a:schemeClr val="accent3">
                              <a:lumMod val="50000"/>
                            </a:schemeClr>
                          </a:solidFill>
                          <a:latin typeface="+mn-lt"/>
                          <a:ea typeface="+mn-ea"/>
                          <a:cs typeface="+mn-cs"/>
                        </a:rPr>
                        <a:t>《</a:t>
                      </a:r>
                      <a:r>
                        <a:rPr lang="zh-CN" altLang="en-US" sz="1400" kern="1200" dirty="0" smtClean="0">
                          <a:solidFill>
                            <a:schemeClr val="accent3">
                              <a:lumMod val="50000"/>
                            </a:schemeClr>
                          </a:solidFill>
                          <a:latin typeface="+mn-lt"/>
                          <a:ea typeface="+mn-ea"/>
                          <a:cs typeface="+mn-cs"/>
                        </a:rPr>
                        <a:t>装配式钢结构建筑技术标准</a:t>
                      </a:r>
                      <a:r>
                        <a:rPr lang="en-US" altLang="zh-CN" sz="1400" kern="1200" dirty="0" smtClean="0">
                          <a:solidFill>
                            <a:schemeClr val="accent3">
                              <a:lumMod val="50000"/>
                            </a:schemeClr>
                          </a:solidFill>
                          <a:latin typeface="+mn-lt"/>
                          <a:ea typeface="+mn-ea"/>
                          <a:cs typeface="+mn-cs"/>
                        </a:rPr>
                        <a:t>》</a:t>
                      </a:r>
                      <a:endParaRPr lang="en-US" altLang="zh-CN" sz="1400" kern="1200" dirty="0" smtClean="0">
                        <a:solidFill>
                          <a:schemeClr val="accent3">
                            <a:lumMod val="50000"/>
                          </a:schemeClr>
                        </a:solidFill>
                        <a:latin typeface="+mn-lt"/>
                        <a:ea typeface="+mn-ea"/>
                        <a:cs typeface="+mn-cs"/>
                      </a:endParaRPr>
                    </a:p>
                    <a:p>
                      <a:pPr marL="0" algn="ctr" defTabSz="914400" rtl="0" eaLnBrk="1" latinLnBrk="0" hangingPunct="1"/>
                      <a:r>
                        <a:rPr lang="en-US" altLang="zh-CN" sz="1200" kern="1200" dirty="0" smtClean="0">
                          <a:solidFill>
                            <a:schemeClr val="accent3">
                              <a:lumMod val="50000"/>
                            </a:schemeClr>
                          </a:solidFill>
                          <a:latin typeface="+mn-lt"/>
                          <a:ea typeface="+mn-ea"/>
                          <a:cs typeface="+mn-cs"/>
                        </a:rPr>
                        <a:t>GB/T 51232-2016</a:t>
                      </a:r>
                      <a:endParaRPr lang="en-US" altLang="zh-CN" sz="1200" kern="1200" dirty="0" smtClean="0">
                        <a:solidFill>
                          <a:schemeClr val="accent3">
                            <a:lumMod val="50000"/>
                          </a:schemeClr>
                        </a:solidFill>
                        <a:latin typeface="+mn-lt"/>
                        <a:ea typeface="+mn-ea"/>
                        <a:cs typeface="+mn-cs"/>
                      </a:endParaRPr>
                    </a:p>
                  </a:txBody>
                  <a:tcPr/>
                </a:tc>
              </a:tr>
              <a:tr h="370840">
                <a:tc gridSpan="2">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1400" dirty="0" smtClean="0">
                          <a:solidFill>
                            <a:schemeClr val="accent1">
                              <a:lumMod val="50000"/>
                            </a:schemeClr>
                          </a:solidFill>
                          <a:latin typeface="微软雅黑" panose="020B0503020204020204" pitchFamily="34" charset="-122"/>
                          <a:ea typeface="微软雅黑" panose="020B0503020204020204" pitchFamily="34" charset="-122"/>
                        </a:rPr>
                        <a:t>材料和构造规定</a:t>
                      </a:r>
                      <a:endParaRPr lang="zh-CN" altLang="en-US" sz="1400" dirty="0" smtClean="0">
                        <a:solidFill>
                          <a:schemeClr val="accent1">
                            <a:lumMod val="50000"/>
                          </a:schemeClr>
                        </a:solidFill>
                        <a:latin typeface="微软雅黑" panose="020B0503020204020204" pitchFamily="34" charset="-122"/>
                        <a:ea typeface="微软雅黑" panose="020B0503020204020204" pitchFamily="34" charset="-122"/>
                      </a:endParaRPr>
                    </a:p>
                  </a:txBody>
                  <a:tcPr/>
                </a:tc>
                <a:tc hMerge="true">
                  <a:tcPr/>
                </a:tc>
              </a:tr>
              <a:tr h="370840">
                <a:tc>
                  <a:txBody>
                    <a:bodyPr/>
                    <a:lstStyle/>
                    <a:p>
                      <a:pPr algn="ctr"/>
                      <a:r>
                        <a:rPr lang="en-US" altLang="zh-CN" sz="1400" dirty="0" smtClean="0">
                          <a:solidFill>
                            <a:srgbClr val="7030A0"/>
                          </a:solidFill>
                        </a:rPr>
                        <a:t>《</a:t>
                      </a:r>
                      <a:r>
                        <a:rPr lang="zh-CN" altLang="en-US" sz="1400" dirty="0" smtClean="0">
                          <a:solidFill>
                            <a:srgbClr val="7030A0"/>
                          </a:solidFill>
                        </a:rPr>
                        <a:t>装配式混凝土结构技术规程</a:t>
                      </a:r>
                      <a:r>
                        <a:rPr lang="en-US" altLang="zh-CN" sz="1400" dirty="0" smtClean="0">
                          <a:solidFill>
                            <a:srgbClr val="7030A0"/>
                          </a:solidFill>
                        </a:rPr>
                        <a:t>》</a:t>
                      </a:r>
                      <a:endParaRPr lang="en-US" altLang="zh-CN" sz="1400" dirty="0" smtClean="0">
                        <a:solidFill>
                          <a:srgbClr val="7030A0"/>
                        </a:solidFill>
                      </a:endParaRPr>
                    </a:p>
                    <a:p>
                      <a:pPr algn="ctr"/>
                      <a:r>
                        <a:rPr lang="en-US" altLang="zh-CN" sz="1200" dirty="0" smtClean="0">
                          <a:solidFill>
                            <a:srgbClr val="7030A0"/>
                          </a:solidFill>
                        </a:rPr>
                        <a:t>JGJ1-2014</a:t>
                      </a:r>
                      <a:endParaRPr lang="en-US" altLang="zh-CN" sz="1200" dirty="0" smtClean="0">
                        <a:solidFill>
                          <a:srgbClr val="7030A0"/>
                        </a:solidFill>
                      </a:endParaRPr>
                    </a:p>
                    <a:p>
                      <a:pPr algn="ctr"/>
                      <a:r>
                        <a:rPr lang="en-US" altLang="zh-CN" sz="1400" dirty="0" smtClean="0">
                          <a:solidFill>
                            <a:srgbClr val="7030A0"/>
                          </a:solidFill>
                        </a:rPr>
                        <a:t>《</a:t>
                      </a:r>
                      <a:r>
                        <a:rPr lang="zh-CN" altLang="en-US" sz="1400" dirty="0" smtClean="0">
                          <a:solidFill>
                            <a:srgbClr val="7030A0"/>
                          </a:solidFill>
                        </a:rPr>
                        <a:t>装配式混凝土建筑技术标准</a:t>
                      </a:r>
                      <a:r>
                        <a:rPr lang="en-US" altLang="zh-CN" sz="1400" dirty="0" smtClean="0">
                          <a:solidFill>
                            <a:srgbClr val="7030A0"/>
                          </a:solidFill>
                        </a:rPr>
                        <a:t>》</a:t>
                      </a:r>
                      <a:endParaRPr lang="en-US" altLang="zh-CN" sz="1400" dirty="0" smtClean="0">
                        <a:solidFill>
                          <a:srgbClr val="7030A0"/>
                        </a:solidFill>
                      </a:endParaRPr>
                    </a:p>
                    <a:p>
                      <a:pPr algn="ctr"/>
                      <a:r>
                        <a:rPr lang="en-US" altLang="zh-CN" sz="1200" dirty="0" smtClean="0">
                          <a:solidFill>
                            <a:srgbClr val="7030A0"/>
                          </a:solidFill>
                        </a:rPr>
                        <a:t>GB/T 51231-2016</a:t>
                      </a:r>
                      <a:endParaRPr lang="en-US" altLang="zh-CN" sz="1200" dirty="0" smtClean="0">
                        <a:solidFill>
                          <a:srgbClr val="7030A0"/>
                        </a:solidFill>
                      </a:endParaRPr>
                    </a:p>
                    <a:p>
                      <a:pPr algn="ctr"/>
                      <a:r>
                        <a:rPr lang="en-US" altLang="zh-CN" sz="1400" dirty="0" smtClean="0">
                          <a:solidFill>
                            <a:srgbClr val="7030A0"/>
                          </a:solidFill>
                        </a:rPr>
                        <a:t>《</a:t>
                      </a:r>
                      <a:r>
                        <a:rPr lang="zh-CN" altLang="en-US" sz="1400" dirty="0" smtClean="0">
                          <a:solidFill>
                            <a:srgbClr val="7030A0"/>
                          </a:solidFill>
                        </a:rPr>
                        <a:t>四川省装配式混凝土建筑设计标准</a:t>
                      </a:r>
                      <a:r>
                        <a:rPr lang="en-US" altLang="zh-CN" sz="1400" dirty="0" smtClean="0">
                          <a:solidFill>
                            <a:srgbClr val="7030A0"/>
                          </a:solidFill>
                        </a:rPr>
                        <a:t>》</a:t>
                      </a:r>
                      <a:endParaRPr lang="en-US" altLang="zh-CN" sz="1400" dirty="0" smtClean="0">
                        <a:solidFill>
                          <a:srgbClr val="7030A0"/>
                        </a:solidFill>
                      </a:endParaRPr>
                    </a:p>
                    <a:p>
                      <a:pPr algn="ctr"/>
                      <a:r>
                        <a:rPr lang="en-US" altLang="zh-CN" sz="1200" dirty="0" smtClean="0">
                          <a:solidFill>
                            <a:srgbClr val="7030A0"/>
                          </a:solidFill>
                        </a:rPr>
                        <a:t>DBJ51/T024-2017</a:t>
                      </a:r>
                      <a:endParaRPr lang="en-US" altLang="zh-CN" sz="1200" dirty="0" smtClean="0">
                        <a:solidFill>
                          <a:srgbClr val="7030A0"/>
                        </a:solidFill>
                      </a:endParaRPr>
                    </a:p>
                    <a:p>
                      <a:pPr algn="ctr"/>
                      <a:r>
                        <a:rPr lang="en-US" altLang="zh-CN" sz="1400" dirty="0" smtClean="0"/>
                        <a:t>《</a:t>
                      </a:r>
                      <a:r>
                        <a:rPr lang="zh-CN" altLang="en-US" sz="1400" dirty="0" smtClean="0"/>
                        <a:t>建筑轻质条板隔墙技术规程</a:t>
                      </a:r>
                      <a:r>
                        <a:rPr lang="en-US" altLang="zh-CN" sz="1400" dirty="0" smtClean="0"/>
                        <a:t>》</a:t>
                      </a:r>
                      <a:endParaRPr lang="en-US" altLang="zh-CN" sz="1400" dirty="0" smtClean="0"/>
                    </a:p>
                    <a:p>
                      <a:pPr marL="0" algn="ctr" defTabSz="914400" rtl="0" eaLnBrk="1" latinLnBrk="0" hangingPunct="1"/>
                      <a:r>
                        <a:rPr lang="en-US" altLang="zh-CN" sz="1200" kern="1200" dirty="0" smtClean="0">
                          <a:solidFill>
                            <a:schemeClr val="dk1"/>
                          </a:solidFill>
                          <a:latin typeface="+mn-lt"/>
                          <a:ea typeface="+mn-ea"/>
                          <a:cs typeface="+mn-cs"/>
                        </a:rPr>
                        <a:t>JGJ/T 157-2014</a:t>
                      </a:r>
                      <a:endParaRPr lang="en-US" altLang="zh-CN" sz="1200" kern="1200" dirty="0" smtClean="0">
                        <a:solidFill>
                          <a:schemeClr val="dk1"/>
                        </a:solidFill>
                        <a:latin typeface="+mn-lt"/>
                        <a:ea typeface="+mn-ea"/>
                        <a:cs typeface="+mn-cs"/>
                      </a:endParaRPr>
                    </a:p>
                    <a:p>
                      <a:pPr algn="ctr"/>
                      <a:r>
                        <a:rPr lang="en-US" altLang="zh-CN" sz="1400" dirty="0" smtClean="0"/>
                        <a:t>《</a:t>
                      </a:r>
                      <a:r>
                        <a:rPr lang="zh-CN" altLang="en-US" sz="1400" dirty="0" smtClean="0"/>
                        <a:t>四川省装配式轻质墙体技术标准</a:t>
                      </a:r>
                      <a:r>
                        <a:rPr lang="en-US" altLang="zh-CN" sz="1400" dirty="0" smtClean="0"/>
                        <a:t>》</a:t>
                      </a:r>
                      <a:endParaRPr lang="en-US" altLang="zh-CN" sz="1400" dirty="0" smtClean="0"/>
                    </a:p>
                    <a:p>
                      <a:pPr algn="ctr"/>
                      <a:r>
                        <a:rPr lang="en-US" altLang="zh-CN" sz="1200" dirty="0" smtClean="0"/>
                        <a:t>DBJ51/T156-2020</a:t>
                      </a:r>
                      <a:endParaRPr lang="en-US" altLang="zh-CN" sz="1200" dirty="0" smtClean="0"/>
                    </a:p>
                  </a:txBody>
                  <a:tcPr/>
                </a:tc>
                <a:tc>
                  <a:txBody>
                    <a:bodyPr/>
                    <a:lstStyle/>
                    <a:p>
                      <a:pPr marL="0" algn="ctr" defTabSz="914400" rtl="0" eaLnBrk="1" latinLnBrk="0" hangingPunct="1"/>
                      <a:r>
                        <a:rPr lang="en-US" altLang="zh-CN" sz="1400" kern="1200" dirty="0" smtClean="0">
                          <a:solidFill>
                            <a:schemeClr val="accent3">
                              <a:lumMod val="50000"/>
                            </a:schemeClr>
                          </a:solidFill>
                          <a:latin typeface="+mn-lt"/>
                          <a:ea typeface="+mn-ea"/>
                          <a:cs typeface="+mn-cs"/>
                        </a:rPr>
                        <a:t>《</a:t>
                      </a:r>
                      <a:r>
                        <a:rPr lang="zh-CN" altLang="en-US" sz="1400" kern="1200" dirty="0" smtClean="0">
                          <a:solidFill>
                            <a:schemeClr val="accent3">
                              <a:lumMod val="50000"/>
                            </a:schemeClr>
                          </a:solidFill>
                          <a:latin typeface="+mn-lt"/>
                          <a:ea typeface="+mn-ea"/>
                          <a:cs typeface="+mn-cs"/>
                        </a:rPr>
                        <a:t>装配式钢结构建筑技术标准</a:t>
                      </a:r>
                      <a:r>
                        <a:rPr lang="en-US" altLang="zh-CN" sz="1400" kern="1200" dirty="0" smtClean="0">
                          <a:solidFill>
                            <a:schemeClr val="accent3">
                              <a:lumMod val="50000"/>
                            </a:schemeClr>
                          </a:solidFill>
                          <a:latin typeface="+mn-lt"/>
                          <a:ea typeface="+mn-ea"/>
                          <a:cs typeface="+mn-cs"/>
                        </a:rPr>
                        <a:t>》</a:t>
                      </a:r>
                      <a:endParaRPr lang="en-US" altLang="zh-CN" sz="1400" kern="1200" dirty="0" smtClean="0">
                        <a:solidFill>
                          <a:schemeClr val="accent3">
                            <a:lumMod val="50000"/>
                          </a:schemeClr>
                        </a:solidFill>
                        <a:latin typeface="+mn-lt"/>
                        <a:ea typeface="+mn-ea"/>
                        <a:cs typeface="+mn-cs"/>
                      </a:endParaRPr>
                    </a:p>
                    <a:p>
                      <a:pPr marL="0" algn="ctr" defTabSz="914400" rtl="0" eaLnBrk="1" latinLnBrk="0" hangingPunct="1"/>
                      <a:r>
                        <a:rPr lang="en-US" altLang="zh-CN" sz="1200" kern="1200" dirty="0" smtClean="0">
                          <a:solidFill>
                            <a:schemeClr val="accent3">
                              <a:lumMod val="50000"/>
                            </a:schemeClr>
                          </a:solidFill>
                          <a:latin typeface="+mn-lt"/>
                          <a:ea typeface="+mn-ea"/>
                          <a:cs typeface="+mn-cs"/>
                        </a:rPr>
                        <a:t>GB/T 51232-2016</a:t>
                      </a:r>
                      <a:endParaRPr lang="en-US" altLang="zh-CN" sz="1200" kern="1200" dirty="0" smtClean="0">
                        <a:solidFill>
                          <a:schemeClr val="accent3">
                            <a:lumMod val="50000"/>
                          </a:schemeClr>
                        </a:solidFill>
                        <a:latin typeface="+mn-lt"/>
                        <a:ea typeface="+mn-ea"/>
                        <a:cs typeface="+mn-cs"/>
                      </a:endParaRPr>
                    </a:p>
                    <a:p>
                      <a:pPr marL="0" algn="ctr" defTabSz="914400" rtl="0" eaLnBrk="1" latinLnBrk="0" hangingPunct="1"/>
                      <a:r>
                        <a:rPr lang="en-US" altLang="zh-CN" sz="1400" kern="1200" dirty="0" smtClean="0">
                          <a:solidFill>
                            <a:schemeClr val="dk1"/>
                          </a:solidFill>
                          <a:latin typeface="+mn-lt"/>
                          <a:ea typeface="+mn-ea"/>
                          <a:cs typeface="+mn-cs"/>
                        </a:rPr>
                        <a:t>《</a:t>
                      </a:r>
                      <a:r>
                        <a:rPr lang="zh-CN" altLang="en-US" sz="1400" kern="1200" dirty="0" smtClean="0">
                          <a:solidFill>
                            <a:schemeClr val="dk1"/>
                          </a:solidFill>
                          <a:latin typeface="+mn-lt"/>
                          <a:ea typeface="+mn-ea"/>
                          <a:cs typeface="+mn-cs"/>
                        </a:rPr>
                        <a:t>建筑轻质条板隔墙技术规程</a:t>
                      </a:r>
                      <a:r>
                        <a:rPr lang="en-US" altLang="zh-CN" sz="1400" kern="1200" dirty="0" smtClean="0">
                          <a:solidFill>
                            <a:schemeClr val="dk1"/>
                          </a:solidFill>
                          <a:latin typeface="+mn-lt"/>
                          <a:ea typeface="+mn-ea"/>
                          <a:cs typeface="+mn-cs"/>
                        </a:rPr>
                        <a:t>》</a:t>
                      </a:r>
                      <a:endParaRPr lang="en-US" altLang="zh-CN" sz="1400" kern="1200" dirty="0" smtClean="0">
                        <a:solidFill>
                          <a:schemeClr val="dk1"/>
                        </a:solidFill>
                        <a:latin typeface="+mn-lt"/>
                        <a:ea typeface="+mn-ea"/>
                        <a:cs typeface="+mn-cs"/>
                      </a:endParaRPr>
                    </a:p>
                    <a:p>
                      <a:pPr marL="0" algn="ctr" defTabSz="914400" rtl="0" eaLnBrk="1" latinLnBrk="0" hangingPunct="1"/>
                      <a:r>
                        <a:rPr lang="en-US" altLang="zh-CN" sz="1200" kern="1200" dirty="0" smtClean="0">
                          <a:solidFill>
                            <a:schemeClr val="dk1"/>
                          </a:solidFill>
                          <a:latin typeface="+mn-lt"/>
                          <a:ea typeface="+mn-ea"/>
                          <a:cs typeface="+mn-cs"/>
                        </a:rPr>
                        <a:t>JGJ/T 157-2014</a:t>
                      </a:r>
                      <a:endParaRPr lang="en-US" altLang="zh-CN" sz="1200" kern="1200" dirty="0" smtClean="0">
                        <a:solidFill>
                          <a:schemeClr val="dk1"/>
                        </a:solidFill>
                        <a:latin typeface="+mn-lt"/>
                        <a:ea typeface="+mn-ea"/>
                        <a:cs typeface="+mn-cs"/>
                      </a:endParaRPr>
                    </a:p>
                    <a:p>
                      <a:pPr marL="0" algn="ctr" defTabSz="914400" rtl="0" eaLnBrk="1" latinLnBrk="0" hangingPunct="1"/>
                      <a:r>
                        <a:rPr lang="en-US" altLang="zh-CN" sz="1400" kern="1200" dirty="0" smtClean="0">
                          <a:solidFill>
                            <a:schemeClr val="dk1"/>
                          </a:solidFill>
                          <a:latin typeface="+mn-lt"/>
                          <a:ea typeface="+mn-ea"/>
                          <a:cs typeface="+mn-cs"/>
                        </a:rPr>
                        <a:t>《</a:t>
                      </a:r>
                      <a:r>
                        <a:rPr lang="zh-CN" altLang="en-US" sz="1400" kern="1200" dirty="0" smtClean="0">
                          <a:solidFill>
                            <a:schemeClr val="dk1"/>
                          </a:solidFill>
                          <a:latin typeface="+mn-lt"/>
                          <a:ea typeface="+mn-ea"/>
                          <a:cs typeface="+mn-cs"/>
                        </a:rPr>
                        <a:t>四川省装配式轻质墙体技术标准</a:t>
                      </a:r>
                      <a:r>
                        <a:rPr lang="en-US" altLang="zh-CN" sz="1400" kern="1200" dirty="0" smtClean="0">
                          <a:solidFill>
                            <a:schemeClr val="dk1"/>
                          </a:solidFill>
                          <a:latin typeface="+mn-lt"/>
                          <a:ea typeface="+mn-ea"/>
                          <a:cs typeface="+mn-cs"/>
                        </a:rPr>
                        <a:t>》</a:t>
                      </a:r>
                      <a:endParaRPr lang="en-US" altLang="zh-CN" sz="1400" kern="1200" dirty="0" smtClean="0">
                        <a:solidFill>
                          <a:schemeClr val="dk1"/>
                        </a:solidFill>
                        <a:latin typeface="+mn-lt"/>
                        <a:ea typeface="+mn-ea"/>
                        <a:cs typeface="+mn-cs"/>
                      </a:endParaRPr>
                    </a:p>
                    <a:p>
                      <a:pPr marL="0" algn="ctr" defTabSz="914400" rtl="0" eaLnBrk="1" latinLnBrk="0" hangingPunct="1"/>
                      <a:r>
                        <a:rPr lang="en-US" altLang="zh-CN" sz="1200" kern="1200" dirty="0" smtClean="0">
                          <a:solidFill>
                            <a:schemeClr val="dk1"/>
                          </a:solidFill>
                          <a:latin typeface="+mn-lt"/>
                          <a:ea typeface="+mn-ea"/>
                          <a:cs typeface="+mn-cs"/>
                        </a:rPr>
                        <a:t>DBJ51/T156-2020</a:t>
                      </a:r>
                      <a:endParaRPr lang="en-US" altLang="zh-CN" sz="1200" kern="1200" dirty="0" smtClean="0">
                        <a:solidFill>
                          <a:schemeClr val="dk1"/>
                        </a:solidFill>
                        <a:latin typeface="+mn-lt"/>
                        <a:ea typeface="+mn-ea"/>
                        <a:cs typeface="+mn-cs"/>
                      </a:endParaRPr>
                    </a:p>
                    <a:p>
                      <a:pPr algn="ctr"/>
                      <a:endParaRPr lang="zh-CN" altLang="en-US" sz="1400" b="0" dirty="0"/>
                    </a:p>
                  </a:txBody>
                  <a:tcPr anchor="ctr"/>
                </a:tc>
              </a:tr>
            </a:tbl>
          </a:graphicData>
        </a:graphic>
      </p:graphicFrame>
      <p:grpSp>
        <p:nvGrpSpPr>
          <p:cNvPr id="54" name="组合 53"/>
          <p:cNvGrpSpPr/>
          <p:nvPr/>
        </p:nvGrpSpPr>
        <p:grpSpPr>
          <a:xfrm>
            <a:off x="502360" y="1593529"/>
            <a:ext cx="3641716" cy="4553318"/>
            <a:chOff x="4256810" y="1936417"/>
            <a:chExt cx="3641716" cy="4553318"/>
          </a:xfrm>
        </p:grpSpPr>
        <p:sp>
          <p:nvSpPr>
            <p:cNvPr id="55" name="任意多边形 54"/>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56" name="任意多边形 55"/>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57" name="任意多边形 56"/>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58" name="任意多边形 57"/>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59" name="任意多边形 58"/>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60" name="任意多边形 59"/>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61" name="任意多边形 60"/>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16" name="矩形 15"/>
          <p:cNvSpPr/>
          <p:nvPr/>
        </p:nvSpPr>
        <p:spPr>
          <a:xfrm>
            <a:off x="4850905" y="2245226"/>
            <a:ext cx="5994924" cy="553998"/>
          </a:xfrm>
          <a:prstGeom prst="rect">
            <a:avLst/>
          </a:prstGeom>
        </p:spPr>
        <p:txBody>
          <a:bodyPr wrap="square">
            <a:spAutoFit/>
          </a:bodyPr>
          <a:lstStyle/>
          <a:p>
            <a:pPr algn="ctr">
              <a:lnSpc>
                <a:spcPct val="150000"/>
              </a:lnSpc>
            </a:pP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选取技术标准的对比</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9559048" y="571759"/>
            <a:ext cx="2236510" cy="400110"/>
          </a:xfrm>
          <a:prstGeom prst="rect">
            <a:avLst/>
          </a:prstGeom>
        </p:spPr>
        <p:txBody>
          <a:bodyPr wrap="none">
            <a:spAutoFit/>
          </a:bodyPr>
          <a:lstStyle/>
          <a:p>
            <a:r>
              <a:rPr lang="zh-CN" altLang="en-US" sz="2000" b="1" dirty="0" smtClean="0">
                <a:sym typeface="+mn-ea"/>
              </a:rPr>
              <a:t>建筑专业审查</a:t>
            </a:r>
            <a:r>
              <a:rPr lang="zh-CN" altLang="en-US" sz="2000" b="1" dirty="0">
                <a:sym typeface="+mn-ea"/>
              </a:rPr>
              <a:t>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0" name="直接连接符 19"/>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5" name="矩形 34"/>
          <p:cNvSpPr/>
          <p:nvPr/>
        </p:nvSpPr>
        <p:spPr>
          <a:xfrm>
            <a:off x="6730110" y="1917041"/>
            <a:ext cx="2236510" cy="400110"/>
          </a:xfrm>
          <a:prstGeom prst="rect">
            <a:avLst/>
          </a:prstGeom>
        </p:spPr>
        <p:txBody>
          <a:bodyPr wrap="none">
            <a:spAutoFit/>
          </a:bodyPr>
          <a:lstStyle/>
          <a:p>
            <a:pPr lvl="0" algn="ctr"/>
            <a:r>
              <a:rPr lang="zh-CN" altLang="en-US" sz="2000" b="1" dirty="0"/>
              <a:t>建筑专业审查要点</a:t>
            </a:r>
            <a:endParaRPr lang="zh-CN" altLang="en-US" sz="2000" b="1" dirty="0"/>
          </a:p>
        </p:txBody>
      </p:sp>
      <p:graphicFrame>
        <p:nvGraphicFramePr>
          <p:cNvPr id="5" name="表格 4"/>
          <p:cNvGraphicFramePr>
            <a:graphicFrameLocks noGrp="true"/>
          </p:cNvGraphicFramePr>
          <p:nvPr/>
        </p:nvGraphicFramePr>
        <p:xfrm>
          <a:off x="4144074" y="2973077"/>
          <a:ext cx="7881672" cy="3210560"/>
        </p:xfrm>
        <a:graphic>
          <a:graphicData uri="http://schemas.openxmlformats.org/drawingml/2006/table">
            <a:tbl>
              <a:tblPr firstRow="true" bandRow="true">
                <a:tableStyleId>{5C22544A-7EE6-4342-B048-85BDC9FD1C3A}</a:tableStyleId>
              </a:tblPr>
              <a:tblGrid>
                <a:gridCol w="3940836"/>
                <a:gridCol w="3940836"/>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1400" b="0" dirty="0" smtClean="0">
                          <a:solidFill>
                            <a:srgbClr val="FF0000"/>
                          </a:solidFill>
                          <a:latin typeface="微软雅黑" panose="020B0503020204020204" pitchFamily="34" charset="-122"/>
                          <a:ea typeface="微软雅黑" panose="020B0503020204020204" pitchFamily="34" charset="-122"/>
                        </a:rPr>
                        <a:t>混凝土结构</a:t>
                      </a:r>
                      <a:endParaRPr lang="zh-CN" altLang="en-US" sz="1400" b="0" dirty="0" smtClean="0">
                        <a:solidFill>
                          <a:srgbClr val="FF0000"/>
                        </a:solidFill>
                        <a:latin typeface="微软雅黑" panose="020B0503020204020204" pitchFamily="34" charset="-122"/>
                        <a:ea typeface="微软雅黑" panose="020B0503020204020204" pitchFamily="34" charset="-122"/>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1400" b="0" kern="1200" dirty="0" smtClean="0">
                          <a:solidFill>
                            <a:srgbClr val="FF0000"/>
                          </a:solidFill>
                          <a:latin typeface="微软雅黑" panose="020B0503020204020204" pitchFamily="34" charset="-122"/>
                          <a:ea typeface="微软雅黑" panose="020B0503020204020204" pitchFamily="34" charset="-122"/>
                          <a:cs typeface="+mn-cs"/>
                        </a:rPr>
                        <a:t>钢结构</a:t>
                      </a:r>
                      <a:endParaRPr lang="zh-CN" altLang="en-US" sz="1400" b="0" kern="1200" dirty="0" smtClean="0">
                        <a:solidFill>
                          <a:srgbClr val="FF0000"/>
                        </a:solidFill>
                        <a:latin typeface="微软雅黑" panose="020B0503020204020204" pitchFamily="34" charset="-122"/>
                        <a:ea typeface="微软雅黑" panose="020B0503020204020204" pitchFamily="34" charset="-122"/>
                        <a:cs typeface="+mn-cs"/>
                      </a:endParaRPr>
                    </a:p>
                  </a:txBody>
                  <a:tcPr/>
                </a:tc>
              </a:tr>
              <a:tr h="370840">
                <a:tc gridSpan="2">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1400" dirty="0" smtClean="0">
                          <a:solidFill>
                            <a:schemeClr val="accent1">
                              <a:lumMod val="50000"/>
                            </a:schemeClr>
                          </a:solidFill>
                          <a:latin typeface="微软雅黑" panose="020B0503020204020204" pitchFamily="34" charset="-122"/>
                          <a:ea typeface="微软雅黑" panose="020B0503020204020204" pitchFamily="34" charset="-122"/>
                        </a:rPr>
                        <a:t>防火审查要点</a:t>
                      </a:r>
                      <a:endParaRPr lang="zh-CN" altLang="en-US" sz="1400" dirty="0" smtClean="0">
                        <a:solidFill>
                          <a:schemeClr val="accent1">
                            <a:lumMod val="50000"/>
                          </a:schemeClr>
                        </a:solidFill>
                        <a:latin typeface="微软雅黑" panose="020B0503020204020204" pitchFamily="34" charset="-122"/>
                        <a:ea typeface="微软雅黑" panose="020B0503020204020204" pitchFamily="34" charset="-122"/>
                      </a:endParaRPr>
                    </a:p>
                  </a:txBody>
                  <a:tcPr/>
                </a:tc>
                <a:tc hMerge="true">
                  <a:tcPr/>
                </a:tc>
              </a:tr>
              <a:tr h="370840">
                <a:tc>
                  <a:txBody>
                    <a:bodyPr/>
                    <a:lstStyle/>
                    <a:p>
                      <a:pPr algn="ctr">
                        <a:lnSpc>
                          <a:spcPct val="100000"/>
                        </a:lnSpc>
                      </a:pPr>
                      <a:r>
                        <a:rPr lang="en-US" altLang="zh-CN" sz="1400" dirty="0" smtClean="0">
                          <a:solidFill>
                            <a:srgbClr val="7030A0"/>
                          </a:solidFill>
                        </a:rPr>
                        <a:t>《</a:t>
                      </a:r>
                      <a:r>
                        <a:rPr lang="zh-CN" altLang="en-US" sz="1400" dirty="0" smtClean="0">
                          <a:solidFill>
                            <a:srgbClr val="7030A0"/>
                          </a:solidFill>
                        </a:rPr>
                        <a:t>建筑设计防火规范</a:t>
                      </a:r>
                      <a:r>
                        <a:rPr lang="en-US" altLang="zh-CN" sz="1400" dirty="0" smtClean="0">
                          <a:solidFill>
                            <a:srgbClr val="7030A0"/>
                          </a:solidFill>
                        </a:rPr>
                        <a:t>》</a:t>
                      </a:r>
                      <a:endParaRPr lang="en-US" altLang="zh-CN" sz="1400" dirty="0" smtClean="0">
                        <a:solidFill>
                          <a:srgbClr val="7030A0"/>
                        </a:solidFill>
                      </a:endParaRPr>
                    </a:p>
                    <a:p>
                      <a:pPr algn="ctr">
                        <a:lnSpc>
                          <a:spcPct val="100000"/>
                        </a:lnSpc>
                      </a:pPr>
                      <a:r>
                        <a:rPr lang="en-US" altLang="zh-CN" sz="1200" dirty="0" smtClean="0">
                          <a:solidFill>
                            <a:srgbClr val="7030A0"/>
                          </a:solidFill>
                        </a:rPr>
                        <a:t>GB 50016-2014</a:t>
                      </a:r>
                      <a:r>
                        <a:rPr lang="zh-CN" altLang="en-US" sz="1200" dirty="0" smtClean="0">
                          <a:solidFill>
                            <a:srgbClr val="7030A0"/>
                          </a:solidFill>
                        </a:rPr>
                        <a:t>（</a:t>
                      </a:r>
                      <a:r>
                        <a:rPr lang="en-US" altLang="zh-CN" sz="1200" dirty="0" smtClean="0">
                          <a:solidFill>
                            <a:srgbClr val="7030A0"/>
                          </a:solidFill>
                        </a:rPr>
                        <a:t>2018</a:t>
                      </a:r>
                      <a:r>
                        <a:rPr lang="zh-CN" altLang="en-US" sz="1200" dirty="0" smtClean="0">
                          <a:solidFill>
                            <a:srgbClr val="7030A0"/>
                          </a:solidFill>
                        </a:rPr>
                        <a:t>版）</a:t>
                      </a:r>
                      <a:endParaRPr lang="en-US" altLang="zh-CN" sz="1200" dirty="0" smtClean="0">
                        <a:solidFill>
                          <a:srgbClr val="7030A0"/>
                        </a:solidFill>
                      </a:endParaRPr>
                    </a:p>
                    <a:p>
                      <a:pPr algn="ctr">
                        <a:lnSpc>
                          <a:spcPct val="100000"/>
                        </a:lnSpc>
                      </a:pPr>
                      <a:r>
                        <a:rPr lang="en-US" altLang="zh-CN" sz="1400" dirty="0" smtClean="0">
                          <a:solidFill>
                            <a:srgbClr val="7030A0"/>
                          </a:solidFill>
                        </a:rPr>
                        <a:t>《</a:t>
                      </a:r>
                      <a:r>
                        <a:rPr lang="zh-CN" altLang="en-US" sz="1400" dirty="0" smtClean="0">
                          <a:solidFill>
                            <a:srgbClr val="7030A0"/>
                          </a:solidFill>
                        </a:rPr>
                        <a:t>装配式混凝土结构技术规程</a:t>
                      </a:r>
                      <a:r>
                        <a:rPr lang="en-US" altLang="zh-CN" sz="1400" dirty="0" smtClean="0">
                          <a:solidFill>
                            <a:srgbClr val="7030A0"/>
                          </a:solidFill>
                        </a:rPr>
                        <a:t>》</a:t>
                      </a:r>
                      <a:endParaRPr lang="en-US" altLang="zh-CN" sz="1400" dirty="0" smtClean="0">
                        <a:solidFill>
                          <a:srgbClr val="7030A0"/>
                        </a:solidFill>
                      </a:endParaRPr>
                    </a:p>
                    <a:p>
                      <a:pPr marL="0" algn="ctr" defTabSz="914400" rtl="0" eaLnBrk="1" latinLnBrk="0" hangingPunct="1">
                        <a:lnSpc>
                          <a:spcPct val="100000"/>
                        </a:lnSpc>
                      </a:pPr>
                      <a:r>
                        <a:rPr lang="en-US" altLang="zh-CN" sz="1200" kern="1200" dirty="0" smtClean="0">
                          <a:solidFill>
                            <a:srgbClr val="7030A0"/>
                          </a:solidFill>
                          <a:latin typeface="+mn-lt"/>
                          <a:ea typeface="+mn-ea"/>
                          <a:cs typeface="+mn-cs"/>
                        </a:rPr>
                        <a:t>JGJ1-2014</a:t>
                      </a:r>
                      <a:endParaRPr lang="en-US" altLang="zh-CN" sz="1200" kern="1200" dirty="0" smtClean="0">
                        <a:solidFill>
                          <a:srgbClr val="7030A0"/>
                        </a:solidFill>
                        <a:latin typeface="+mn-lt"/>
                        <a:ea typeface="+mn-ea"/>
                        <a:cs typeface="+mn-cs"/>
                      </a:endParaRPr>
                    </a:p>
                    <a:p>
                      <a:pPr marL="0" algn="ctr" defTabSz="914400" rtl="0" eaLnBrk="1" latinLnBrk="0" hangingPunct="1">
                        <a:lnSpc>
                          <a:spcPct val="100000"/>
                        </a:lnSpc>
                      </a:pPr>
                      <a:r>
                        <a:rPr lang="en-US" altLang="zh-CN" sz="1400" dirty="0" smtClean="0">
                          <a:solidFill>
                            <a:srgbClr val="7030A0"/>
                          </a:solidFill>
                        </a:rPr>
                        <a:t>《</a:t>
                      </a:r>
                      <a:r>
                        <a:rPr lang="zh-CN" altLang="en-US" sz="1400" dirty="0" smtClean="0">
                          <a:solidFill>
                            <a:srgbClr val="7030A0"/>
                          </a:solidFill>
                        </a:rPr>
                        <a:t>装配式混凝土建筑技术标准</a:t>
                      </a:r>
                      <a:r>
                        <a:rPr lang="en-US" altLang="zh-CN" sz="1400" dirty="0" smtClean="0">
                          <a:solidFill>
                            <a:srgbClr val="7030A0"/>
                          </a:solidFill>
                        </a:rPr>
                        <a:t>》</a:t>
                      </a:r>
                      <a:endParaRPr lang="en-US" altLang="zh-CN" sz="1400" dirty="0" smtClean="0">
                        <a:solidFill>
                          <a:srgbClr val="7030A0"/>
                        </a:solidFill>
                      </a:endParaRPr>
                    </a:p>
                    <a:p>
                      <a:pPr marL="0" algn="ctr" defTabSz="914400" rtl="0" eaLnBrk="1" latinLnBrk="0" hangingPunct="1">
                        <a:lnSpc>
                          <a:spcPct val="100000"/>
                        </a:lnSpc>
                      </a:pPr>
                      <a:r>
                        <a:rPr lang="en-US" altLang="zh-CN" sz="1200" kern="1200" dirty="0" smtClean="0">
                          <a:solidFill>
                            <a:srgbClr val="7030A0"/>
                          </a:solidFill>
                          <a:latin typeface="+mn-lt"/>
                          <a:ea typeface="+mn-ea"/>
                          <a:cs typeface="+mn-cs"/>
                        </a:rPr>
                        <a:t>GB/T 51231-2016</a:t>
                      </a:r>
                      <a:endParaRPr lang="en-US" altLang="zh-CN" sz="1200" kern="1200" dirty="0" smtClean="0">
                        <a:solidFill>
                          <a:srgbClr val="7030A0"/>
                        </a:solidFill>
                        <a:latin typeface="+mn-lt"/>
                        <a:ea typeface="+mn-ea"/>
                        <a:cs typeface="+mn-cs"/>
                      </a:endParaRPr>
                    </a:p>
                    <a:p>
                      <a:pPr marL="0" algn="ctr" defTabSz="914400" rtl="0" eaLnBrk="1" latinLnBrk="0" hangingPunct="1">
                        <a:lnSpc>
                          <a:spcPct val="100000"/>
                        </a:lnSpc>
                      </a:pPr>
                      <a:r>
                        <a:rPr lang="en-US" altLang="zh-CN" sz="1400" dirty="0" smtClean="0">
                          <a:solidFill>
                            <a:srgbClr val="7030A0"/>
                          </a:solidFill>
                        </a:rPr>
                        <a:t>《</a:t>
                      </a:r>
                      <a:r>
                        <a:rPr lang="zh-CN" altLang="en-US" sz="1400" dirty="0" smtClean="0">
                          <a:solidFill>
                            <a:srgbClr val="7030A0"/>
                          </a:solidFill>
                        </a:rPr>
                        <a:t>四川省装配式混凝土建筑设计标准</a:t>
                      </a:r>
                      <a:r>
                        <a:rPr lang="en-US" altLang="zh-CN" sz="1400" dirty="0" smtClean="0">
                          <a:solidFill>
                            <a:srgbClr val="7030A0"/>
                          </a:solidFill>
                        </a:rPr>
                        <a:t>》</a:t>
                      </a:r>
                      <a:endParaRPr lang="en-US" altLang="zh-CN" sz="1400" dirty="0" smtClean="0">
                        <a:solidFill>
                          <a:srgbClr val="7030A0"/>
                        </a:solidFill>
                      </a:endParaRPr>
                    </a:p>
                    <a:p>
                      <a:pPr marL="0" algn="ctr" defTabSz="914400" rtl="0" eaLnBrk="1" latinLnBrk="0" hangingPunct="1">
                        <a:lnSpc>
                          <a:spcPct val="100000"/>
                        </a:lnSpc>
                      </a:pPr>
                      <a:r>
                        <a:rPr lang="en-US" altLang="zh-CN" sz="1200" kern="1200" dirty="0" smtClean="0">
                          <a:solidFill>
                            <a:srgbClr val="7030A0"/>
                          </a:solidFill>
                          <a:latin typeface="+mn-lt"/>
                          <a:ea typeface="+mn-ea"/>
                          <a:cs typeface="+mn-cs"/>
                        </a:rPr>
                        <a:t>DBJ51/T024-2017</a:t>
                      </a:r>
                      <a:endParaRPr lang="en-US" altLang="zh-CN" sz="1200" kern="1200" dirty="0" smtClean="0">
                        <a:solidFill>
                          <a:srgbClr val="7030A0"/>
                        </a:solidFill>
                        <a:latin typeface="+mn-lt"/>
                        <a:ea typeface="+mn-ea"/>
                        <a:cs typeface="+mn-cs"/>
                      </a:endParaRPr>
                    </a:p>
                    <a:p>
                      <a:pPr algn="ctr">
                        <a:lnSpc>
                          <a:spcPct val="100000"/>
                        </a:lnSpc>
                      </a:pPr>
                      <a:r>
                        <a:rPr lang="en-US" altLang="zh-CN" sz="1400" dirty="0" smtClean="0"/>
                        <a:t>《</a:t>
                      </a:r>
                      <a:r>
                        <a:rPr lang="zh-CN" altLang="en-US" sz="1400" dirty="0" smtClean="0"/>
                        <a:t>建筑防火封堵应用技术标准</a:t>
                      </a:r>
                      <a:r>
                        <a:rPr lang="en-US" altLang="zh-CN" sz="1400" dirty="0" smtClean="0"/>
                        <a:t>》</a:t>
                      </a:r>
                      <a:endParaRPr lang="en-US" altLang="zh-CN" sz="1400" dirty="0" smtClean="0"/>
                    </a:p>
                    <a:p>
                      <a:pPr algn="ctr">
                        <a:lnSpc>
                          <a:spcPct val="100000"/>
                        </a:lnSpc>
                      </a:pPr>
                      <a:r>
                        <a:rPr lang="en-US" altLang="zh-CN" sz="1200" kern="1200" dirty="0" smtClean="0">
                          <a:solidFill>
                            <a:schemeClr val="dk1"/>
                          </a:solidFill>
                          <a:latin typeface="+mn-lt"/>
                          <a:ea typeface="+mn-ea"/>
                          <a:cs typeface="+mn-cs"/>
                        </a:rPr>
                        <a:t>GB/T 51410-2020</a:t>
                      </a:r>
                      <a:endParaRPr lang="en-US" altLang="zh-CN" sz="1200" kern="1200" dirty="0" smtClean="0">
                        <a:solidFill>
                          <a:schemeClr val="dk1"/>
                        </a:solidFill>
                        <a:latin typeface="+mn-lt"/>
                        <a:ea typeface="+mn-ea"/>
                        <a:cs typeface="+mn-cs"/>
                      </a:endParaRPr>
                    </a:p>
                    <a:p>
                      <a:pPr marL="0" algn="ctr" defTabSz="914400" rtl="0" eaLnBrk="1" latinLnBrk="0" hangingPunct="1">
                        <a:lnSpc>
                          <a:spcPct val="100000"/>
                        </a:lnSpc>
                      </a:pPr>
                      <a:r>
                        <a:rPr lang="en-US" altLang="zh-CN" sz="1400" dirty="0" smtClean="0"/>
                        <a:t>《</a:t>
                      </a:r>
                      <a:r>
                        <a:rPr lang="zh-CN" altLang="en-US" sz="1400" dirty="0" smtClean="0"/>
                        <a:t>四川省装配式轻质墙体技术标准</a:t>
                      </a:r>
                      <a:r>
                        <a:rPr lang="en-US" altLang="zh-CN" sz="1400" dirty="0" smtClean="0"/>
                        <a:t>》</a:t>
                      </a:r>
                      <a:endParaRPr lang="en-US" altLang="zh-CN" sz="1400" dirty="0" smtClean="0"/>
                    </a:p>
                    <a:p>
                      <a:pPr marL="0" algn="ctr" defTabSz="914400" rtl="0" eaLnBrk="1" latinLnBrk="0" hangingPunct="1">
                        <a:lnSpc>
                          <a:spcPct val="100000"/>
                        </a:lnSpc>
                      </a:pPr>
                      <a:r>
                        <a:rPr lang="en-US" altLang="zh-CN" sz="1200" kern="1200" dirty="0" smtClean="0">
                          <a:solidFill>
                            <a:schemeClr val="dk1"/>
                          </a:solidFill>
                          <a:latin typeface="+mn-lt"/>
                          <a:ea typeface="+mn-ea"/>
                          <a:cs typeface="+mn-cs"/>
                        </a:rPr>
                        <a:t>DBJ51/T156-2020</a:t>
                      </a:r>
                      <a:endParaRPr lang="en-US" altLang="zh-CN" sz="1200" kern="1200" dirty="0" smtClean="0">
                        <a:solidFill>
                          <a:schemeClr val="dk1"/>
                        </a:solidFill>
                        <a:latin typeface="+mn-lt"/>
                        <a:ea typeface="+mn-ea"/>
                        <a:cs typeface="+mn-cs"/>
                      </a:endParaRPr>
                    </a:p>
                  </a:txBody>
                  <a:tcPr/>
                </a:tc>
                <a:tc>
                  <a:txBody>
                    <a:bodyPr/>
                    <a:lstStyle/>
                    <a:p>
                      <a:pPr marL="0" algn="ctr" defTabSz="914400" rtl="0" eaLnBrk="1" latinLnBrk="0" hangingPunct="1">
                        <a:lnSpc>
                          <a:spcPct val="100000"/>
                        </a:lnSpc>
                      </a:pPr>
                      <a:r>
                        <a:rPr lang="en-US" altLang="zh-CN" sz="1400" kern="1200" dirty="0" smtClean="0">
                          <a:solidFill>
                            <a:schemeClr val="accent3">
                              <a:lumMod val="50000"/>
                            </a:schemeClr>
                          </a:solidFill>
                          <a:latin typeface="+mn-lt"/>
                          <a:ea typeface="+mn-ea"/>
                          <a:cs typeface="+mn-cs"/>
                        </a:rPr>
                        <a:t>《</a:t>
                      </a:r>
                      <a:r>
                        <a:rPr lang="zh-CN" altLang="en-US" sz="1400" kern="1200" dirty="0" smtClean="0">
                          <a:solidFill>
                            <a:schemeClr val="accent3">
                              <a:lumMod val="50000"/>
                            </a:schemeClr>
                          </a:solidFill>
                          <a:latin typeface="+mn-lt"/>
                          <a:ea typeface="+mn-ea"/>
                          <a:cs typeface="+mn-cs"/>
                        </a:rPr>
                        <a:t>装配式钢结构建筑技术标准</a:t>
                      </a:r>
                      <a:r>
                        <a:rPr lang="en-US" altLang="zh-CN" sz="1400" kern="1200" dirty="0" smtClean="0">
                          <a:solidFill>
                            <a:schemeClr val="accent3">
                              <a:lumMod val="50000"/>
                            </a:schemeClr>
                          </a:solidFill>
                          <a:latin typeface="+mn-lt"/>
                          <a:ea typeface="+mn-ea"/>
                          <a:cs typeface="+mn-cs"/>
                        </a:rPr>
                        <a:t>》</a:t>
                      </a:r>
                      <a:endParaRPr lang="en-US" altLang="zh-CN" sz="1400" kern="1200" dirty="0" smtClean="0">
                        <a:solidFill>
                          <a:schemeClr val="accent3">
                            <a:lumMod val="50000"/>
                          </a:schemeClr>
                        </a:solidFill>
                        <a:latin typeface="+mn-lt"/>
                        <a:ea typeface="+mn-ea"/>
                        <a:cs typeface="+mn-cs"/>
                      </a:endParaRPr>
                    </a:p>
                    <a:p>
                      <a:pPr marL="0" algn="ctr" defTabSz="914400" rtl="0" eaLnBrk="1" latinLnBrk="0" hangingPunct="1">
                        <a:lnSpc>
                          <a:spcPct val="100000"/>
                        </a:lnSpc>
                      </a:pPr>
                      <a:r>
                        <a:rPr lang="en-US" altLang="zh-CN" sz="1200" kern="1200" dirty="0" smtClean="0">
                          <a:solidFill>
                            <a:schemeClr val="accent3">
                              <a:lumMod val="50000"/>
                            </a:schemeClr>
                          </a:solidFill>
                          <a:latin typeface="+mn-lt"/>
                          <a:ea typeface="+mn-ea"/>
                          <a:cs typeface="+mn-cs"/>
                        </a:rPr>
                        <a:t>GB/T 51232-2016</a:t>
                      </a:r>
                      <a:endParaRPr lang="en-US" altLang="zh-CN" sz="1200" kern="1200" dirty="0" smtClean="0">
                        <a:solidFill>
                          <a:schemeClr val="accent3">
                            <a:lumMod val="50000"/>
                          </a:schemeClr>
                        </a:solidFill>
                        <a:latin typeface="+mn-lt"/>
                        <a:ea typeface="+mn-ea"/>
                        <a:cs typeface="+mn-cs"/>
                      </a:endParaRPr>
                    </a:p>
                    <a:p>
                      <a:pPr marL="0" algn="ctr" defTabSz="914400" rtl="0" eaLnBrk="1" latinLnBrk="0" hangingPunct="1">
                        <a:lnSpc>
                          <a:spcPct val="100000"/>
                        </a:lnSpc>
                      </a:pPr>
                      <a:r>
                        <a:rPr lang="en-US" altLang="zh-CN" sz="1400" kern="1200" dirty="0" smtClean="0">
                          <a:solidFill>
                            <a:schemeClr val="tx1"/>
                          </a:solidFill>
                          <a:latin typeface="+mn-lt"/>
                          <a:ea typeface="+mn-ea"/>
                          <a:cs typeface="+mn-cs"/>
                        </a:rPr>
                        <a:t>《</a:t>
                      </a:r>
                      <a:r>
                        <a:rPr lang="zh-CN" altLang="en-US" sz="1400" kern="1200" dirty="0" smtClean="0">
                          <a:solidFill>
                            <a:schemeClr val="tx1"/>
                          </a:solidFill>
                          <a:latin typeface="+mn-lt"/>
                          <a:ea typeface="+mn-ea"/>
                          <a:cs typeface="+mn-cs"/>
                        </a:rPr>
                        <a:t>建筑防火封堵应用技术标准</a:t>
                      </a:r>
                      <a:r>
                        <a:rPr lang="en-US" altLang="zh-CN" sz="1400" kern="1200" dirty="0" smtClean="0">
                          <a:solidFill>
                            <a:schemeClr val="tx1"/>
                          </a:solidFill>
                          <a:latin typeface="+mn-lt"/>
                          <a:ea typeface="+mn-ea"/>
                          <a:cs typeface="+mn-cs"/>
                        </a:rPr>
                        <a:t>》</a:t>
                      </a:r>
                      <a:endParaRPr lang="en-US" altLang="zh-CN" sz="1400" kern="1200" dirty="0" smtClean="0">
                        <a:solidFill>
                          <a:schemeClr val="tx1"/>
                        </a:solidFill>
                        <a:latin typeface="+mn-lt"/>
                        <a:ea typeface="+mn-ea"/>
                        <a:cs typeface="+mn-cs"/>
                      </a:endParaRPr>
                    </a:p>
                    <a:p>
                      <a:pPr marL="0" algn="ctr" defTabSz="914400" rtl="0" eaLnBrk="1" latinLnBrk="0" hangingPunct="1">
                        <a:lnSpc>
                          <a:spcPct val="100000"/>
                        </a:lnSpc>
                      </a:pPr>
                      <a:r>
                        <a:rPr lang="en-US" altLang="zh-CN" sz="1200" kern="1200" dirty="0" smtClean="0">
                          <a:solidFill>
                            <a:schemeClr val="tx1"/>
                          </a:solidFill>
                          <a:latin typeface="+mn-lt"/>
                          <a:ea typeface="+mn-ea"/>
                          <a:cs typeface="+mn-cs"/>
                        </a:rPr>
                        <a:t>GB/T 51410-2020</a:t>
                      </a:r>
                      <a:endParaRPr lang="en-US" altLang="zh-CN" sz="1200" kern="1200" dirty="0" smtClean="0">
                        <a:solidFill>
                          <a:schemeClr val="tx1"/>
                        </a:solidFill>
                        <a:latin typeface="+mn-lt"/>
                        <a:ea typeface="+mn-ea"/>
                        <a:cs typeface="+mn-cs"/>
                      </a:endParaRPr>
                    </a:p>
                    <a:p>
                      <a:pPr marL="0" algn="ctr" defTabSz="914400" rtl="0" eaLnBrk="1" latinLnBrk="0" hangingPunct="1">
                        <a:lnSpc>
                          <a:spcPct val="100000"/>
                        </a:lnSpc>
                      </a:pPr>
                      <a:r>
                        <a:rPr lang="en-US" altLang="zh-CN" sz="1400" kern="1200" dirty="0" smtClean="0">
                          <a:solidFill>
                            <a:schemeClr val="tx1"/>
                          </a:solidFill>
                          <a:latin typeface="+mn-lt"/>
                          <a:ea typeface="+mn-ea"/>
                          <a:cs typeface="+mn-cs"/>
                        </a:rPr>
                        <a:t>《</a:t>
                      </a:r>
                      <a:r>
                        <a:rPr lang="zh-CN" altLang="en-US" sz="1400" kern="1200" dirty="0" smtClean="0">
                          <a:solidFill>
                            <a:schemeClr val="tx1"/>
                          </a:solidFill>
                          <a:latin typeface="+mn-lt"/>
                          <a:ea typeface="+mn-ea"/>
                          <a:cs typeface="+mn-cs"/>
                        </a:rPr>
                        <a:t>四川省装配式轻质墙体技术标准</a:t>
                      </a:r>
                      <a:r>
                        <a:rPr lang="en-US" altLang="zh-CN" sz="1400" kern="1200" dirty="0" smtClean="0">
                          <a:solidFill>
                            <a:schemeClr val="tx1"/>
                          </a:solidFill>
                          <a:latin typeface="+mn-lt"/>
                          <a:ea typeface="+mn-ea"/>
                          <a:cs typeface="+mn-cs"/>
                        </a:rPr>
                        <a:t>》</a:t>
                      </a:r>
                      <a:endParaRPr lang="en-US" altLang="zh-CN" sz="1400" kern="1200" dirty="0" smtClean="0">
                        <a:solidFill>
                          <a:schemeClr val="tx1"/>
                        </a:solidFill>
                        <a:latin typeface="+mn-lt"/>
                        <a:ea typeface="+mn-ea"/>
                        <a:cs typeface="+mn-cs"/>
                      </a:endParaRPr>
                    </a:p>
                    <a:p>
                      <a:pPr marL="0" algn="ctr" defTabSz="914400" rtl="0" eaLnBrk="1" latinLnBrk="0" hangingPunct="1">
                        <a:lnSpc>
                          <a:spcPct val="100000"/>
                        </a:lnSpc>
                      </a:pPr>
                      <a:r>
                        <a:rPr lang="en-US" altLang="zh-CN" sz="1200" kern="1200" dirty="0" smtClean="0">
                          <a:solidFill>
                            <a:schemeClr val="tx1"/>
                          </a:solidFill>
                          <a:latin typeface="+mn-lt"/>
                          <a:ea typeface="+mn-ea"/>
                          <a:cs typeface="+mn-cs"/>
                        </a:rPr>
                        <a:t>DBJ51/T156-2020</a:t>
                      </a:r>
                      <a:endParaRPr lang="en-US" altLang="zh-CN" sz="1200" kern="1200" dirty="0" smtClean="0">
                        <a:solidFill>
                          <a:schemeClr val="tx1"/>
                        </a:solidFill>
                        <a:latin typeface="+mn-lt"/>
                        <a:ea typeface="+mn-ea"/>
                        <a:cs typeface="+mn-cs"/>
                      </a:endParaRPr>
                    </a:p>
                    <a:p>
                      <a:pPr marL="0" algn="ctr" defTabSz="914400" rtl="0" eaLnBrk="1" latinLnBrk="0" hangingPunct="1">
                        <a:lnSpc>
                          <a:spcPct val="100000"/>
                        </a:lnSpc>
                      </a:pPr>
                      <a:endParaRPr lang="en-US" altLang="zh-CN" sz="1200" kern="1200" dirty="0" smtClean="0">
                        <a:solidFill>
                          <a:schemeClr val="tx1"/>
                        </a:solidFill>
                        <a:latin typeface="+mn-lt"/>
                        <a:ea typeface="+mn-ea"/>
                        <a:cs typeface="+mn-cs"/>
                      </a:endParaRPr>
                    </a:p>
                  </a:txBody>
                  <a:tcPr anchor="ctr"/>
                </a:tc>
              </a:tr>
            </a:tbl>
          </a:graphicData>
        </a:graphic>
      </p:graphicFrame>
      <p:grpSp>
        <p:nvGrpSpPr>
          <p:cNvPr id="16" name="组合 15"/>
          <p:cNvGrpSpPr/>
          <p:nvPr/>
        </p:nvGrpSpPr>
        <p:grpSpPr>
          <a:xfrm>
            <a:off x="502360" y="1593529"/>
            <a:ext cx="3641716" cy="4553318"/>
            <a:chOff x="4256810" y="1936417"/>
            <a:chExt cx="3641716" cy="4553318"/>
          </a:xfrm>
        </p:grpSpPr>
        <p:sp>
          <p:nvSpPr>
            <p:cNvPr id="22" name="任意多边形 21"/>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3" name="任意多边形 22"/>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4" name="任意多边形 23"/>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5" name="任意多边形 24"/>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7" name="任意多边形 26"/>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18" name="矩形 17"/>
          <p:cNvSpPr/>
          <p:nvPr/>
        </p:nvSpPr>
        <p:spPr>
          <a:xfrm>
            <a:off x="4850905" y="2245226"/>
            <a:ext cx="5994924" cy="499624"/>
          </a:xfrm>
          <a:prstGeom prst="rect">
            <a:avLst/>
          </a:prstGeom>
        </p:spPr>
        <p:txBody>
          <a:bodyPr wrap="square">
            <a:spAutoFit/>
          </a:bodyPr>
          <a:lstStyle/>
          <a:p>
            <a:pPr algn="ctr">
              <a:lnSpc>
                <a:spcPct val="150000"/>
              </a:lnSpc>
            </a:pP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选取技术标准的对比</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9559048" y="571759"/>
            <a:ext cx="2236510" cy="400110"/>
          </a:xfrm>
          <a:prstGeom prst="rect">
            <a:avLst/>
          </a:prstGeom>
        </p:spPr>
        <p:txBody>
          <a:bodyPr wrap="none">
            <a:spAutoFit/>
          </a:bodyPr>
          <a:lstStyle/>
          <a:p>
            <a:r>
              <a:rPr lang="zh-CN" altLang="en-US" sz="2000" b="1" dirty="0" smtClean="0">
                <a:sym typeface="+mn-ea"/>
              </a:rPr>
              <a:t>建筑专业审查</a:t>
            </a:r>
            <a:r>
              <a:rPr lang="zh-CN" altLang="en-US" sz="2000" b="1" dirty="0">
                <a:sym typeface="+mn-ea"/>
              </a:rPr>
              <a:t>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grpSp>
        <p:nvGrpSpPr>
          <p:cNvPr id="22" name="组合 21"/>
          <p:cNvGrpSpPr/>
          <p:nvPr/>
        </p:nvGrpSpPr>
        <p:grpSpPr>
          <a:xfrm>
            <a:off x="502360" y="1593529"/>
            <a:ext cx="3641716" cy="4553318"/>
            <a:chOff x="4256810" y="1936417"/>
            <a:chExt cx="3641716" cy="4553318"/>
          </a:xfrm>
        </p:grpSpPr>
        <p:sp>
          <p:nvSpPr>
            <p:cNvPr id="23" name="任意多边形 2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4" name="任意多边形 2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5" name="任意多边形 2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7"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4.1</a:t>
            </a: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自评价表及计算书：</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6730110" y="1917041"/>
            <a:ext cx="2236510" cy="400110"/>
          </a:xfrm>
          <a:prstGeom prst="rect">
            <a:avLst/>
          </a:prstGeom>
        </p:spPr>
        <p:txBody>
          <a:bodyPr wrap="none">
            <a:spAutoFit/>
          </a:bodyPr>
          <a:lstStyle/>
          <a:p>
            <a:pPr lvl="0" algn="ctr"/>
            <a:r>
              <a:rPr lang="zh-CN" altLang="en-US" sz="2000" b="1" dirty="0"/>
              <a:t>建筑专业审查要点</a:t>
            </a:r>
            <a:endParaRPr lang="zh-CN" altLang="en-US" sz="2000" b="1" dirty="0"/>
          </a:p>
        </p:txBody>
      </p:sp>
      <p:sp>
        <p:nvSpPr>
          <p:cNvPr id="5" name="矩形 4"/>
          <p:cNvSpPr/>
          <p:nvPr/>
        </p:nvSpPr>
        <p:spPr>
          <a:xfrm>
            <a:off x="4421788" y="2677582"/>
            <a:ext cx="6853159" cy="707886"/>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a:p>
            <a:pPr algn="ctr"/>
            <a:r>
              <a:rPr lang="zh-CN" altLang="en-US" sz="2000" b="1" dirty="0" smtClean="0">
                <a:sym typeface="+mn-ea"/>
              </a:rPr>
              <a:t>四川省装配式钢结构建筑工程施工图设计文件审查要点</a:t>
            </a:r>
            <a:endParaRPr lang="zh-CN" altLang="en-US" sz="2000" b="1" dirty="0">
              <a:sym typeface="+mn-ea"/>
            </a:endParaRPr>
          </a:p>
        </p:txBody>
      </p:sp>
      <p:pic>
        <p:nvPicPr>
          <p:cNvPr id="8" name="图片 7"/>
          <p:cNvPicPr>
            <a:picLocks noChangeAspect="true"/>
          </p:cNvPicPr>
          <p:nvPr/>
        </p:nvPicPr>
        <p:blipFill>
          <a:blip r:embed="rId1"/>
          <a:stretch>
            <a:fillRect/>
          </a:stretch>
        </p:blipFill>
        <p:spPr>
          <a:xfrm>
            <a:off x="5529279" y="3392488"/>
            <a:ext cx="4813618" cy="1808359"/>
          </a:xfrm>
          <a:prstGeom prst="rect">
            <a:avLst/>
          </a:prstGeom>
        </p:spPr>
      </p:pic>
      <p:pic>
        <p:nvPicPr>
          <p:cNvPr id="11" name="图片 10"/>
          <p:cNvPicPr>
            <a:picLocks noChangeAspect="true"/>
          </p:cNvPicPr>
          <p:nvPr/>
        </p:nvPicPr>
        <p:blipFill>
          <a:blip r:embed="rId2"/>
          <a:stretch>
            <a:fillRect/>
          </a:stretch>
        </p:blipFill>
        <p:spPr>
          <a:xfrm>
            <a:off x="5555298" y="5247785"/>
            <a:ext cx="4787599" cy="461847"/>
          </a:xfrm>
          <a:prstGeom prst="rect">
            <a:avLst/>
          </a:prstGeom>
        </p:spPr>
      </p:pic>
      <p:sp>
        <p:nvSpPr>
          <p:cNvPr id="20" name="矩形 19"/>
          <p:cNvSpPr/>
          <p:nvPr/>
        </p:nvSpPr>
        <p:spPr>
          <a:xfrm>
            <a:off x="9559048" y="571759"/>
            <a:ext cx="2236510" cy="400110"/>
          </a:xfrm>
          <a:prstGeom prst="rect">
            <a:avLst/>
          </a:prstGeom>
        </p:spPr>
        <p:txBody>
          <a:bodyPr wrap="none">
            <a:spAutoFit/>
          </a:bodyPr>
          <a:lstStyle/>
          <a:p>
            <a:r>
              <a:rPr lang="zh-CN" altLang="en-US" sz="2000" b="1" dirty="0" smtClean="0">
                <a:sym typeface="+mn-ea"/>
              </a:rPr>
              <a:t>建筑专业审查</a:t>
            </a:r>
            <a:r>
              <a:rPr lang="zh-CN" altLang="en-US" sz="2000" b="1" dirty="0">
                <a:sym typeface="+mn-ea"/>
              </a:rPr>
              <a:t>要点</a:t>
            </a:r>
            <a:endParaRPr lang="zh-CN" altLang="en-US" sz="2000" b="1" dirty="0">
              <a:sym typeface="+mn-ea"/>
            </a:endParaRPr>
          </a:p>
        </p:txBody>
      </p:sp>
    </p:spTree>
    <p:custDataLst>
      <p:tags r:id="rId3"/>
    </p:custData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grpSp>
        <p:nvGrpSpPr>
          <p:cNvPr id="22" name="组合 21"/>
          <p:cNvGrpSpPr/>
          <p:nvPr/>
        </p:nvGrpSpPr>
        <p:grpSpPr>
          <a:xfrm>
            <a:off x="502360" y="1593529"/>
            <a:ext cx="3641716" cy="4553318"/>
            <a:chOff x="4256810" y="1936417"/>
            <a:chExt cx="3641716" cy="4553318"/>
          </a:xfrm>
        </p:grpSpPr>
        <p:sp>
          <p:nvSpPr>
            <p:cNvPr id="23" name="任意多边形 2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4" name="任意多边形 2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5" name="任意多边形 2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7"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1015663"/>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4.2.</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一般规定</a:t>
            </a:r>
            <a:endPar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endParaRPr>
          </a:p>
          <a:p>
            <a:pPr algn="ctr">
              <a:lnSpc>
                <a:spcPct val="150000"/>
              </a:lnSpc>
            </a:pP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6730110" y="1917041"/>
            <a:ext cx="2236510" cy="400110"/>
          </a:xfrm>
          <a:prstGeom prst="rect">
            <a:avLst/>
          </a:prstGeom>
        </p:spPr>
        <p:txBody>
          <a:bodyPr wrap="none">
            <a:spAutoFit/>
          </a:bodyPr>
          <a:lstStyle/>
          <a:p>
            <a:pPr lvl="0" algn="ctr"/>
            <a:r>
              <a:rPr lang="zh-CN" altLang="en-US" sz="2000" b="1" dirty="0"/>
              <a:t>建筑专业审查要点</a:t>
            </a:r>
            <a:endParaRPr lang="zh-CN" altLang="en-US" sz="2000" b="1" dirty="0"/>
          </a:p>
        </p:txBody>
      </p:sp>
      <p:sp>
        <p:nvSpPr>
          <p:cNvPr id="5" name="矩形 4"/>
          <p:cNvSpPr/>
          <p:nvPr/>
        </p:nvSpPr>
        <p:spPr>
          <a:xfrm>
            <a:off x="4421788" y="2677582"/>
            <a:ext cx="6853159" cy="707886"/>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a:p>
            <a:pPr algn="ctr"/>
            <a:r>
              <a:rPr lang="zh-CN" altLang="en-US" sz="2000" b="1" dirty="0" smtClean="0">
                <a:sym typeface="+mn-ea"/>
              </a:rPr>
              <a:t>四川省装配式钢结构建筑工程施工图设计文件审查要点</a:t>
            </a:r>
            <a:endParaRPr lang="zh-CN" altLang="en-US" sz="2000" b="1" dirty="0">
              <a:sym typeface="+mn-ea"/>
            </a:endParaRPr>
          </a:p>
        </p:txBody>
      </p:sp>
      <p:pic>
        <p:nvPicPr>
          <p:cNvPr id="7" name="图片 6"/>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4428670" y="3693114"/>
            <a:ext cx="7183905" cy="2093323"/>
          </a:xfrm>
          <a:prstGeom prst="rect">
            <a:avLst/>
          </a:prstGeom>
        </p:spPr>
      </p:pic>
      <p:sp>
        <p:nvSpPr>
          <p:cNvPr id="19" name="矩形 18"/>
          <p:cNvSpPr/>
          <p:nvPr/>
        </p:nvSpPr>
        <p:spPr>
          <a:xfrm>
            <a:off x="9559048" y="571759"/>
            <a:ext cx="2236510" cy="400110"/>
          </a:xfrm>
          <a:prstGeom prst="rect">
            <a:avLst/>
          </a:prstGeom>
        </p:spPr>
        <p:txBody>
          <a:bodyPr wrap="none">
            <a:spAutoFit/>
          </a:bodyPr>
          <a:lstStyle/>
          <a:p>
            <a:r>
              <a:rPr lang="zh-CN" altLang="en-US" sz="2000" b="1" dirty="0" smtClean="0">
                <a:sym typeface="+mn-ea"/>
              </a:rPr>
              <a:t>建筑专业审查</a:t>
            </a:r>
            <a:r>
              <a:rPr lang="zh-CN" altLang="en-US" sz="2000" b="1" dirty="0">
                <a:sym typeface="+mn-ea"/>
              </a:rPr>
              <a:t>要点</a:t>
            </a:r>
            <a:endParaRPr lang="zh-CN" altLang="en-US" sz="2000" b="1" dirty="0">
              <a:sym typeface="+mn-ea"/>
            </a:endParaRPr>
          </a:p>
        </p:txBody>
      </p:sp>
    </p:spTree>
    <p:custDataLst>
      <p:tags r:id="rId2"/>
    </p:custData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4.3</a:t>
            </a: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 </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材料和构造审查要点</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6730110" y="1917041"/>
            <a:ext cx="2236510" cy="400110"/>
          </a:xfrm>
          <a:prstGeom prst="rect">
            <a:avLst/>
          </a:prstGeom>
        </p:spPr>
        <p:txBody>
          <a:bodyPr wrap="none">
            <a:spAutoFit/>
          </a:bodyPr>
          <a:lstStyle/>
          <a:p>
            <a:pPr lvl="0" algn="ctr"/>
            <a:r>
              <a:rPr lang="zh-CN" altLang="en-US" sz="2000" b="1" dirty="0"/>
              <a:t>建筑专业审查要点</a:t>
            </a:r>
            <a:endParaRPr lang="zh-CN" altLang="en-US" sz="2000" b="1" dirty="0"/>
          </a:p>
        </p:txBody>
      </p:sp>
      <p:sp>
        <p:nvSpPr>
          <p:cNvPr id="5" name="矩形 4"/>
          <p:cNvSpPr/>
          <p:nvPr/>
        </p:nvSpPr>
        <p:spPr>
          <a:xfrm>
            <a:off x="4421788" y="2677582"/>
            <a:ext cx="6853159" cy="400110"/>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p:txBody>
      </p:sp>
      <p:grpSp>
        <p:nvGrpSpPr>
          <p:cNvPr id="30" name="组合 29"/>
          <p:cNvGrpSpPr/>
          <p:nvPr/>
        </p:nvGrpSpPr>
        <p:grpSpPr>
          <a:xfrm>
            <a:off x="502360" y="1593529"/>
            <a:ext cx="3641716" cy="4553318"/>
            <a:chOff x="4256810" y="1936417"/>
            <a:chExt cx="3641716" cy="4553318"/>
          </a:xfrm>
        </p:grpSpPr>
        <p:sp>
          <p:nvSpPr>
            <p:cNvPr id="31" name="任意多边形 30"/>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32"/>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4" name="矩形 23"/>
          <p:cNvSpPr/>
          <p:nvPr/>
        </p:nvSpPr>
        <p:spPr>
          <a:xfrm>
            <a:off x="4486939" y="3086471"/>
            <a:ext cx="7039261" cy="2554545"/>
          </a:xfrm>
          <a:prstGeom prst="rect">
            <a:avLst/>
          </a:prstGeom>
        </p:spPr>
        <p:txBody>
          <a:bodyPr wrap="square">
            <a:spAutoFit/>
          </a:bodyPr>
          <a:lstStyle/>
          <a:p>
            <a:pPr algn="ctr"/>
            <a:r>
              <a:rPr lang="en-US" altLang="zh-CN" sz="1600" dirty="0">
                <a:sym typeface="+mn-ea"/>
              </a:rPr>
              <a:t>《</a:t>
            </a:r>
            <a:r>
              <a:rPr lang="zh-CN" altLang="en-US" sz="1600" dirty="0">
                <a:sym typeface="+mn-ea"/>
              </a:rPr>
              <a:t>装配式混凝土结构技术规程</a:t>
            </a:r>
            <a:r>
              <a:rPr lang="en-US" altLang="zh-CN" sz="1600" dirty="0">
                <a:sym typeface="+mn-ea"/>
              </a:rPr>
              <a:t>》</a:t>
            </a:r>
            <a:r>
              <a:rPr lang="en-US" altLang="zh-CN" sz="1600" dirty="0" smtClean="0">
                <a:sym typeface="+mn-ea"/>
              </a:rPr>
              <a:t>JGJ1-2014</a:t>
            </a:r>
            <a:endParaRPr lang="en-US" altLang="zh-CN" sz="1600" dirty="0" smtClean="0">
              <a:sym typeface="+mn-ea"/>
            </a:endParaRPr>
          </a:p>
          <a:p>
            <a:endParaRPr lang="en-US" altLang="zh-CN" sz="1600" b="1" dirty="0" smtClean="0"/>
          </a:p>
          <a:p>
            <a:r>
              <a:rPr lang="en-US" altLang="zh-CN" sz="1600" b="1" dirty="0" smtClean="0"/>
              <a:t>4.3.1 </a:t>
            </a:r>
            <a:r>
              <a:rPr lang="zh-CN" altLang="en-US" sz="1600" dirty="0"/>
              <a:t>外墙板接缝处的密封材料应符合下列规定</a:t>
            </a:r>
            <a:r>
              <a:rPr lang="zh-CN" altLang="en-US" sz="1600" dirty="0" smtClean="0"/>
              <a:t>：</a:t>
            </a:r>
            <a:endParaRPr lang="en-US" altLang="zh-CN" sz="1600" dirty="0" smtClean="0"/>
          </a:p>
          <a:p>
            <a:r>
              <a:rPr lang="zh-CN" altLang="en-US" sz="1600" dirty="0" smtClean="0"/>
              <a:t>装配式</a:t>
            </a:r>
            <a:r>
              <a:rPr lang="zh-CN" altLang="en-US" sz="1600" dirty="0"/>
              <a:t>建筑的外墙应满足结构、防水、防火、保温、隔热、隔声及</a:t>
            </a:r>
            <a:endParaRPr lang="zh-CN" altLang="en-US" sz="1600" dirty="0"/>
          </a:p>
          <a:p>
            <a:r>
              <a:rPr lang="zh-CN" altLang="en-US" sz="1600" dirty="0"/>
              <a:t>建筑造型设计的要求，</a:t>
            </a:r>
            <a:r>
              <a:rPr lang="zh-CN" altLang="en-US" sz="1600" dirty="0">
                <a:solidFill>
                  <a:srgbClr val="C00000"/>
                </a:solidFill>
              </a:rPr>
              <a:t>预制外墙板的接缝等防水薄弱部位，应采用材</a:t>
            </a:r>
            <a:endParaRPr lang="zh-CN" altLang="en-US" sz="1600" dirty="0">
              <a:solidFill>
                <a:srgbClr val="C00000"/>
              </a:solidFill>
            </a:endParaRPr>
          </a:p>
          <a:p>
            <a:r>
              <a:rPr lang="zh-CN" altLang="en-US" sz="1600" dirty="0">
                <a:solidFill>
                  <a:srgbClr val="C00000"/>
                </a:solidFill>
              </a:rPr>
              <a:t>料防水、构造防水和结构防水相结合的做法</a:t>
            </a:r>
            <a:r>
              <a:rPr lang="zh-CN" altLang="en-US" sz="1600" dirty="0" smtClean="0"/>
              <a:t>。</a:t>
            </a:r>
            <a:endParaRPr lang="en-US" altLang="zh-CN" sz="1600" dirty="0" smtClean="0"/>
          </a:p>
          <a:p>
            <a:endParaRPr lang="en-US" altLang="zh-CN" sz="1600" dirty="0" smtClean="0"/>
          </a:p>
          <a:p>
            <a:r>
              <a:rPr lang="en-US" altLang="zh-CN" sz="1600" b="1" dirty="0"/>
              <a:t>5.3.4 </a:t>
            </a:r>
            <a:r>
              <a:rPr lang="zh-CN" altLang="en-US" sz="1600" dirty="0"/>
              <a:t>预制外墙板的接缝及门窗洞口等防水薄弱部位</a:t>
            </a:r>
            <a:r>
              <a:rPr lang="zh-CN" altLang="en-US" sz="1600" dirty="0">
                <a:solidFill>
                  <a:srgbClr val="C00000"/>
                </a:solidFill>
              </a:rPr>
              <a:t>宜采用材料防水和构</a:t>
            </a:r>
            <a:endParaRPr lang="zh-CN" altLang="en-US" sz="1600" dirty="0">
              <a:solidFill>
                <a:srgbClr val="C00000"/>
              </a:solidFill>
            </a:endParaRPr>
          </a:p>
          <a:p>
            <a:r>
              <a:rPr lang="zh-CN" altLang="en-US" sz="1600" dirty="0">
                <a:solidFill>
                  <a:srgbClr val="C00000"/>
                </a:solidFill>
              </a:rPr>
              <a:t>造防水相结合的做法</a:t>
            </a:r>
            <a:r>
              <a:rPr lang="zh-CN" altLang="en-US" sz="1600" dirty="0"/>
              <a:t>，并应符合下列规定：</a:t>
            </a:r>
            <a:endParaRPr lang="zh-CN" altLang="en-US" sz="1600" dirty="0"/>
          </a:p>
          <a:p>
            <a:r>
              <a:rPr lang="en-US" altLang="zh-CN" sz="1600" b="1" dirty="0"/>
              <a:t>3 </a:t>
            </a:r>
            <a:r>
              <a:rPr lang="zh-CN" altLang="en-US" sz="1600" dirty="0"/>
              <a:t>当板缝</a:t>
            </a:r>
            <a:r>
              <a:rPr lang="zh-CN" altLang="en-US" sz="1600" dirty="0">
                <a:solidFill>
                  <a:srgbClr val="C00000"/>
                </a:solidFill>
              </a:rPr>
              <a:t>空腔需设置导水管排水</a:t>
            </a:r>
            <a:r>
              <a:rPr lang="zh-CN" altLang="en-US" sz="1600" dirty="0"/>
              <a:t>时，板缝内侧应</a:t>
            </a:r>
            <a:r>
              <a:rPr lang="zh-CN" altLang="en-US" sz="1600" dirty="0">
                <a:solidFill>
                  <a:srgbClr val="C00000"/>
                </a:solidFill>
              </a:rPr>
              <a:t>增设气密条密封构造</a:t>
            </a:r>
            <a:r>
              <a:rPr lang="zh-CN" altLang="en-US" sz="1600" dirty="0"/>
              <a:t>。</a:t>
            </a:r>
            <a:endParaRPr lang="en-US" altLang="zh-CN" sz="1600" dirty="0">
              <a:sym typeface="+mn-ea"/>
            </a:endParaRPr>
          </a:p>
        </p:txBody>
      </p:sp>
      <p:sp>
        <p:nvSpPr>
          <p:cNvPr id="19" name="矩形 18"/>
          <p:cNvSpPr/>
          <p:nvPr/>
        </p:nvSpPr>
        <p:spPr>
          <a:xfrm>
            <a:off x="9559048" y="571759"/>
            <a:ext cx="2236510" cy="400110"/>
          </a:xfrm>
          <a:prstGeom prst="rect">
            <a:avLst/>
          </a:prstGeom>
        </p:spPr>
        <p:txBody>
          <a:bodyPr wrap="none">
            <a:spAutoFit/>
          </a:bodyPr>
          <a:lstStyle/>
          <a:p>
            <a:r>
              <a:rPr lang="zh-CN" altLang="en-US" sz="2000" b="1" dirty="0" smtClean="0">
                <a:sym typeface="+mn-ea"/>
              </a:rPr>
              <a:t>建筑专业审查</a:t>
            </a:r>
            <a:r>
              <a:rPr lang="zh-CN" altLang="en-US" sz="2000" b="1" dirty="0">
                <a:sym typeface="+mn-ea"/>
              </a:rPr>
              <a:t>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4.3</a:t>
            </a: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 </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材料和构造审查要点</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6730110" y="1917041"/>
            <a:ext cx="2236510" cy="400110"/>
          </a:xfrm>
          <a:prstGeom prst="rect">
            <a:avLst/>
          </a:prstGeom>
        </p:spPr>
        <p:txBody>
          <a:bodyPr wrap="none">
            <a:spAutoFit/>
          </a:bodyPr>
          <a:lstStyle/>
          <a:p>
            <a:pPr lvl="0" algn="ctr"/>
            <a:r>
              <a:rPr lang="zh-CN" altLang="en-US" sz="2000" b="1" dirty="0"/>
              <a:t>建筑专业审查要点</a:t>
            </a:r>
            <a:endParaRPr lang="zh-CN" altLang="en-US" sz="2000" b="1" dirty="0"/>
          </a:p>
        </p:txBody>
      </p:sp>
      <p:sp>
        <p:nvSpPr>
          <p:cNvPr id="5" name="矩形 4"/>
          <p:cNvSpPr/>
          <p:nvPr/>
        </p:nvSpPr>
        <p:spPr>
          <a:xfrm>
            <a:off x="4421788" y="2677582"/>
            <a:ext cx="6853159" cy="400110"/>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p:txBody>
      </p:sp>
      <p:grpSp>
        <p:nvGrpSpPr>
          <p:cNvPr id="30" name="组合 29"/>
          <p:cNvGrpSpPr/>
          <p:nvPr/>
        </p:nvGrpSpPr>
        <p:grpSpPr>
          <a:xfrm>
            <a:off x="502360" y="1593529"/>
            <a:ext cx="3641716" cy="4553318"/>
            <a:chOff x="4256810" y="1936417"/>
            <a:chExt cx="3641716" cy="4553318"/>
          </a:xfrm>
        </p:grpSpPr>
        <p:sp>
          <p:nvSpPr>
            <p:cNvPr id="31" name="任意多边形 30"/>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32"/>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4" name="矩形 23"/>
          <p:cNvSpPr/>
          <p:nvPr/>
        </p:nvSpPr>
        <p:spPr>
          <a:xfrm>
            <a:off x="4486939" y="3086471"/>
            <a:ext cx="7039261" cy="2800767"/>
          </a:xfrm>
          <a:prstGeom prst="rect">
            <a:avLst/>
          </a:prstGeom>
        </p:spPr>
        <p:txBody>
          <a:bodyPr wrap="square">
            <a:spAutoFit/>
          </a:bodyPr>
          <a:lstStyle/>
          <a:p>
            <a:pPr algn="ctr"/>
            <a:r>
              <a:rPr lang="en-US" altLang="zh-CN" sz="1600" dirty="0"/>
              <a:t>《</a:t>
            </a:r>
            <a:r>
              <a:rPr lang="zh-CN" altLang="en-US" sz="1600" dirty="0"/>
              <a:t>四川省装配式混凝土建筑设计标准</a:t>
            </a:r>
            <a:r>
              <a:rPr lang="en-US" altLang="zh-CN" sz="1600" dirty="0"/>
              <a:t>》</a:t>
            </a:r>
            <a:r>
              <a:rPr lang="en-US" altLang="zh-CN" sz="1600" dirty="0" smtClean="0"/>
              <a:t>DBJ51/T024-2017</a:t>
            </a:r>
            <a:endParaRPr lang="en-US" altLang="zh-CN" sz="1600" dirty="0" smtClean="0"/>
          </a:p>
          <a:p>
            <a:pPr algn="ctr"/>
            <a:endParaRPr lang="en-US" altLang="zh-CN" sz="1600" b="1" dirty="0" smtClean="0"/>
          </a:p>
          <a:p>
            <a:r>
              <a:rPr lang="en-US" altLang="zh-CN" sz="1600" b="1" dirty="0"/>
              <a:t>4. 3. 4 </a:t>
            </a:r>
            <a:r>
              <a:rPr lang="zh-CN" altLang="en-US" sz="1600" dirty="0"/>
              <a:t>预制混凝土夹心保温墙板应符合下列要求：</a:t>
            </a:r>
            <a:endParaRPr lang="zh-CN" altLang="en-US" sz="1600" dirty="0"/>
          </a:p>
          <a:p>
            <a:r>
              <a:rPr lang="en-US" altLang="zh-CN" sz="1600" b="1" dirty="0"/>
              <a:t>1 </a:t>
            </a:r>
            <a:r>
              <a:rPr lang="zh-CN" altLang="en-US" sz="1600" dirty="0">
                <a:solidFill>
                  <a:srgbClr val="C00000"/>
                </a:solidFill>
              </a:rPr>
              <a:t>内、外叶墙板</a:t>
            </a:r>
            <a:r>
              <a:rPr lang="zh-CN" altLang="en-US" sz="1600" dirty="0"/>
              <a:t>应有</a:t>
            </a:r>
            <a:r>
              <a:rPr lang="zh-CN" altLang="en-US" sz="1600" dirty="0">
                <a:solidFill>
                  <a:srgbClr val="C00000"/>
                </a:solidFill>
              </a:rPr>
              <a:t>防坠落措施</a:t>
            </a:r>
            <a:r>
              <a:rPr lang="zh-CN" altLang="en-US" sz="1600" dirty="0" smtClean="0"/>
              <a:t>。</a:t>
            </a:r>
            <a:endParaRPr lang="en-US" altLang="zh-CN" sz="1600" dirty="0" smtClean="0"/>
          </a:p>
          <a:p>
            <a:endParaRPr lang="en-US" altLang="zh-CN" sz="1600" dirty="0">
              <a:sym typeface="+mn-ea"/>
            </a:endParaRPr>
          </a:p>
          <a:p>
            <a:r>
              <a:rPr lang="en-US" altLang="zh-CN" sz="1600" b="1" dirty="0"/>
              <a:t>4. 3. 5 </a:t>
            </a:r>
            <a:r>
              <a:rPr lang="zh-CN" altLang="en-US" sz="1600" dirty="0"/>
              <a:t>当夏热冬冷地区采用单元式复合外墙板时，应满足冬季不出现</a:t>
            </a:r>
            <a:r>
              <a:rPr lang="zh-CN" altLang="en-US" sz="1600" dirty="0" smtClean="0"/>
              <a:t>结露</a:t>
            </a:r>
            <a:r>
              <a:rPr lang="zh-CN" altLang="en-US" sz="1600" dirty="0"/>
              <a:t>的要求。外墙板的平均热阻应符合规范的要求，</a:t>
            </a:r>
            <a:r>
              <a:rPr lang="zh-CN" altLang="en-US" sz="1600" dirty="0">
                <a:solidFill>
                  <a:srgbClr val="C00000"/>
                </a:solidFill>
              </a:rPr>
              <a:t>房间外墙面热桥的</a:t>
            </a:r>
            <a:r>
              <a:rPr lang="zh-CN" altLang="en-US" sz="1600" dirty="0" smtClean="0">
                <a:solidFill>
                  <a:srgbClr val="C00000"/>
                </a:solidFill>
              </a:rPr>
              <a:t>比例</a:t>
            </a:r>
            <a:r>
              <a:rPr lang="zh-CN" altLang="en-US" sz="1600" dirty="0">
                <a:solidFill>
                  <a:srgbClr val="C00000"/>
                </a:solidFill>
              </a:rPr>
              <a:t>不超过</a:t>
            </a:r>
            <a:r>
              <a:rPr lang="en-US" altLang="zh-CN" sz="1600" dirty="0">
                <a:solidFill>
                  <a:srgbClr val="C00000"/>
                </a:solidFill>
              </a:rPr>
              <a:t>15%</a:t>
            </a:r>
            <a:r>
              <a:rPr lang="zh-CN" altLang="en-US" sz="1600" dirty="0" smtClean="0"/>
              <a:t>。</a:t>
            </a:r>
            <a:endParaRPr lang="en-US" altLang="zh-CN" sz="1600" dirty="0" smtClean="0"/>
          </a:p>
          <a:p>
            <a:endParaRPr lang="zh-CN" altLang="en-US" sz="1600" dirty="0"/>
          </a:p>
          <a:p>
            <a:r>
              <a:rPr lang="en-US" altLang="zh-CN" sz="1600" b="1" dirty="0"/>
              <a:t>4. 3. 6 </a:t>
            </a:r>
            <a:r>
              <a:rPr lang="zh-CN" altLang="en-US" sz="1600" dirty="0"/>
              <a:t>装配式建筑外门窗应采用标准化产品，</a:t>
            </a:r>
            <a:r>
              <a:rPr lang="zh-CN" altLang="en-US" sz="1600" dirty="0">
                <a:solidFill>
                  <a:srgbClr val="C00000"/>
                </a:solidFill>
              </a:rPr>
              <a:t>宜采用带有坡度不</a:t>
            </a:r>
            <a:r>
              <a:rPr lang="zh-CN" altLang="en-US" sz="1600" dirty="0" smtClean="0">
                <a:solidFill>
                  <a:srgbClr val="C00000"/>
                </a:solidFill>
              </a:rPr>
              <a:t>小于</a:t>
            </a:r>
            <a:r>
              <a:rPr lang="en-US" altLang="zh-CN" sz="1600" dirty="0" smtClean="0">
                <a:solidFill>
                  <a:srgbClr val="C00000"/>
                </a:solidFill>
              </a:rPr>
              <a:t>5</a:t>
            </a:r>
            <a:r>
              <a:rPr lang="en-US" altLang="zh-CN" sz="1600" dirty="0">
                <a:solidFill>
                  <a:srgbClr val="C00000"/>
                </a:solidFill>
              </a:rPr>
              <a:t>%</a:t>
            </a:r>
            <a:r>
              <a:rPr lang="zh-CN" altLang="en-US" sz="1600" dirty="0">
                <a:solidFill>
                  <a:srgbClr val="C00000"/>
                </a:solidFill>
              </a:rPr>
              <a:t>的批水板等的外门窗配套系列部品</a:t>
            </a:r>
            <a:r>
              <a:rPr lang="zh-CN" altLang="en-US" sz="1600" dirty="0"/>
              <a:t>，并应与外墙可靠连接</a:t>
            </a:r>
            <a:r>
              <a:rPr lang="zh-CN" altLang="en-US" sz="1600" dirty="0" smtClean="0"/>
              <a:t>。</a:t>
            </a:r>
            <a:endParaRPr lang="zh-CN" altLang="en-US" sz="1600" dirty="0"/>
          </a:p>
        </p:txBody>
      </p:sp>
      <p:sp>
        <p:nvSpPr>
          <p:cNvPr id="19" name="矩形 18"/>
          <p:cNvSpPr/>
          <p:nvPr/>
        </p:nvSpPr>
        <p:spPr>
          <a:xfrm>
            <a:off x="9559048" y="571759"/>
            <a:ext cx="2236510" cy="400110"/>
          </a:xfrm>
          <a:prstGeom prst="rect">
            <a:avLst/>
          </a:prstGeom>
        </p:spPr>
        <p:txBody>
          <a:bodyPr wrap="none">
            <a:spAutoFit/>
          </a:bodyPr>
          <a:lstStyle/>
          <a:p>
            <a:r>
              <a:rPr lang="zh-CN" altLang="en-US" sz="2000" b="1" dirty="0" smtClean="0">
                <a:sym typeface="+mn-ea"/>
              </a:rPr>
              <a:t>建筑专业审查</a:t>
            </a:r>
            <a:r>
              <a:rPr lang="zh-CN" altLang="en-US" sz="2000" b="1" dirty="0">
                <a:sym typeface="+mn-ea"/>
              </a:rPr>
              <a:t>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4.3</a:t>
            </a: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 </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材料和构造审查要点</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6730110" y="1917041"/>
            <a:ext cx="2236510" cy="400110"/>
          </a:xfrm>
          <a:prstGeom prst="rect">
            <a:avLst/>
          </a:prstGeom>
        </p:spPr>
        <p:txBody>
          <a:bodyPr wrap="none">
            <a:spAutoFit/>
          </a:bodyPr>
          <a:lstStyle/>
          <a:p>
            <a:pPr lvl="0" algn="ctr"/>
            <a:r>
              <a:rPr lang="zh-CN" altLang="en-US" sz="2000" b="1" dirty="0"/>
              <a:t>建筑专业审查要点</a:t>
            </a:r>
            <a:endParaRPr lang="zh-CN" altLang="en-US" sz="2000" b="1" dirty="0"/>
          </a:p>
        </p:txBody>
      </p:sp>
      <p:sp>
        <p:nvSpPr>
          <p:cNvPr id="5" name="矩形 4"/>
          <p:cNvSpPr/>
          <p:nvPr/>
        </p:nvSpPr>
        <p:spPr>
          <a:xfrm>
            <a:off x="4421788" y="2677582"/>
            <a:ext cx="6853159" cy="400110"/>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p:txBody>
      </p:sp>
      <p:grpSp>
        <p:nvGrpSpPr>
          <p:cNvPr id="30" name="组合 29"/>
          <p:cNvGrpSpPr/>
          <p:nvPr/>
        </p:nvGrpSpPr>
        <p:grpSpPr>
          <a:xfrm>
            <a:off x="502360" y="1593529"/>
            <a:ext cx="3641716" cy="4553318"/>
            <a:chOff x="4256810" y="1936417"/>
            <a:chExt cx="3641716" cy="4553318"/>
          </a:xfrm>
        </p:grpSpPr>
        <p:sp>
          <p:nvSpPr>
            <p:cNvPr id="31" name="任意多边形 30"/>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32"/>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4" name="矩形 23"/>
          <p:cNvSpPr/>
          <p:nvPr/>
        </p:nvSpPr>
        <p:spPr>
          <a:xfrm>
            <a:off x="4486939" y="3086471"/>
            <a:ext cx="7039261" cy="1354217"/>
          </a:xfrm>
          <a:prstGeom prst="rect">
            <a:avLst/>
          </a:prstGeom>
        </p:spPr>
        <p:txBody>
          <a:bodyPr wrap="square">
            <a:spAutoFit/>
          </a:bodyPr>
          <a:lstStyle/>
          <a:p>
            <a:pPr algn="ctr"/>
            <a:r>
              <a:rPr lang="en-US" altLang="zh-CN" sz="1600" dirty="0"/>
              <a:t>《</a:t>
            </a:r>
            <a:r>
              <a:rPr lang="zh-CN" altLang="en-US" sz="1600" dirty="0"/>
              <a:t>建筑轻质条板隔墙技术规程</a:t>
            </a:r>
            <a:r>
              <a:rPr lang="en-US" altLang="zh-CN" sz="1600" dirty="0"/>
              <a:t>》JGJ/T </a:t>
            </a:r>
            <a:r>
              <a:rPr lang="en-US" altLang="zh-CN" sz="1600" dirty="0" smtClean="0"/>
              <a:t>157-2014</a:t>
            </a:r>
            <a:endParaRPr lang="en-US" altLang="zh-CN" sz="1600" dirty="0" smtClean="0"/>
          </a:p>
          <a:p>
            <a:pPr algn="ctr"/>
            <a:endParaRPr lang="en-US" altLang="zh-CN" sz="1600" b="1" dirty="0" smtClean="0"/>
          </a:p>
          <a:p>
            <a:r>
              <a:rPr lang="en-US" altLang="zh-CN" sz="1600" b="1" dirty="0"/>
              <a:t>4.2.12 </a:t>
            </a:r>
            <a:r>
              <a:rPr lang="zh-CN" altLang="en-US" sz="1600" dirty="0"/>
              <a:t>普通型石膏条板和防水性能较差的条板</a:t>
            </a:r>
            <a:r>
              <a:rPr lang="zh-CN" altLang="en-US" sz="1600" dirty="0">
                <a:solidFill>
                  <a:srgbClr val="C00000"/>
                </a:solidFill>
              </a:rPr>
              <a:t>不宜用于潮湿环境及有</a:t>
            </a:r>
            <a:endParaRPr lang="zh-CN" altLang="en-US" sz="1600" dirty="0">
              <a:solidFill>
                <a:srgbClr val="C00000"/>
              </a:solidFill>
            </a:endParaRPr>
          </a:p>
          <a:p>
            <a:r>
              <a:rPr lang="zh-CN" altLang="en-US" sz="1600" dirty="0">
                <a:solidFill>
                  <a:srgbClr val="C00000"/>
                </a:solidFill>
              </a:rPr>
              <a:t>防潮、防水要求的环境</a:t>
            </a:r>
            <a:r>
              <a:rPr lang="zh-CN" altLang="en-US" sz="1600" dirty="0"/>
              <a:t>。上述材质的条板隔墙用于</a:t>
            </a:r>
            <a:r>
              <a:rPr lang="zh-CN" altLang="en-US" sz="1600" dirty="0">
                <a:solidFill>
                  <a:srgbClr val="C00000"/>
                </a:solidFill>
              </a:rPr>
              <a:t>无地下室的首层</a:t>
            </a:r>
            <a:r>
              <a:rPr lang="zh-CN" altLang="en-US" sz="1600" dirty="0"/>
              <a:t>时，</a:t>
            </a:r>
            <a:endParaRPr lang="zh-CN" altLang="en-US" sz="1600" dirty="0"/>
          </a:p>
          <a:p>
            <a:r>
              <a:rPr lang="zh-CN" altLang="en-US" sz="1600" dirty="0"/>
              <a:t>宜在</a:t>
            </a:r>
            <a:r>
              <a:rPr lang="zh-CN" altLang="en-US" sz="1600" dirty="0">
                <a:solidFill>
                  <a:srgbClr val="C00000"/>
                </a:solidFill>
              </a:rPr>
              <a:t>隔墙下部采取防潮措施</a:t>
            </a:r>
            <a:r>
              <a:rPr lang="zh-CN" altLang="en-US" sz="1600" dirty="0"/>
              <a:t>。</a:t>
            </a:r>
            <a:endParaRPr lang="zh-CN" altLang="en-US" sz="1600" dirty="0"/>
          </a:p>
        </p:txBody>
      </p:sp>
      <p:sp>
        <p:nvSpPr>
          <p:cNvPr id="19" name="矩形 18"/>
          <p:cNvSpPr/>
          <p:nvPr/>
        </p:nvSpPr>
        <p:spPr>
          <a:xfrm>
            <a:off x="9559048" y="571759"/>
            <a:ext cx="2236510" cy="400110"/>
          </a:xfrm>
          <a:prstGeom prst="rect">
            <a:avLst/>
          </a:prstGeom>
        </p:spPr>
        <p:txBody>
          <a:bodyPr wrap="none">
            <a:spAutoFit/>
          </a:bodyPr>
          <a:lstStyle/>
          <a:p>
            <a:r>
              <a:rPr lang="zh-CN" altLang="en-US" sz="2000" b="1" dirty="0" smtClean="0">
                <a:sym typeface="+mn-ea"/>
              </a:rPr>
              <a:t>建筑专业审查</a:t>
            </a:r>
            <a:r>
              <a:rPr lang="zh-CN" altLang="en-US" sz="2000" b="1" dirty="0">
                <a:sym typeface="+mn-ea"/>
              </a:rPr>
              <a:t>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4.3</a:t>
            </a: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 </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材料和构造审查要点</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6730110" y="1917041"/>
            <a:ext cx="2236510" cy="400110"/>
          </a:xfrm>
          <a:prstGeom prst="rect">
            <a:avLst/>
          </a:prstGeom>
        </p:spPr>
        <p:txBody>
          <a:bodyPr wrap="none">
            <a:spAutoFit/>
          </a:bodyPr>
          <a:lstStyle/>
          <a:p>
            <a:pPr lvl="0" algn="ctr"/>
            <a:r>
              <a:rPr lang="zh-CN" altLang="en-US" sz="2000" b="1" dirty="0"/>
              <a:t>建筑专业审查要点</a:t>
            </a:r>
            <a:endParaRPr lang="zh-CN" altLang="en-US" sz="2000" b="1" dirty="0"/>
          </a:p>
        </p:txBody>
      </p:sp>
      <p:sp>
        <p:nvSpPr>
          <p:cNvPr id="5" name="矩形 4"/>
          <p:cNvSpPr/>
          <p:nvPr/>
        </p:nvSpPr>
        <p:spPr>
          <a:xfrm>
            <a:off x="4421788" y="2677582"/>
            <a:ext cx="6853159" cy="400110"/>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p:txBody>
      </p:sp>
      <p:grpSp>
        <p:nvGrpSpPr>
          <p:cNvPr id="30" name="组合 29"/>
          <p:cNvGrpSpPr/>
          <p:nvPr/>
        </p:nvGrpSpPr>
        <p:grpSpPr>
          <a:xfrm>
            <a:off x="502360" y="1593529"/>
            <a:ext cx="3641716" cy="4553318"/>
            <a:chOff x="4256810" y="1936417"/>
            <a:chExt cx="3641716" cy="4553318"/>
          </a:xfrm>
        </p:grpSpPr>
        <p:sp>
          <p:nvSpPr>
            <p:cNvPr id="31" name="任意多边形 30"/>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32"/>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4" name="矩形 23"/>
          <p:cNvSpPr/>
          <p:nvPr/>
        </p:nvSpPr>
        <p:spPr>
          <a:xfrm>
            <a:off x="4486939" y="3086471"/>
            <a:ext cx="7039261" cy="3108543"/>
          </a:xfrm>
          <a:prstGeom prst="rect">
            <a:avLst/>
          </a:prstGeom>
        </p:spPr>
        <p:txBody>
          <a:bodyPr wrap="square">
            <a:spAutoFit/>
          </a:bodyPr>
          <a:lstStyle/>
          <a:p>
            <a:pPr algn="ctr"/>
            <a:r>
              <a:rPr lang="en-US" altLang="zh-CN" sz="1600" dirty="0"/>
              <a:t>《</a:t>
            </a:r>
            <a:r>
              <a:rPr lang="zh-CN" altLang="en-US" sz="1600" dirty="0"/>
              <a:t>四川省装配式轻质墙体技术标准</a:t>
            </a:r>
            <a:r>
              <a:rPr lang="en-US" altLang="zh-CN" sz="1600" dirty="0"/>
              <a:t>》</a:t>
            </a:r>
            <a:r>
              <a:rPr lang="en-US" altLang="zh-CN" sz="1600" dirty="0" smtClean="0"/>
              <a:t>DBJ51/T156-2020</a:t>
            </a:r>
            <a:endParaRPr lang="en-US" altLang="zh-CN" sz="1600" dirty="0" smtClean="0"/>
          </a:p>
          <a:p>
            <a:pPr algn="ctr"/>
            <a:endParaRPr lang="en-US" altLang="zh-CN" sz="1600" b="1" dirty="0" smtClean="0"/>
          </a:p>
          <a:p>
            <a:r>
              <a:rPr lang="en-US" altLang="zh-CN" sz="1600" b="1" dirty="0"/>
              <a:t>4.2.9 </a:t>
            </a:r>
            <a:r>
              <a:rPr lang="zh-CN" altLang="en-US" sz="1600" dirty="0"/>
              <a:t>内隔墙体用于卫生间、厨房等有防潮、防水要求环境时，应</a:t>
            </a:r>
            <a:r>
              <a:rPr lang="zh-CN" altLang="en-US" sz="1600" dirty="0" smtClean="0"/>
              <a:t>设计防潮</a:t>
            </a:r>
            <a:r>
              <a:rPr lang="zh-CN" altLang="en-US" sz="1600" dirty="0"/>
              <a:t>、防水构造措施，还应符合下列规定：</a:t>
            </a:r>
            <a:endParaRPr lang="zh-CN" altLang="en-US" sz="1600" dirty="0"/>
          </a:p>
          <a:p>
            <a:r>
              <a:rPr lang="en-US" altLang="zh-CN" sz="1600" b="1" dirty="0"/>
              <a:t>1 </a:t>
            </a:r>
            <a:r>
              <a:rPr lang="zh-CN" altLang="en-US" sz="1600" dirty="0"/>
              <a:t>内隔墙体根部应做</a:t>
            </a:r>
            <a:r>
              <a:rPr lang="zh-CN" altLang="en-US" sz="1600" dirty="0">
                <a:solidFill>
                  <a:srgbClr val="C00000"/>
                </a:solidFill>
              </a:rPr>
              <a:t>不低于</a:t>
            </a:r>
            <a:r>
              <a:rPr lang="en-US" altLang="zh-CN" sz="1600" dirty="0">
                <a:solidFill>
                  <a:srgbClr val="C00000"/>
                </a:solidFill>
              </a:rPr>
              <a:t>C20</a:t>
            </a:r>
            <a:r>
              <a:rPr lang="zh-CN" altLang="en-US" sz="1600" dirty="0">
                <a:solidFill>
                  <a:srgbClr val="C00000"/>
                </a:solidFill>
              </a:rPr>
              <a:t>的混凝土条形墙垫</a:t>
            </a:r>
            <a:r>
              <a:rPr lang="zh-CN" altLang="en-US" sz="1600" dirty="0"/>
              <a:t>，距离</a:t>
            </a:r>
            <a:r>
              <a:rPr lang="zh-CN" altLang="en-US" sz="1600" dirty="0" smtClean="0"/>
              <a:t>轻质墙体</a:t>
            </a:r>
            <a:r>
              <a:rPr lang="zh-CN" altLang="en-US" sz="1600" dirty="0"/>
              <a:t>两侧较高的楼地面饰面层不应低于</a:t>
            </a:r>
            <a:r>
              <a:rPr lang="en-US" altLang="zh-CN" sz="1600" dirty="0">
                <a:solidFill>
                  <a:srgbClr val="C00000"/>
                </a:solidFill>
              </a:rPr>
              <a:t>200mm</a:t>
            </a:r>
            <a:r>
              <a:rPr lang="zh-CN" altLang="en-US" sz="1600" dirty="0"/>
              <a:t>。</a:t>
            </a:r>
            <a:endParaRPr lang="zh-CN" altLang="en-US" sz="1600" dirty="0"/>
          </a:p>
          <a:p>
            <a:r>
              <a:rPr lang="en-US" altLang="zh-CN" sz="1600" b="1" dirty="0" smtClean="0"/>
              <a:t>3 </a:t>
            </a:r>
            <a:r>
              <a:rPr lang="zh-CN" altLang="en-US" sz="1600" dirty="0"/>
              <a:t>墙体内侧应设</a:t>
            </a:r>
            <a:r>
              <a:rPr lang="zh-CN" altLang="en-US" sz="1600" dirty="0">
                <a:solidFill>
                  <a:srgbClr val="C00000"/>
                </a:solidFill>
              </a:rPr>
              <a:t>全防水墙面</a:t>
            </a:r>
            <a:r>
              <a:rPr lang="zh-CN" altLang="en-US" sz="1600" dirty="0"/>
              <a:t>。</a:t>
            </a:r>
            <a:endParaRPr lang="zh-CN" altLang="en-US" sz="1600" dirty="0"/>
          </a:p>
          <a:p>
            <a:r>
              <a:rPr lang="en-US" altLang="zh-CN" sz="1600" b="1" dirty="0"/>
              <a:t>4 </a:t>
            </a:r>
            <a:r>
              <a:rPr lang="zh-CN" altLang="en-US" sz="1600" dirty="0">
                <a:solidFill>
                  <a:srgbClr val="C00000"/>
                </a:solidFill>
              </a:rPr>
              <a:t>地漏</a:t>
            </a:r>
            <a:r>
              <a:rPr lang="zh-CN" altLang="en-US" sz="1600" dirty="0"/>
              <a:t>应设置在</a:t>
            </a:r>
            <a:r>
              <a:rPr lang="zh-CN" altLang="en-US" sz="1600" dirty="0">
                <a:solidFill>
                  <a:srgbClr val="C00000"/>
                </a:solidFill>
              </a:rPr>
              <a:t>远离外墙板与楼板接缝</a:t>
            </a:r>
            <a:r>
              <a:rPr lang="zh-CN" altLang="en-US" sz="1600" dirty="0"/>
              <a:t>位置</a:t>
            </a:r>
            <a:r>
              <a:rPr lang="zh-CN" altLang="en-US" sz="1600" dirty="0" smtClean="0"/>
              <a:t>。</a:t>
            </a:r>
            <a:endParaRPr lang="en-US" altLang="zh-CN" sz="1600" dirty="0" smtClean="0"/>
          </a:p>
          <a:p>
            <a:endParaRPr lang="en-US" altLang="zh-CN" sz="1600" dirty="0"/>
          </a:p>
          <a:p>
            <a:r>
              <a:rPr lang="en-US" altLang="zh-CN" sz="1600" b="1" dirty="0"/>
              <a:t>4.3.13 </a:t>
            </a:r>
            <a:r>
              <a:rPr lang="zh-CN" altLang="en-US" sz="1600" dirty="0"/>
              <a:t>外围护墙体的</a:t>
            </a:r>
            <a:r>
              <a:rPr lang="zh-CN" altLang="en-US" sz="1600" dirty="0">
                <a:solidFill>
                  <a:srgbClr val="C00000"/>
                </a:solidFill>
              </a:rPr>
              <a:t>首层</a:t>
            </a:r>
            <a:r>
              <a:rPr lang="zh-CN" altLang="en-US" sz="1600" dirty="0"/>
              <a:t>及</a:t>
            </a:r>
            <a:r>
              <a:rPr lang="zh-CN" altLang="en-US" sz="1600" dirty="0">
                <a:solidFill>
                  <a:srgbClr val="C00000"/>
                </a:solidFill>
              </a:rPr>
              <a:t>临露台、屋顶花园、空中连廊等处</a:t>
            </a:r>
            <a:r>
              <a:rPr lang="zh-CN" altLang="en-US" sz="1600" dirty="0"/>
              <a:t>的</a:t>
            </a:r>
            <a:r>
              <a:rPr lang="zh-CN" altLang="en-US" sz="1600" dirty="0" smtClean="0"/>
              <a:t>根部应</a:t>
            </a:r>
            <a:r>
              <a:rPr lang="zh-CN" altLang="en-US" sz="1600" dirty="0"/>
              <a:t>做</a:t>
            </a:r>
            <a:r>
              <a:rPr lang="zh-CN" altLang="en-US" sz="1600" dirty="0">
                <a:solidFill>
                  <a:srgbClr val="C00000"/>
                </a:solidFill>
              </a:rPr>
              <a:t>不低于</a:t>
            </a:r>
            <a:r>
              <a:rPr lang="en-US" altLang="zh-CN" sz="1600" dirty="0">
                <a:solidFill>
                  <a:srgbClr val="C00000"/>
                </a:solidFill>
              </a:rPr>
              <a:t>C20 </a:t>
            </a:r>
            <a:r>
              <a:rPr lang="zh-CN" altLang="en-US" sz="1600" dirty="0">
                <a:solidFill>
                  <a:srgbClr val="C00000"/>
                </a:solidFill>
              </a:rPr>
              <a:t>的混凝土条形墙垫</a:t>
            </a:r>
            <a:r>
              <a:rPr lang="zh-CN" altLang="en-US" sz="1600" dirty="0"/>
              <a:t>，墙垫顶</a:t>
            </a:r>
            <a:r>
              <a:rPr lang="zh-CN" altLang="en-US" sz="1600" dirty="0">
                <a:solidFill>
                  <a:srgbClr val="C00000"/>
                </a:solidFill>
              </a:rPr>
              <a:t>距离室内地坪不低于</a:t>
            </a:r>
            <a:r>
              <a:rPr lang="en-US" altLang="zh-CN" sz="1600" dirty="0">
                <a:solidFill>
                  <a:srgbClr val="C00000"/>
                </a:solidFill>
              </a:rPr>
              <a:t>200mm</a:t>
            </a:r>
            <a:r>
              <a:rPr lang="zh-CN" altLang="en-US" sz="1600" dirty="0"/>
              <a:t>，</a:t>
            </a:r>
            <a:r>
              <a:rPr lang="zh-CN" altLang="en-US" sz="1600" dirty="0">
                <a:solidFill>
                  <a:srgbClr val="C00000"/>
                </a:solidFill>
              </a:rPr>
              <a:t>距离室外地坪不低于</a:t>
            </a:r>
            <a:r>
              <a:rPr lang="en-US" altLang="zh-CN" sz="1600" dirty="0">
                <a:solidFill>
                  <a:srgbClr val="C00000"/>
                </a:solidFill>
              </a:rPr>
              <a:t>500mm</a:t>
            </a:r>
            <a:r>
              <a:rPr lang="zh-CN" altLang="en-US" sz="1600" dirty="0"/>
              <a:t>。</a:t>
            </a:r>
            <a:endParaRPr lang="zh-CN" altLang="en-US" sz="1600" dirty="0"/>
          </a:p>
        </p:txBody>
      </p:sp>
      <p:sp>
        <p:nvSpPr>
          <p:cNvPr id="19" name="矩形 18"/>
          <p:cNvSpPr/>
          <p:nvPr/>
        </p:nvSpPr>
        <p:spPr>
          <a:xfrm>
            <a:off x="9559048" y="571759"/>
            <a:ext cx="2236510" cy="400110"/>
          </a:xfrm>
          <a:prstGeom prst="rect">
            <a:avLst/>
          </a:prstGeom>
        </p:spPr>
        <p:txBody>
          <a:bodyPr wrap="none">
            <a:spAutoFit/>
          </a:bodyPr>
          <a:lstStyle/>
          <a:p>
            <a:r>
              <a:rPr lang="zh-CN" altLang="en-US" sz="2000" b="1" dirty="0" smtClean="0">
                <a:sym typeface="+mn-ea"/>
              </a:rPr>
              <a:t>建筑专业审查</a:t>
            </a:r>
            <a:r>
              <a:rPr lang="zh-CN" altLang="en-US" sz="2000" b="1" dirty="0">
                <a:sym typeface="+mn-ea"/>
              </a:rPr>
              <a:t>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4.4</a:t>
            </a: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 </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防火审查要点</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6730110" y="1917041"/>
            <a:ext cx="2236510" cy="400110"/>
          </a:xfrm>
          <a:prstGeom prst="rect">
            <a:avLst/>
          </a:prstGeom>
        </p:spPr>
        <p:txBody>
          <a:bodyPr wrap="none">
            <a:spAutoFit/>
          </a:bodyPr>
          <a:lstStyle/>
          <a:p>
            <a:pPr lvl="0" algn="ctr"/>
            <a:r>
              <a:rPr lang="zh-CN" altLang="en-US" sz="2000" b="1" dirty="0"/>
              <a:t>建筑专业审查要点</a:t>
            </a:r>
            <a:endParaRPr lang="zh-CN" altLang="en-US" sz="2000" b="1" dirty="0"/>
          </a:p>
        </p:txBody>
      </p:sp>
      <p:sp>
        <p:nvSpPr>
          <p:cNvPr id="5" name="矩形 4"/>
          <p:cNvSpPr/>
          <p:nvPr/>
        </p:nvSpPr>
        <p:spPr>
          <a:xfrm>
            <a:off x="4421788" y="2677582"/>
            <a:ext cx="6853159" cy="400110"/>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p:txBody>
      </p:sp>
      <p:grpSp>
        <p:nvGrpSpPr>
          <p:cNvPr id="30" name="组合 29"/>
          <p:cNvGrpSpPr/>
          <p:nvPr/>
        </p:nvGrpSpPr>
        <p:grpSpPr>
          <a:xfrm>
            <a:off x="502360" y="1593529"/>
            <a:ext cx="3641716" cy="4553318"/>
            <a:chOff x="4256810" y="1936417"/>
            <a:chExt cx="3641716" cy="4553318"/>
          </a:xfrm>
        </p:grpSpPr>
        <p:sp>
          <p:nvSpPr>
            <p:cNvPr id="31" name="任意多边形 30"/>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32"/>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4" name="矩形 23"/>
          <p:cNvSpPr/>
          <p:nvPr/>
        </p:nvSpPr>
        <p:spPr>
          <a:xfrm>
            <a:off x="4486939" y="3086471"/>
            <a:ext cx="7039261" cy="3539430"/>
          </a:xfrm>
          <a:prstGeom prst="rect">
            <a:avLst/>
          </a:prstGeom>
        </p:spPr>
        <p:txBody>
          <a:bodyPr wrap="square">
            <a:spAutoFit/>
          </a:bodyPr>
          <a:lstStyle/>
          <a:p>
            <a:pPr algn="ctr"/>
            <a:r>
              <a:rPr lang="en-US" altLang="zh-CN" sz="1600" dirty="0"/>
              <a:t>《</a:t>
            </a:r>
            <a:r>
              <a:rPr lang="zh-CN" altLang="en-US" sz="1600" dirty="0"/>
              <a:t>装配式混凝土结构技术规程</a:t>
            </a:r>
            <a:r>
              <a:rPr lang="en-US" altLang="zh-CN" sz="1600" dirty="0"/>
              <a:t>》</a:t>
            </a:r>
            <a:r>
              <a:rPr lang="en-US" altLang="zh-CN" sz="1600" dirty="0" smtClean="0"/>
              <a:t>JGJ1-2014</a:t>
            </a:r>
            <a:endParaRPr lang="en-US" altLang="zh-CN" sz="1600" dirty="0" smtClean="0"/>
          </a:p>
          <a:p>
            <a:pPr algn="ctr"/>
            <a:endParaRPr lang="en-US" altLang="zh-CN" sz="1600" dirty="0"/>
          </a:p>
          <a:p>
            <a:r>
              <a:rPr lang="en-US" altLang="zh-CN" sz="1600" b="1" dirty="0"/>
              <a:t>4.3.1 </a:t>
            </a:r>
            <a:r>
              <a:rPr lang="zh-CN" altLang="en-US" sz="1600" dirty="0"/>
              <a:t>外墙板接缝处的密封材料应符合下列规定：</a:t>
            </a:r>
            <a:endParaRPr lang="zh-CN" altLang="en-US" sz="1600" dirty="0"/>
          </a:p>
          <a:p>
            <a:r>
              <a:rPr lang="en-US" altLang="zh-CN" sz="1600" b="1" dirty="0"/>
              <a:t>3 </a:t>
            </a:r>
            <a:r>
              <a:rPr lang="zh-CN" altLang="en-US" sz="1600" dirty="0"/>
              <a:t>夹心外墙板</a:t>
            </a:r>
            <a:r>
              <a:rPr lang="zh-CN" altLang="en-US" sz="1600" dirty="0">
                <a:solidFill>
                  <a:srgbClr val="C00000"/>
                </a:solidFill>
              </a:rPr>
              <a:t>接缝处填充用保温材料</a:t>
            </a:r>
            <a:r>
              <a:rPr lang="zh-CN" altLang="en-US" sz="1600" dirty="0"/>
              <a:t>的燃烧性能应满足</a:t>
            </a:r>
            <a:r>
              <a:rPr lang="zh-CN" altLang="en-US" sz="1600" dirty="0" smtClean="0"/>
              <a:t>国家标准</a:t>
            </a:r>
            <a:r>
              <a:rPr lang="en-US" altLang="zh-CN" sz="1600" dirty="0" smtClean="0"/>
              <a:t>《</a:t>
            </a:r>
            <a:r>
              <a:rPr lang="zh-CN" altLang="en-US" sz="1600" dirty="0"/>
              <a:t>建筑材料及制品燃烧性能分级</a:t>
            </a:r>
            <a:r>
              <a:rPr lang="en-US" altLang="zh-CN" sz="1600" dirty="0"/>
              <a:t>》GB 8624-2012 </a:t>
            </a:r>
            <a:r>
              <a:rPr lang="zh-CN" altLang="en-US" sz="1600" dirty="0"/>
              <a:t>中</a:t>
            </a:r>
            <a:r>
              <a:rPr lang="en-US" altLang="zh-CN" sz="1600" dirty="0">
                <a:solidFill>
                  <a:srgbClr val="C00000"/>
                </a:solidFill>
              </a:rPr>
              <a:t>A </a:t>
            </a:r>
            <a:r>
              <a:rPr lang="zh-CN" altLang="en-US" sz="1600" dirty="0">
                <a:solidFill>
                  <a:srgbClr val="C00000"/>
                </a:solidFill>
              </a:rPr>
              <a:t>级</a:t>
            </a:r>
            <a:r>
              <a:rPr lang="zh-CN" altLang="en-US" sz="1600" dirty="0"/>
              <a:t>的要求</a:t>
            </a:r>
            <a:r>
              <a:rPr lang="zh-CN" altLang="en-US" sz="1600" dirty="0" smtClean="0"/>
              <a:t>。</a:t>
            </a:r>
            <a:endParaRPr lang="en-US" altLang="zh-CN" sz="1600" dirty="0" smtClean="0"/>
          </a:p>
          <a:p>
            <a:pPr algn="ctr"/>
            <a:endParaRPr lang="en-US" altLang="zh-CN" sz="1600" dirty="0"/>
          </a:p>
          <a:p>
            <a:pPr algn="ctr"/>
            <a:r>
              <a:rPr lang="en-US" altLang="zh-CN" sz="1600" dirty="0"/>
              <a:t>《</a:t>
            </a:r>
            <a:r>
              <a:rPr lang="zh-CN" altLang="en-US" sz="1600" dirty="0"/>
              <a:t>装配式混凝土建筑技术标准</a:t>
            </a:r>
            <a:r>
              <a:rPr lang="en-US" altLang="zh-CN" sz="1600" dirty="0"/>
              <a:t>》GB/T </a:t>
            </a:r>
            <a:r>
              <a:rPr lang="en-US" altLang="zh-CN" sz="1600" dirty="0" smtClean="0"/>
              <a:t>51231-2016</a:t>
            </a:r>
            <a:endParaRPr lang="en-US" altLang="zh-CN" sz="1600" dirty="0" smtClean="0"/>
          </a:p>
          <a:p>
            <a:pPr algn="ctr"/>
            <a:endParaRPr lang="en-US" altLang="zh-CN" sz="1600" dirty="0"/>
          </a:p>
          <a:p>
            <a:r>
              <a:rPr lang="en-US" altLang="zh-CN" sz="1600" b="1" dirty="0"/>
              <a:t>6.2.2 </a:t>
            </a:r>
            <a:r>
              <a:rPr lang="zh-CN" altLang="en-US" sz="1600" dirty="0"/>
              <a:t>露明的金属支撑件及外墙板内侧与主体结构的</a:t>
            </a:r>
            <a:r>
              <a:rPr lang="zh-CN" altLang="en-US" sz="1600" dirty="0">
                <a:solidFill>
                  <a:srgbClr val="C00000"/>
                </a:solidFill>
              </a:rPr>
              <a:t>调整间隙</a:t>
            </a:r>
            <a:r>
              <a:rPr lang="zh-CN" altLang="en-US" sz="1600" dirty="0"/>
              <a:t>，应</a:t>
            </a:r>
            <a:r>
              <a:rPr lang="zh-CN" altLang="en-US" sz="1600" dirty="0" smtClean="0"/>
              <a:t>采用燃烧性</a:t>
            </a:r>
            <a:r>
              <a:rPr lang="zh-CN" altLang="en-US" sz="1600" dirty="0"/>
              <a:t>能等级为</a:t>
            </a:r>
            <a:r>
              <a:rPr lang="en-US" altLang="zh-CN" sz="1600" dirty="0">
                <a:solidFill>
                  <a:srgbClr val="C00000"/>
                </a:solidFill>
              </a:rPr>
              <a:t>A </a:t>
            </a:r>
            <a:r>
              <a:rPr lang="zh-CN" altLang="en-US" sz="1600" dirty="0">
                <a:solidFill>
                  <a:srgbClr val="C00000"/>
                </a:solidFill>
              </a:rPr>
              <a:t>级</a:t>
            </a:r>
            <a:r>
              <a:rPr lang="zh-CN" altLang="en-US" sz="1600" dirty="0"/>
              <a:t>的材料进行封堵，封堵构造的耐火极限不得低于</a:t>
            </a:r>
            <a:r>
              <a:rPr lang="zh-CN" altLang="en-US" sz="1600" dirty="0" smtClean="0"/>
              <a:t>墙体</a:t>
            </a:r>
            <a:r>
              <a:rPr lang="zh-CN" altLang="en-US" sz="1600" dirty="0"/>
              <a:t>的耐火极限，封堵材料在耐火极限内不得开裂、脱落。</a:t>
            </a:r>
            <a:endParaRPr lang="zh-CN" altLang="en-US" sz="1600" dirty="0"/>
          </a:p>
          <a:p>
            <a:r>
              <a:rPr lang="en-US" altLang="zh-CN" sz="1600" b="1" dirty="0"/>
              <a:t>6.2.3 </a:t>
            </a:r>
            <a:r>
              <a:rPr lang="zh-CN" altLang="en-US" sz="1600" dirty="0"/>
              <a:t>防火性能应按非承重外墙的要求执行，当</a:t>
            </a:r>
            <a:r>
              <a:rPr lang="zh-CN" altLang="en-US" sz="1600" dirty="0">
                <a:solidFill>
                  <a:srgbClr val="C00000"/>
                </a:solidFill>
              </a:rPr>
              <a:t>夹芯保温材料</a:t>
            </a:r>
            <a:r>
              <a:rPr lang="zh-CN" altLang="en-US" sz="1600" dirty="0"/>
              <a:t>的</a:t>
            </a:r>
            <a:r>
              <a:rPr lang="zh-CN" altLang="en-US" sz="1600" dirty="0" smtClean="0"/>
              <a:t>燃烧性能</a:t>
            </a:r>
            <a:r>
              <a:rPr lang="zh-CN" altLang="en-US" sz="1600" dirty="0"/>
              <a:t>等级为</a:t>
            </a:r>
            <a:r>
              <a:rPr lang="en-US" altLang="zh-CN" sz="1600" dirty="0" smtClean="0">
                <a:solidFill>
                  <a:srgbClr val="C00000"/>
                </a:solidFill>
              </a:rPr>
              <a:t>B1</a:t>
            </a:r>
            <a:r>
              <a:rPr lang="zh-CN" altLang="en-US" sz="1600" dirty="0" smtClean="0">
                <a:solidFill>
                  <a:srgbClr val="C00000"/>
                </a:solidFill>
              </a:rPr>
              <a:t>或</a:t>
            </a:r>
            <a:r>
              <a:rPr lang="en-US" altLang="zh-CN" sz="1600" dirty="0" smtClean="0">
                <a:solidFill>
                  <a:srgbClr val="C00000"/>
                </a:solidFill>
              </a:rPr>
              <a:t>B2</a:t>
            </a:r>
            <a:r>
              <a:rPr lang="zh-CN" altLang="en-US" sz="1600" dirty="0" smtClean="0">
                <a:solidFill>
                  <a:srgbClr val="C00000"/>
                </a:solidFill>
              </a:rPr>
              <a:t>级</a:t>
            </a:r>
            <a:r>
              <a:rPr lang="zh-CN" altLang="en-US" sz="1600" dirty="0"/>
              <a:t>时，内、外叶墙板应采用不燃材料且厚度均不</a:t>
            </a:r>
            <a:r>
              <a:rPr lang="zh-CN" altLang="en-US" sz="1600" dirty="0" smtClean="0"/>
              <a:t>应</a:t>
            </a:r>
            <a:r>
              <a:rPr lang="zh-CN" altLang="en-US" sz="1600" dirty="0"/>
              <a:t>小于</a:t>
            </a:r>
            <a:r>
              <a:rPr lang="en-US" altLang="zh-CN" sz="1600" dirty="0"/>
              <a:t>50mm</a:t>
            </a:r>
            <a:r>
              <a:rPr lang="zh-CN" altLang="en-US" sz="1600" dirty="0"/>
              <a:t>。</a:t>
            </a:r>
            <a:endParaRPr lang="en-US" altLang="zh-CN" sz="1600" dirty="0"/>
          </a:p>
          <a:p>
            <a:pPr algn="ctr"/>
            <a:endParaRPr lang="zh-CN" altLang="en-US" sz="1600" dirty="0"/>
          </a:p>
        </p:txBody>
      </p:sp>
      <p:sp>
        <p:nvSpPr>
          <p:cNvPr id="19" name="矩形 18"/>
          <p:cNvSpPr/>
          <p:nvPr/>
        </p:nvSpPr>
        <p:spPr>
          <a:xfrm>
            <a:off x="9559048" y="571759"/>
            <a:ext cx="2236510" cy="400110"/>
          </a:xfrm>
          <a:prstGeom prst="rect">
            <a:avLst/>
          </a:prstGeom>
        </p:spPr>
        <p:txBody>
          <a:bodyPr wrap="none">
            <a:spAutoFit/>
          </a:bodyPr>
          <a:lstStyle/>
          <a:p>
            <a:r>
              <a:rPr lang="zh-CN" altLang="en-US" sz="2000" b="1" dirty="0" smtClean="0">
                <a:sym typeface="+mn-ea"/>
              </a:rPr>
              <a:t>建筑专业审查</a:t>
            </a:r>
            <a:r>
              <a:rPr lang="zh-CN" altLang="en-US" sz="2000" b="1" dirty="0">
                <a:sym typeface="+mn-ea"/>
              </a:rPr>
              <a:t>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4.4</a:t>
            </a: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 </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防火审查要点</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6730110" y="1917041"/>
            <a:ext cx="2236510" cy="400110"/>
          </a:xfrm>
          <a:prstGeom prst="rect">
            <a:avLst/>
          </a:prstGeom>
        </p:spPr>
        <p:txBody>
          <a:bodyPr wrap="none">
            <a:spAutoFit/>
          </a:bodyPr>
          <a:lstStyle/>
          <a:p>
            <a:pPr lvl="0" algn="ctr"/>
            <a:r>
              <a:rPr lang="zh-CN" altLang="en-US" sz="2000" b="1" dirty="0"/>
              <a:t>建筑专业审查要点</a:t>
            </a:r>
            <a:endParaRPr lang="zh-CN" altLang="en-US" sz="2000" b="1" dirty="0"/>
          </a:p>
        </p:txBody>
      </p:sp>
      <p:sp>
        <p:nvSpPr>
          <p:cNvPr id="5" name="矩形 4"/>
          <p:cNvSpPr/>
          <p:nvPr/>
        </p:nvSpPr>
        <p:spPr>
          <a:xfrm>
            <a:off x="4421788" y="2677582"/>
            <a:ext cx="6853159" cy="400110"/>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p:txBody>
      </p:sp>
      <p:grpSp>
        <p:nvGrpSpPr>
          <p:cNvPr id="30" name="组合 29"/>
          <p:cNvGrpSpPr/>
          <p:nvPr/>
        </p:nvGrpSpPr>
        <p:grpSpPr>
          <a:xfrm>
            <a:off x="502360" y="1593529"/>
            <a:ext cx="3641716" cy="4553318"/>
            <a:chOff x="4256810" y="1936417"/>
            <a:chExt cx="3641716" cy="4553318"/>
          </a:xfrm>
        </p:grpSpPr>
        <p:sp>
          <p:nvSpPr>
            <p:cNvPr id="31" name="任意多边形 30"/>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32"/>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4" name="矩形 23"/>
          <p:cNvSpPr/>
          <p:nvPr/>
        </p:nvSpPr>
        <p:spPr>
          <a:xfrm>
            <a:off x="4486939" y="3086471"/>
            <a:ext cx="7039261" cy="3631763"/>
          </a:xfrm>
          <a:prstGeom prst="rect">
            <a:avLst/>
          </a:prstGeom>
        </p:spPr>
        <p:txBody>
          <a:bodyPr wrap="square">
            <a:spAutoFit/>
          </a:bodyPr>
          <a:lstStyle/>
          <a:p>
            <a:pPr algn="ctr"/>
            <a:r>
              <a:rPr lang="en-US" altLang="zh-CN" sz="1600" dirty="0"/>
              <a:t>《</a:t>
            </a:r>
            <a:r>
              <a:rPr lang="zh-CN" altLang="en-US" sz="1600" dirty="0"/>
              <a:t>四川省装配式混凝土建筑设计标准</a:t>
            </a:r>
            <a:r>
              <a:rPr lang="en-US" altLang="zh-CN" sz="1600" dirty="0"/>
              <a:t>》</a:t>
            </a:r>
            <a:r>
              <a:rPr lang="en-US" altLang="zh-CN" sz="1600" dirty="0" smtClean="0"/>
              <a:t>DBJ51/T024-2017</a:t>
            </a:r>
            <a:endParaRPr lang="en-US" altLang="zh-CN" sz="1600" dirty="0" smtClean="0"/>
          </a:p>
          <a:p>
            <a:pPr algn="ctr"/>
            <a:endParaRPr lang="en-US" altLang="zh-CN" sz="1600" dirty="0"/>
          </a:p>
          <a:p>
            <a:r>
              <a:rPr lang="en-US" altLang="zh-CN" sz="1600" b="1" dirty="0"/>
              <a:t>4. 3. 3 </a:t>
            </a:r>
            <a:r>
              <a:rPr lang="zh-CN" altLang="en-US" sz="1600" dirty="0"/>
              <a:t>预制外墙板接缝应符合以下规定：</a:t>
            </a:r>
            <a:endParaRPr lang="zh-CN" altLang="en-US" sz="1600" dirty="0"/>
          </a:p>
          <a:p>
            <a:r>
              <a:rPr lang="en-US" altLang="zh-CN" sz="1600" b="1" dirty="0"/>
              <a:t>6 </a:t>
            </a:r>
            <a:r>
              <a:rPr lang="zh-CN" altLang="en-US" sz="1600" dirty="0"/>
              <a:t>宜</a:t>
            </a:r>
            <a:r>
              <a:rPr lang="zh-CN" altLang="en-US" sz="1600" dirty="0">
                <a:solidFill>
                  <a:srgbClr val="C00000"/>
                </a:solidFill>
              </a:rPr>
              <a:t>避免接缝跨越防火分区</a:t>
            </a:r>
            <a:r>
              <a:rPr lang="zh-CN" altLang="en-US" sz="1600" dirty="0"/>
              <a:t>。当接缝跨越防火分区时，接缝</a:t>
            </a:r>
            <a:r>
              <a:rPr lang="zh-CN" altLang="en-US" sz="1600" dirty="0">
                <a:solidFill>
                  <a:srgbClr val="C00000"/>
                </a:solidFill>
              </a:rPr>
              <a:t>室内侧</a:t>
            </a:r>
            <a:r>
              <a:rPr lang="zh-CN" altLang="en-US" sz="1600" dirty="0" smtClean="0"/>
              <a:t>应</a:t>
            </a:r>
            <a:r>
              <a:rPr lang="zh-CN" altLang="en-US" sz="1600" dirty="0"/>
              <a:t>采用</a:t>
            </a:r>
            <a:r>
              <a:rPr lang="zh-CN" altLang="en-US" sz="1600" dirty="0">
                <a:solidFill>
                  <a:srgbClr val="C00000"/>
                </a:solidFill>
              </a:rPr>
              <a:t>耐火材料进行封堵</a:t>
            </a:r>
            <a:r>
              <a:rPr lang="zh-CN" altLang="en-US" sz="1600" dirty="0" smtClean="0"/>
              <a:t>。</a:t>
            </a:r>
            <a:endParaRPr lang="en-US" altLang="zh-CN" sz="1600" dirty="0" smtClean="0"/>
          </a:p>
          <a:p>
            <a:endParaRPr lang="en-US" altLang="zh-CN" sz="1600" dirty="0"/>
          </a:p>
          <a:p>
            <a:pPr algn="ctr"/>
            <a:r>
              <a:rPr lang="en-US" altLang="zh-CN" sz="1600" dirty="0"/>
              <a:t>《</a:t>
            </a:r>
            <a:r>
              <a:rPr lang="zh-CN" altLang="en-US" sz="1600" dirty="0"/>
              <a:t>建筑防火封堵应用技术标准</a:t>
            </a:r>
            <a:r>
              <a:rPr lang="en-US" altLang="zh-CN" sz="1600" dirty="0"/>
              <a:t>》GB/T </a:t>
            </a:r>
            <a:r>
              <a:rPr lang="en-US" altLang="zh-CN" sz="1600" dirty="0" smtClean="0"/>
              <a:t>51410-2020</a:t>
            </a:r>
            <a:endParaRPr lang="en-US" altLang="zh-CN" sz="1600" dirty="0" smtClean="0"/>
          </a:p>
          <a:p>
            <a:r>
              <a:rPr lang="en-US" altLang="zh-CN" sz="1600" b="1" dirty="0"/>
              <a:t>4.0.3 </a:t>
            </a:r>
            <a:r>
              <a:rPr lang="zh-CN" altLang="en-US" sz="1600" dirty="0">
                <a:solidFill>
                  <a:srgbClr val="C00000"/>
                </a:solidFill>
              </a:rPr>
              <a:t>建筑幕墙的层间封堵</a:t>
            </a:r>
            <a:r>
              <a:rPr lang="zh-CN" altLang="en-US" sz="1600" dirty="0"/>
              <a:t>应符合下列规定</a:t>
            </a:r>
            <a:r>
              <a:rPr lang="zh-CN" altLang="en-US" sz="1600" dirty="0" smtClean="0"/>
              <a:t>：</a:t>
            </a:r>
            <a:endParaRPr lang="en-US" altLang="zh-CN" sz="1600" dirty="0" smtClean="0"/>
          </a:p>
          <a:p>
            <a:r>
              <a:rPr lang="en-US" altLang="zh-CN" sz="1600" b="1" dirty="0"/>
              <a:t>1 </a:t>
            </a:r>
            <a:r>
              <a:rPr lang="zh-CN" altLang="en-US" sz="1600" dirty="0"/>
              <a:t>幕墙与建筑窗槛墙之间的空腔应在建筑缝隙上、下沿处分别</a:t>
            </a:r>
            <a:r>
              <a:rPr lang="zh-CN" altLang="en-US" sz="1600" dirty="0" smtClean="0"/>
              <a:t>采用</a:t>
            </a:r>
            <a:r>
              <a:rPr lang="zh-CN" altLang="en-US" sz="1600" dirty="0"/>
              <a:t>矿物棉等背衬材料填塞且填塞高度均不应小于</a:t>
            </a:r>
            <a:r>
              <a:rPr lang="en-US" altLang="zh-CN" sz="1600" dirty="0">
                <a:solidFill>
                  <a:srgbClr val="C00000"/>
                </a:solidFill>
              </a:rPr>
              <a:t>200mm</a:t>
            </a:r>
            <a:r>
              <a:rPr lang="zh-CN" altLang="en-US" sz="1600" dirty="0" smtClean="0"/>
              <a:t>；</a:t>
            </a:r>
            <a:endParaRPr lang="en-US" altLang="zh-CN" sz="1600" dirty="0" smtClean="0"/>
          </a:p>
          <a:p>
            <a:r>
              <a:rPr lang="en-US" altLang="zh-CN" sz="1600" b="1" dirty="0"/>
              <a:t>4.0.4 </a:t>
            </a:r>
            <a:r>
              <a:rPr lang="zh-CN" altLang="en-US" sz="1600" dirty="0"/>
              <a:t>建筑外墙外保温系统与基层墙体、装饰层之间的</a:t>
            </a:r>
            <a:r>
              <a:rPr lang="zh-CN" altLang="en-US" sz="1600" dirty="0">
                <a:solidFill>
                  <a:srgbClr val="C00000"/>
                </a:solidFill>
              </a:rPr>
              <a:t>空腔的层间</a:t>
            </a:r>
            <a:r>
              <a:rPr lang="zh-CN" altLang="en-US" sz="1600" dirty="0" smtClean="0">
                <a:solidFill>
                  <a:srgbClr val="C00000"/>
                </a:solidFill>
              </a:rPr>
              <a:t>防火封</a:t>
            </a:r>
            <a:r>
              <a:rPr lang="zh-CN" altLang="en-US" sz="1600" dirty="0">
                <a:solidFill>
                  <a:srgbClr val="C00000"/>
                </a:solidFill>
              </a:rPr>
              <a:t>堵</a:t>
            </a:r>
            <a:r>
              <a:rPr lang="zh-CN" altLang="en-US" sz="1600" dirty="0"/>
              <a:t>应符合下列规定：</a:t>
            </a:r>
            <a:endParaRPr lang="zh-CN" altLang="en-US" sz="1600" dirty="0"/>
          </a:p>
          <a:p>
            <a:r>
              <a:rPr lang="en-US" altLang="zh-CN" sz="1600" b="1" dirty="0"/>
              <a:t>1 </a:t>
            </a:r>
            <a:r>
              <a:rPr lang="zh-CN" altLang="en-US" sz="1600" dirty="0"/>
              <a:t>应在与楼板水平的位置采用矿物棉等背衬材料完全填塞，且</a:t>
            </a:r>
            <a:r>
              <a:rPr lang="zh-CN" altLang="en-US" sz="1600" dirty="0" smtClean="0"/>
              <a:t>背衬</a:t>
            </a:r>
            <a:r>
              <a:rPr lang="zh-CN" altLang="en-US" sz="1600" dirty="0"/>
              <a:t>材料的填塞高度不应小于</a:t>
            </a:r>
            <a:r>
              <a:rPr lang="en-US" altLang="zh-CN" sz="1600" dirty="0">
                <a:solidFill>
                  <a:srgbClr val="C00000"/>
                </a:solidFill>
              </a:rPr>
              <a:t>200mm</a:t>
            </a:r>
            <a:r>
              <a:rPr lang="zh-CN" altLang="en-US" sz="1600" dirty="0"/>
              <a:t>；</a:t>
            </a:r>
            <a:endParaRPr lang="zh-CN" altLang="en-US" sz="1600" dirty="0"/>
          </a:p>
        </p:txBody>
      </p:sp>
      <p:sp>
        <p:nvSpPr>
          <p:cNvPr id="19" name="矩形 18"/>
          <p:cNvSpPr/>
          <p:nvPr/>
        </p:nvSpPr>
        <p:spPr>
          <a:xfrm>
            <a:off x="9559048" y="571759"/>
            <a:ext cx="2236510" cy="400110"/>
          </a:xfrm>
          <a:prstGeom prst="rect">
            <a:avLst/>
          </a:prstGeom>
        </p:spPr>
        <p:txBody>
          <a:bodyPr wrap="none">
            <a:spAutoFit/>
          </a:bodyPr>
          <a:lstStyle/>
          <a:p>
            <a:r>
              <a:rPr lang="zh-CN" altLang="en-US" sz="2000" b="1" dirty="0" smtClean="0">
                <a:sym typeface="+mn-ea"/>
              </a:rPr>
              <a:t>建筑专业审查</a:t>
            </a:r>
            <a:r>
              <a:rPr lang="zh-CN" altLang="en-US" sz="2000" b="1" dirty="0">
                <a:sym typeface="+mn-ea"/>
              </a:rPr>
              <a:t>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4.4</a:t>
            </a: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 </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防火审查要点</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6730110" y="1917041"/>
            <a:ext cx="2236510" cy="400110"/>
          </a:xfrm>
          <a:prstGeom prst="rect">
            <a:avLst/>
          </a:prstGeom>
        </p:spPr>
        <p:txBody>
          <a:bodyPr wrap="none">
            <a:spAutoFit/>
          </a:bodyPr>
          <a:lstStyle/>
          <a:p>
            <a:pPr lvl="0" algn="ctr"/>
            <a:r>
              <a:rPr lang="zh-CN" altLang="en-US" sz="2000" b="1" dirty="0"/>
              <a:t>建筑专业审查要点</a:t>
            </a:r>
            <a:endParaRPr lang="zh-CN" altLang="en-US" sz="2000" b="1" dirty="0"/>
          </a:p>
        </p:txBody>
      </p:sp>
      <p:sp>
        <p:nvSpPr>
          <p:cNvPr id="5" name="矩形 4"/>
          <p:cNvSpPr/>
          <p:nvPr/>
        </p:nvSpPr>
        <p:spPr>
          <a:xfrm>
            <a:off x="4421788" y="2677582"/>
            <a:ext cx="6853159" cy="400110"/>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p:txBody>
      </p:sp>
      <p:grpSp>
        <p:nvGrpSpPr>
          <p:cNvPr id="30" name="组合 29"/>
          <p:cNvGrpSpPr/>
          <p:nvPr/>
        </p:nvGrpSpPr>
        <p:grpSpPr>
          <a:xfrm>
            <a:off x="502360" y="1593529"/>
            <a:ext cx="3641716" cy="4553318"/>
            <a:chOff x="4256810" y="1936417"/>
            <a:chExt cx="3641716" cy="4553318"/>
          </a:xfrm>
        </p:grpSpPr>
        <p:sp>
          <p:nvSpPr>
            <p:cNvPr id="31" name="任意多边形 30"/>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32"/>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24" name="矩形 23"/>
          <p:cNvSpPr/>
          <p:nvPr/>
        </p:nvSpPr>
        <p:spPr>
          <a:xfrm>
            <a:off x="4486939" y="3086471"/>
            <a:ext cx="7039261" cy="2585323"/>
          </a:xfrm>
          <a:prstGeom prst="rect">
            <a:avLst/>
          </a:prstGeom>
        </p:spPr>
        <p:txBody>
          <a:bodyPr wrap="square">
            <a:spAutoFit/>
          </a:bodyPr>
          <a:lstStyle/>
          <a:p>
            <a:pPr algn="ctr"/>
            <a:r>
              <a:rPr lang="en-US" altLang="zh-CN" sz="1600" dirty="0"/>
              <a:t>《</a:t>
            </a:r>
            <a:r>
              <a:rPr lang="zh-CN" altLang="en-US" sz="1600" dirty="0"/>
              <a:t>四川省装配式轻质墙体技术标准</a:t>
            </a:r>
            <a:r>
              <a:rPr lang="en-US" altLang="zh-CN" sz="1600" dirty="0"/>
              <a:t>》</a:t>
            </a:r>
            <a:r>
              <a:rPr lang="en-US" altLang="zh-CN" sz="1600" dirty="0" smtClean="0"/>
              <a:t>DBJ51/T156-2020</a:t>
            </a:r>
            <a:endParaRPr lang="en-US" altLang="zh-CN" sz="1600" dirty="0" smtClean="0"/>
          </a:p>
          <a:p>
            <a:pPr algn="ctr"/>
            <a:endParaRPr lang="en-US" altLang="zh-CN" sz="1600" dirty="0"/>
          </a:p>
          <a:p>
            <a:r>
              <a:rPr lang="en-US" altLang="zh-CN" sz="1600" b="1" dirty="0"/>
              <a:t>4.3.6 </a:t>
            </a:r>
            <a:r>
              <a:rPr lang="zh-CN" altLang="en-US" sz="1600" dirty="0"/>
              <a:t>当</a:t>
            </a:r>
            <a:r>
              <a:rPr lang="zh-CN" altLang="en-US" sz="1600" dirty="0">
                <a:solidFill>
                  <a:srgbClr val="C00000"/>
                </a:solidFill>
              </a:rPr>
              <a:t>外围护墙体采用外挂式</a:t>
            </a:r>
            <a:r>
              <a:rPr lang="zh-CN" altLang="en-US" sz="1600" dirty="0"/>
              <a:t>安装方式时，墙体与每层</a:t>
            </a:r>
            <a:r>
              <a:rPr lang="zh-CN" altLang="en-US" sz="1600" dirty="0">
                <a:solidFill>
                  <a:srgbClr val="C00000"/>
                </a:solidFill>
              </a:rPr>
              <a:t>楼板、防火分区隔墙</a:t>
            </a:r>
            <a:r>
              <a:rPr lang="zh-CN" altLang="en-US" sz="1600" dirty="0"/>
              <a:t>处的建筑缝隙应采用防火封堵，并应符合下列规定：</a:t>
            </a:r>
            <a:endParaRPr lang="zh-CN" altLang="en-US" sz="1600" dirty="0"/>
          </a:p>
          <a:p>
            <a:r>
              <a:rPr lang="en-US" altLang="zh-CN" sz="1600" b="1" dirty="0"/>
              <a:t>1 </a:t>
            </a:r>
            <a:r>
              <a:rPr lang="zh-CN" altLang="en-US" sz="1600" dirty="0"/>
              <a:t>采用岩棉或矿棉封堵时，其填充厚度</a:t>
            </a:r>
            <a:r>
              <a:rPr lang="zh-CN" altLang="en-US" sz="1600" dirty="0">
                <a:solidFill>
                  <a:srgbClr val="C00000"/>
                </a:solidFill>
              </a:rPr>
              <a:t>不应小于</a:t>
            </a:r>
            <a:r>
              <a:rPr lang="en-US" altLang="zh-CN" sz="1600" dirty="0">
                <a:solidFill>
                  <a:srgbClr val="C00000"/>
                </a:solidFill>
              </a:rPr>
              <a:t>100mm</a:t>
            </a:r>
            <a:r>
              <a:rPr lang="zh-CN" altLang="en-US" sz="1600" dirty="0"/>
              <a:t>。</a:t>
            </a:r>
            <a:endParaRPr lang="zh-CN" altLang="en-US" sz="1600" dirty="0"/>
          </a:p>
          <a:p>
            <a:r>
              <a:rPr lang="en-US" altLang="zh-CN" sz="1600" b="1" dirty="0"/>
              <a:t>2 </a:t>
            </a:r>
            <a:r>
              <a:rPr lang="zh-CN" altLang="en-US" sz="1600" dirty="0"/>
              <a:t>防火封堵的承托材料不得采用铝板，当采用热镀锌钢板时，</a:t>
            </a:r>
            <a:r>
              <a:rPr lang="zh-CN" altLang="en-US" sz="1600" dirty="0" smtClean="0"/>
              <a:t>其厚度</a:t>
            </a:r>
            <a:r>
              <a:rPr lang="zh-CN" altLang="en-US" sz="1600" dirty="0"/>
              <a:t>不应小于</a:t>
            </a:r>
            <a:r>
              <a:rPr lang="en-US" altLang="zh-CN" sz="1600" dirty="0"/>
              <a:t>1.5mm</a:t>
            </a:r>
            <a:r>
              <a:rPr lang="zh-CN" altLang="en-US" sz="1600" dirty="0" smtClean="0"/>
              <a:t>。</a:t>
            </a:r>
            <a:endParaRPr lang="en-US" altLang="zh-CN" sz="1600" dirty="0" smtClean="0"/>
          </a:p>
          <a:p>
            <a:endParaRPr lang="en-US" altLang="zh-CN" sz="1600" dirty="0"/>
          </a:p>
          <a:p>
            <a:r>
              <a:rPr lang="en-US" altLang="zh-CN" sz="1600" b="1" dirty="0"/>
              <a:t>4.3.7 </a:t>
            </a:r>
            <a:r>
              <a:rPr lang="zh-CN" altLang="en-US" sz="1600" dirty="0">
                <a:solidFill>
                  <a:srgbClr val="C00000"/>
                </a:solidFill>
              </a:rPr>
              <a:t>轻质外围护墙体</a:t>
            </a:r>
            <a:r>
              <a:rPr lang="zh-CN" altLang="en-US" sz="1600" dirty="0"/>
              <a:t>的</a:t>
            </a:r>
            <a:r>
              <a:rPr lang="zh-CN" altLang="en-US" sz="1600" dirty="0">
                <a:solidFill>
                  <a:srgbClr val="C00000"/>
                </a:solidFill>
              </a:rPr>
              <a:t>饰面层</a:t>
            </a:r>
            <a:r>
              <a:rPr lang="zh-CN" altLang="en-US" sz="1600" dirty="0"/>
              <a:t>应采用燃烧性能为</a:t>
            </a:r>
            <a:r>
              <a:rPr lang="en-US" altLang="zh-CN" sz="1600" dirty="0"/>
              <a:t>A</a:t>
            </a:r>
            <a:r>
              <a:rPr lang="zh-CN" altLang="en-US" sz="1600" dirty="0"/>
              <a:t>级的材料，</a:t>
            </a:r>
            <a:r>
              <a:rPr lang="zh-CN" altLang="en-US" sz="1600" dirty="0" smtClean="0"/>
              <a:t>当</a:t>
            </a:r>
            <a:r>
              <a:rPr lang="zh-CN" altLang="en-US" sz="1600" dirty="0">
                <a:solidFill>
                  <a:srgbClr val="C00000"/>
                </a:solidFill>
              </a:rPr>
              <a:t>建筑高度不大于</a:t>
            </a:r>
            <a:r>
              <a:rPr lang="en-US" altLang="zh-CN" sz="1600" dirty="0">
                <a:solidFill>
                  <a:srgbClr val="C00000"/>
                </a:solidFill>
              </a:rPr>
              <a:t>50m</a:t>
            </a:r>
            <a:r>
              <a:rPr lang="zh-CN" altLang="en-US" sz="1600" dirty="0">
                <a:solidFill>
                  <a:srgbClr val="C00000"/>
                </a:solidFill>
              </a:rPr>
              <a:t>时</a:t>
            </a:r>
            <a:r>
              <a:rPr lang="zh-CN" altLang="en-US" sz="1600" dirty="0" smtClean="0"/>
              <a:t>，</a:t>
            </a:r>
            <a:r>
              <a:rPr lang="zh-CN" altLang="en-US" sz="1600" dirty="0">
                <a:solidFill>
                  <a:srgbClr val="C00000"/>
                </a:solidFill>
              </a:rPr>
              <a:t>可采用</a:t>
            </a:r>
            <a:r>
              <a:rPr lang="en-US" altLang="zh-CN" sz="1600" dirty="0">
                <a:solidFill>
                  <a:srgbClr val="C00000"/>
                </a:solidFill>
              </a:rPr>
              <a:t>B1</a:t>
            </a:r>
            <a:r>
              <a:rPr lang="zh-CN" altLang="en-US" sz="1600" dirty="0">
                <a:solidFill>
                  <a:srgbClr val="C00000"/>
                </a:solidFill>
              </a:rPr>
              <a:t>级材料</a:t>
            </a:r>
            <a:r>
              <a:rPr lang="zh-CN" altLang="en-US" sz="1600" dirty="0"/>
              <a:t>。</a:t>
            </a:r>
            <a:endParaRPr lang="zh-CN" altLang="en-US" sz="1600" dirty="0"/>
          </a:p>
        </p:txBody>
      </p:sp>
      <p:sp>
        <p:nvSpPr>
          <p:cNvPr id="19" name="矩形 18"/>
          <p:cNvSpPr/>
          <p:nvPr/>
        </p:nvSpPr>
        <p:spPr>
          <a:xfrm>
            <a:off x="9559048" y="571759"/>
            <a:ext cx="2236510" cy="400110"/>
          </a:xfrm>
          <a:prstGeom prst="rect">
            <a:avLst/>
          </a:prstGeom>
        </p:spPr>
        <p:txBody>
          <a:bodyPr wrap="none">
            <a:spAutoFit/>
          </a:bodyPr>
          <a:lstStyle/>
          <a:p>
            <a:r>
              <a:rPr lang="zh-CN" altLang="en-US" sz="2000" b="1" dirty="0" smtClean="0">
                <a:sym typeface="+mn-ea"/>
              </a:rPr>
              <a:t>建筑专业审查</a:t>
            </a:r>
            <a:r>
              <a:rPr lang="zh-CN" altLang="en-US" sz="2000" b="1" dirty="0">
                <a:sym typeface="+mn-ea"/>
              </a:rPr>
              <a:t>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4.3</a:t>
            </a: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 </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材料和构造审查要点</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5" name="矩形 4"/>
          <p:cNvSpPr/>
          <p:nvPr/>
        </p:nvSpPr>
        <p:spPr>
          <a:xfrm>
            <a:off x="4678268" y="2677582"/>
            <a:ext cx="6340198" cy="400110"/>
          </a:xfrm>
          <a:prstGeom prst="rect">
            <a:avLst/>
          </a:prstGeom>
        </p:spPr>
        <p:txBody>
          <a:bodyPr wrap="none">
            <a:spAutoFit/>
          </a:bodyPr>
          <a:lstStyle/>
          <a:p>
            <a:pPr algn="ctr"/>
            <a:r>
              <a:rPr lang="zh-CN" altLang="en-US" sz="2000" b="1" dirty="0" smtClean="0">
                <a:sym typeface="+mn-ea"/>
              </a:rPr>
              <a:t>四川省装配式钢结构</a:t>
            </a:r>
            <a:r>
              <a:rPr lang="zh-CN" altLang="en-US" sz="2000" b="1" dirty="0">
                <a:sym typeface="+mn-ea"/>
              </a:rPr>
              <a:t>建筑工程施工图设计文件审查要点</a:t>
            </a:r>
            <a:endParaRPr lang="zh-CN" altLang="en-US" sz="2000" b="1" dirty="0">
              <a:sym typeface="+mn-ea"/>
            </a:endParaRPr>
          </a:p>
        </p:txBody>
      </p:sp>
      <p:sp>
        <p:nvSpPr>
          <p:cNvPr id="35" name="矩形 34"/>
          <p:cNvSpPr/>
          <p:nvPr/>
        </p:nvSpPr>
        <p:spPr>
          <a:xfrm>
            <a:off x="6730110" y="1917041"/>
            <a:ext cx="2236510" cy="400110"/>
          </a:xfrm>
          <a:prstGeom prst="rect">
            <a:avLst/>
          </a:prstGeom>
        </p:spPr>
        <p:txBody>
          <a:bodyPr wrap="none">
            <a:spAutoFit/>
          </a:bodyPr>
          <a:lstStyle/>
          <a:p>
            <a:pPr lvl="0" algn="ctr"/>
            <a:r>
              <a:rPr lang="zh-CN" altLang="en-US" sz="2000" b="1" dirty="0"/>
              <a:t>建筑专业审查要点</a:t>
            </a:r>
            <a:endParaRPr lang="zh-CN" altLang="en-US" sz="2000" b="1" dirty="0"/>
          </a:p>
        </p:txBody>
      </p:sp>
      <p:grpSp>
        <p:nvGrpSpPr>
          <p:cNvPr id="36" name="组合 35"/>
          <p:cNvGrpSpPr/>
          <p:nvPr/>
        </p:nvGrpSpPr>
        <p:grpSpPr>
          <a:xfrm>
            <a:off x="502360" y="1593529"/>
            <a:ext cx="3641716" cy="4553318"/>
            <a:chOff x="4256810" y="1936417"/>
            <a:chExt cx="3641716" cy="4553318"/>
          </a:xfrm>
        </p:grpSpPr>
        <p:sp>
          <p:nvSpPr>
            <p:cNvPr id="37" name="任意多边形 36"/>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8" name="任意多边形 37"/>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9" name="任意多边形 38"/>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40" name="任意多边形 39"/>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41" name="任意多边形 40"/>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42" name="任意多边形 41"/>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43" name="任意多边形 42"/>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44" name="矩形 43"/>
          <p:cNvSpPr/>
          <p:nvPr/>
        </p:nvSpPr>
        <p:spPr>
          <a:xfrm>
            <a:off x="4486939" y="3086471"/>
            <a:ext cx="7039261" cy="2800767"/>
          </a:xfrm>
          <a:prstGeom prst="rect">
            <a:avLst/>
          </a:prstGeom>
        </p:spPr>
        <p:txBody>
          <a:bodyPr wrap="square">
            <a:spAutoFit/>
          </a:bodyPr>
          <a:lstStyle/>
          <a:p>
            <a:pPr algn="ctr"/>
            <a:r>
              <a:rPr lang="en-US" altLang="zh-CN" sz="1600" dirty="0"/>
              <a:t>《</a:t>
            </a:r>
            <a:r>
              <a:rPr lang="zh-CN" altLang="en-US" sz="1600" dirty="0"/>
              <a:t>装配式钢结构建筑技术标准</a:t>
            </a:r>
            <a:r>
              <a:rPr lang="en-US" altLang="zh-CN" sz="1600" dirty="0"/>
              <a:t>》GB/T </a:t>
            </a:r>
            <a:r>
              <a:rPr lang="en-US" altLang="zh-CN" sz="1600" dirty="0" smtClean="0"/>
              <a:t>51232-2016</a:t>
            </a:r>
            <a:endParaRPr lang="en-US" altLang="zh-CN" sz="1600" dirty="0" smtClean="0"/>
          </a:p>
          <a:p>
            <a:pPr algn="ctr"/>
            <a:endParaRPr lang="en-US" altLang="zh-CN" sz="1600" dirty="0" smtClean="0"/>
          </a:p>
          <a:p>
            <a:r>
              <a:rPr lang="en-US" altLang="zh-CN" sz="1600" b="1" dirty="0" smtClean="0"/>
              <a:t>4.2.4 </a:t>
            </a:r>
            <a:r>
              <a:rPr lang="zh-CN" altLang="en-US" sz="1600" dirty="0"/>
              <a:t>装配式钢结构建筑应根据功能部位、使用要求等进行</a:t>
            </a:r>
            <a:r>
              <a:rPr lang="zh-CN" altLang="en-US" sz="1600" dirty="0">
                <a:solidFill>
                  <a:srgbClr val="C00000"/>
                </a:solidFill>
              </a:rPr>
              <a:t>隔声</a:t>
            </a:r>
            <a:r>
              <a:rPr lang="zh-CN" altLang="en-US" sz="1600" dirty="0" smtClean="0">
                <a:solidFill>
                  <a:srgbClr val="C00000"/>
                </a:solidFill>
              </a:rPr>
              <a:t>设计</a:t>
            </a:r>
            <a:r>
              <a:rPr lang="zh-CN" altLang="en-US" sz="1600" dirty="0" smtClean="0"/>
              <a:t>。 	</a:t>
            </a:r>
            <a:endParaRPr lang="zh-CN" altLang="en-US" sz="1600" dirty="0" smtClean="0"/>
          </a:p>
          <a:p>
            <a:endParaRPr lang="en-US" altLang="zh-CN" sz="1600" dirty="0"/>
          </a:p>
          <a:p>
            <a:r>
              <a:rPr lang="en-US" altLang="zh-CN" sz="1600" b="1" dirty="0"/>
              <a:t>5.3.9</a:t>
            </a:r>
            <a:r>
              <a:rPr lang="en-US" altLang="zh-CN" sz="1600" dirty="0"/>
              <a:t> </a:t>
            </a:r>
            <a:r>
              <a:rPr lang="zh-CN" altLang="en-US" sz="1600" dirty="0"/>
              <a:t>外墙板接缝应符合下列规定： </a:t>
            </a:r>
            <a:endParaRPr lang="en-US" altLang="zh-CN" sz="1600" dirty="0"/>
          </a:p>
          <a:p>
            <a:r>
              <a:rPr lang="en-US" altLang="zh-CN" sz="1600" dirty="0"/>
              <a:t>1 </a:t>
            </a:r>
            <a:r>
              <a:rPr lang="zh-CN" altLang="en-US" sz="1600" dirty="0"/>
              <a:t>接缝处应根据当地气候条件合理选用构造防水、材料防水相结合</a:t>
            </a:r>
            <a:r>
              <a:rPr lang="zh-CN" altLang="en-US" sz="1600" dirty="0" smtClean="0"/>
              <a:t>的防</a:t>
            </a:r>
            <a:r>
              <a:rPr lang="zh-CN" altLang="en-US" sz="1600" dirty="0"/>
              <a:t>排水措施。 </a:t>
            </a:r>
            <a:endParaRPr lang="en-US" altLang="zh-CN" sz="1600" dirty="0"/>
          </a:p>
          <a:p>
            <a:r>
              <a:rPr lang="en-US" altLang="zh-CN" sz="1600" dirty="0"/>
              <a:t>2 </a:t>
            </a:r>
            <a:r>
              <a:rPr lang="zh-CN" altLang="en-US" sz="1600" dirty="0"/>
              <a:t>接缝宽度及接缝材料应根据外墙板材料、立面分隔、结构层间位移</a:t>
            </a:r>
            <a:r>
              <a:rPr lang="zh-CN" altLang="en-US" sz="1600" dirty="0" smtClean="0"/>
              <a:t>、温度</a:t>
            </a:r>
            <a:r>
              <a:rPr lang="zh-CN" altLang="en-US" sz="1600" dirty="0"/>
              <a:t>变形等综合因素确定；所选用的解封材料及构造应满足防水、防渗、</a:t>
            </a:r>
            <a:r>
              <a:rPr lang="zh-CN" altLang="en-US" sz="1600" dirty="0" smtClean="0"/>
              <a:t>抗裂</a:t>
            </a:r>
            <a:r>
              <a:rPr lang="zh-CN" altLang="en-US" sz="1600" dirty="0"/>
              <a:t>、耐久等要求；接缝材料应与外墙板具有相容性；外墙板在正常使用</a:t>
            </a:r>
            <a:r>
              <a:rPr lang="zh-CN" altLang="en-US" sz="1600" dirty="0" smtClean="0"/>
              <a:t>状况下</a:t>
            </a:r>
            <a:r>
              <a:rPr lang="zh-CN" altLang="en-US" sz="1600" dirty="0"/>
              <a:t>，接缝处的弹性密封材料不应破坏。</a:t>
            </a:r>
            <a:endParaRPr lang="en-US" altLang="zh-CN" sz="1600" dirty="0"/>
          </a:p>
        </p:txBody>
      </p:sp>
      <p:sp>
        <p:nvSpPr>
          <p:cNvPr id="19" name="矩形 18"/>
          <p:cNvSpPr/>
          <p:nvPr/>
        </p:nvSpPr>
        <p:spPr>
          <a:xfrm>
            <a:off x="9559048" y="571759"/>
            <a:ext cx="2236510" cy="400110"/>
          </a:xfrm>
          <a:prstGeom prst="rect">
            <a:avLst/>
          </a:prstGeom>
        </p:spPr>
        <p:txBody>
          <a:bodyPr wrap="none">
            <a:spAutoFit/>
          </a:bodyPr>
          <a:lstStyle/>
          <a:p>
            <a:r>
              <a:rPr lang="zh-CN" altLang="en-US" sz="2000" b="1" dirty="0" smtClean="0">
                <a:sym typeface="+mn-ea"/>
              </a:rPr>
              <a:t>建筑专业审查</a:t>
            </a:r>
            <a:r>
              <a:rPr lang="zh-CN" altLang="en-US" sz="2000" b="1" dirty="0">
                <a:sym typeface="+mn-ea"/>
              </a:rPr>
              <a:t>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4.3</a:t>
            </a: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 </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材料和构造审查要点</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5" name="矩形 4"/>
          <p:cNvSpPr/>
          <p:nvPr/>
        </p:nvSpPr>
        <p:spPr>
          <a:xfrm>
            <a:off x="4678268" y="2677582"/>
            <a:ext cx="6340198" cy="400110"/>
          </a:xfrm>
          <a:prstGeom prst="rect">
            <a:avLst/>
          </a:prstGeom>
        </p:spPr>
        <p:txBody>
          <a:bodyPr wrap="none">
            <a:spAutoFit/>
          </a:bodyPr>
          <a:lstStyle/>
          <a:p>
            <a:pPr algn="ctr"/>
            <a:r>
              <a:rPr lang="zh-CN" altLang="en-US" sz="2000" b="1" dirty="0" smtClean="0">
                <a:sym typeface="+mn-ea"/>
              </a:rPr>
              <a:t>四川省装配式钢结构</a:t>
            </a:r>
            <a:r>
              <a:rPr lang="zh-CN" altLang="en-US" sz="2000" b="1" dirty="0">
                <a:sym typeface="+mn-ea"/>
              </a:rPr>
              <a:t>建筑工程施工图设计文件审查要点</a:t>
            </a:r>
            <a:endParaRPr lang="zh-CN" altLang="en-US" sz="2000" b="1" dirty="0">
              <a:sym typeface="+mn-ea"/>
            </a:endParaRPr>
          </a:p>
        </p:txBody>
      </p:sp>
      <p:sp>
        <p:nvSpPr>
          <p:cNvPr id="35" name="矩形 34"/>
          <p:cNvSpPr/>
          <p:nvPr/>
        </p:nvSpPr>
        <p:spPr>
          <a:xfrm>
            <a:off x="6730110" y="1917041"/>
            <a:ext cx="2236510" cy="400110"/>
          </a:xfrm>
          <a:prstGeom prst="rect">
            <a:avLst/>
          </a:prstGeom>
        </p:spPr>
        <p:txBody>
          <a:bodyPr wrap="none">
            <a:spAutoFit/>
          </a:bodyPr>
          <a:lstStyle/>
          <a:p>
            <a:pPr lvl="0" algn="ctr"/>
            <a:r>
              <a:rPr lang="zh-CN" altLang="en-US" sz="2000" b="1" dirty="0"/>
              <a:t>建筑专业审查要点</a:t>
            </a:r>
            <a:endParaRPr lang="zh-CN" altLang="en-US" sz="2000" b="1" dirty="0"/>
          </a:p>
        </p:txBody>
      </p:sp>
      <p:grpSp>
        <p:nvGrpSpPr>
          <p:cNvPr id="36" name="组合 35"/>
          <p:cNvGrpSpPr/>
          <p:nvPr/>
        </p:nvGrpSpPr>
        <p:grpSpPr>
          <a:xfrm>
            <a:off x="502360" y="1593529"/>
            <a:ext cx="3641716" cy="4553318"/>
            <a:chOff x="4256810" y="1936417"/>
            <a:chExt cx="3641716" cy="4553318"/>
          </a:xfrm>
        </p:grpSpPr>
        <p:sp>
          <p:nvSpPr>
            <p:cNvPr id="37" name="任意多边形 36"/>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8" name="任意多边形 37"/>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9" name="任意多边形 38"/>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40" name="任意多边形 39"/>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41" name="任意多边形 40"/>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42" name="任意多边形 41"/>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43" name="任意多边形 42"/>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44" name="矩形 43"/>
          <p:cNvSpPr/>
          <p:nvPr/>
        </p:nvSpPr>
        <p:spPr>
          <a:xfrm>
            <a:off x="4486939" y="3086471"/>
            <a:ext cx="7039261" cy="1323439"/>
          </a:xfrm>
          <a:prstGeom prst="rect">
            <a:avLst/>
          </a:prstGeom>
        </p:spPr>
        <p:txBody>
          <a:bodyPr wrap="square">
            <a:spAutoFit/>
          </a:bodyPr>
          <a:lstStyle/>
          <a:p>
            <a:pPr algn="ctr"/>
            <a:r>
              <a:rPr lang="en-US" altLang="zh-CN" sz="1600" dirty="0"/>
              <a:t>《</a:t>
            </a:r>
            <a:r>
              <a:rPr lang="zh-CN" altLang="en-US" sz="1600" dirty="0"/>
              <a:t>装配式钢结构建筑技术标准</a:t>
            </a:r>
            <a:r>
              <a:rPr lang="en-US" altLang="zh-CN" sz="1600" dirty="0"/>
              <a:t>》GB/T </a:t>
            </a:r>
            <a:r>
              <a:rPr lang="en-US" altLang="zh-CN" sz="1600" dirty="0" smtClean="0"/>
              <a:t>51232-2016</a:t>
            </a:r>
            <a:endParaRPr lang="en-US" altLang="zh-CN" sz="1600" dirty="0" smtClean="0"/>
          </a:p>
          <a:p>
            <a:pPr algn="ctr"/>
            <a:endParaRPr lang="en-US" altLang="zh-CN" sz="1600" dirty="0" smtClean="0"/>
          </a:p>
          <a:p>
            <a:r>
              <a:rPr lang="en-US" altLang="zh-CN" sz="1600" b="1" dirty="0"/>
              <a:t>5.3.10</a:t>
            </a:r>
            <a:r>
              <a:rPr lang="en-US" altLang="zh-CN" sz="1600" dirty="0"/>
              <a:t> </a:t>
            </a:r>
            <a:r>
              <a:rPr lang="zh-CN" altLang="en-US" sz="1600" dirty="0"/>
              <a:t>外围护系统中的外门窗应符合下列规定： </a:t>
            </a:r>
            <a:endParaRPr lang="en-US" altLang="zh-CN" sz="1600" dirty="0" smtClean="0"/>
          </a:p>
          <a:p>
            <a:r>
              <a:rPr lang="en-US" altLang="zh-CN" sz="1600" dirty="0" smtClean="0"/>
              <a:t>1 </a:t>
            </a:r>
            <a:r>
              <a:rPr lang="zh-CN" altLang="en-US" sz="1600" dirty="0"/>
              <a:t>应采用在工厂生产的标准化系列部品，并</a:t>
            </a:r>
            <a:r>
              <a:rPr lang="zh-CN" altLang="en-US" sz="1600" dirty="0">
                <a:solidFill>
                  <a:srgbClr val="C00000"/>
                </a:solidFill>
              </a:rPr>
              <a:t>应采用带有披水板</a:t>
            </a:r>
            <a:r>
              <a:rPr lang="zh-CN" altLang="en-US" sz="1600" dirty="0"/>
              <a:t>的外</a:t>
            </a:r>
            <a:r>
              <a:rPr lang="zh-CN" altLang="en-US" sz="1600" dirty="0" smtClean="0"/>
              <a:t>门窗</a:t>
            </a:r>
            <a:r>
              <a:rPr lang="zh-CN" altLang="en-US" sz="1600" dirty="0"/>
              <a:t>配套系列部品。</a:t>
            </a:r>
            <a:endParaRPr lang="en-US" altLang="zh-CN" sz="1600" dirty="0"/>
          </a:p>
        </p:txBody>
      </p:sp>
      <p:sp>
        <p:nvSpPr>
          <p:cNvPr id="19" name="矩形 18"/>
          <p:cNvSpPr/>
          <p:nvPr/>
        </p:nvSpPr>
        <p:spPr>
          <a:xfrm>
            <a:off x="9559048" y="571759"/>
            <a:ext cx="2236510" cy="400110"/>
          </a:xfrm>
          <a:prstGeom prst="rect">
            <a:avLst/>
          </a:prstGeom>
        </p:spPr>
        <p:txBody>
          <a:bodyPr wrap="none">
            <a:spAutoFit/>
          </a:bodyPr>
          <a:lstStyle/>
          <a:p>
            <a:r>
              <a:rPr lang="zh-CN" altLang="en-US" sz="2000" b="1" dirty="0" smtClean="0">
                <a:sym typeface="+mn-ea"/>
              </a:rPr>
              <a:t>建筑专业审查</a:t>
            </a:r>
            <a:r>
              <a:rPr lang="zh-CN" altLang="en-US" sz="2000" b="1" dirty="0">
                <a:sym typeface="+mn-ea"/>
              </a:rPr>
              <a:t>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4.4</a:t>
            </a:r>
            <a:r>
              <a:rPr lang="en-US" altLang="zh-CN" sz="2000" dirty="0">
                <a:solidFill>
                  <a:schemeClr val="accent1">
                    <a:lumMod val="50000"/>
                  </a:schemeClr>
                </a:solidFill>
                <a:latin typeface="微软雅黑" panose="020B0503020204020204" pitchFamily="34" charset="-122"/>
                <a:ea typeface="微软雅黑" panose="020B0503020204020204" pitchFamily="34" charset="-122"/>
              </a:rPr>
              <a:t>. </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防火审查要点</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5" name="矩形 4"/>
          <p:cNvSpPr/>
          <p:nvPr/>
        </p:nvSpPr>
        <p:spPr>
          <a:xfrm>
            <a:off x="4678268" y="2677582"/>
            <a:ext cx="6340198" cy="400110"/>
          </a:xfrm>
          <a:prstGeom prst="rect">
            <a:avLst/>
          </a:prstGeom>
        </p:spPr>
        <p:txBody>
          <a:bodyPr wrap="none">
            <a:spAutoFit/>
          </a:bodyPr>
          <a:lstStyle/>
          <a:p>
            <a:pPr algn="ctr"/>
            <a:r>
              <a:rPr lang="zh-CN" altLang="en-US" sz="2000" b="1" dirty="0" smtClean="0">
                <a:sym typeface="+mn-ea"/>
              </a:rPr>
              <a:t>四川省装配式钢结构</a:t>
            </a:r>
            <a:r>
              <a:rPr lang="zh-CN" altLang="en-US" sz="2000" b="1" dirty="0">
                <a:sym typeface="+mn-ea"/>
              </a:rPr>
              <a:t>建筑工程施工图设计文件审查要点</a:t>
            </a:r>
            <a:endParaRPr lang="zh-CN" altLang="en-US" sz="2000" b="1" dirty="0">
              <a:sym typeface="+mn-ea"/>
            </a:endParaRPr>
          </a:p>
        </p:txBody>
      </p:sp>
      <p:sp>
        <p:nvSpPr>
          <p:cNvPr id="30" name="矩形 29"/>
          <p:cNvSpPr/>
          <p:nvPr/>
        </p:nvSpPr>
        <p:spPr>
          <a:xfrm>
            <a:off x="6730110" y="1917041"/>
            <a:ext cx="2236510" cy="400110"/>
          </a:xfrm>
          <a:prstGeom prst="rect">
            <a:avLst/>
          </a:prstGeom>
        </p:spPr>
        <p:txBody>
          <a:bodyPr wrap="none">
            <a:spAutoFit/>
          </a:bodyPr>
          <a:lstStyle/>
          <a:p>
            <a:pPr lvl="0" algn="ctr"/>
            <a:r>
              <a:rPr lang="zh-CN" altLang="en-US" sz="2000" b="1" dirty="0"/>
              <a:t>建筑专业审查要点</a:t>
            </a:r>
            <a:endParaRPr lang="zh-CN" altLang="en-US" sz="2000" b="1" dirty="0"/>
          </a:p>
        </p:txBody>
      </p:sp>
      <p:grpSp>
        <p:nvGrpSpPr>
          <p:cNvPr id="31" name="组合 30"/>
          <p:cNvGrpSpPr/>
          <p:nvPr/>
        </p:nvGrpSpPr>
        <p:grpSpPr>
          <a:xfrm>
            <a:off x="502360" y="1593529"/>
            <a:ext cx="3641716" cy="4553318"/>
            <a:chOff x="4256810" y="1936417"/>
            <a:chExt cx="3641716" cy="4553318"/>
          </a:xfrm>
        </p:grpSpPr>
        <p:sp>
          <p:nvSpPr>
            <p:cNvPr id="32" name="任意多边形 31"/>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3" name="任意多边形 32"/>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4" name="任意多边形 33"/>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8" name="任意多边形 37"/>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grpSp>
      <p:sp>
        <p:nvSpPr>
          <p:cNvPr id="39" name="矩形 38"/>
          <p:cNvSpPr/>
          <p:nvPr/>
        </p:nvSpPr>
        <p:spPr>
          <a:xfrm>
            <a:off x="4486939" y="3086471"/>
            <a:ext cx="7039261" cy="2062103"/>
          </a:xfrm>
          <a:prstGeom prst="rect">
            <a:avLst/>
          </a:prstGeom>
        </p:spPr>
        <p:txBody>
          <a:bodyPr wrap="square">
            <a:spAutoFit/>
          </a:bodyPr>
          <a:lstStyle/>
          <a:p>
            <a:pPr algn="ctr"/>
            <a:r>
              <a:rPr lang="en-US" altLang="zh-CN" sz="1600" dirty="0" smtClean="0"/>
              <a:t>《</a:t>
            </a:r>
            <a:r>
              <a:rPr lang="zh-CN" altLang="en-US" sz="1600" dirty="0" smtClean="0"/>
              <a:t>装配式钢结构建筑技术标准</a:t>
            </a:r>
            <a:r>
              <a:rPr lang="en-US" altLang="zh-CN" sz="1600" dirty="0" smtClean="0"/>
              <a:t>》GB/T 51232-2016</a:t>
            </a:r>
            <a:endParaRPr lang="en-US" altLang="zh-CN" sz="1600" dirty="0" smtClean="0"/>
          </a:p>
          <a:p>
            <a:pPr algn="ctr"/>
            <a:endParaRPr lang="en-US" altLang="zh-CN" sz="1600" dirty="0" smtClean="0"/>
          </a:p>
          <a:p>
            <a:r>
              <a:rPr lang="en-US" altLang="zh-CN" sz="1600" b="1" dirty="0"/>
              <a:t>5.3.11</a:t>
            </a:r>
            <a:r>
              <a:rPr lang="en-US" altLang="zh-CN" sz="1600" dirty="0"/>
              <a:t> </a:t>
            </a:r>
            <a:r>
              <a:rPr lang="zh-CN" altLang="en-US" sz="1600" dirty="0"/>
              <a:t>预制外墙应符合下列</a:t>
            </a:r>
            <a:r>
              <a:rPr lang="zh-CN" altLang="en-US" sz="1600" dirty="0" smtClean="0"/>
              <a:t>规定</a:t>
            </a:r>
            <a:endParaRPr lang="en-US" altLang="zh-CN" sz="1600" dirty="0" smtClean="0"/>
          </a:p>
          <a:p>
            <a:r>
              <a:rPr lang="en-US" altLang="zh-CN" sz="1600" dirty="0" smtClean="0"/>
              <a:t>2 </a:t>
            </a:r>
            <a:r>
              <a:rPr lang="zh-CN" altLang="en-US" sz="1600" dirty="0"/>
              <a:t>露明的金属支撑件及外墙板内侧与主体结构的</a:t>
            </a:r>
            <a:r>
              <a:rPr lang="zh-CN" altLang="en-US" sz="1600" dirty="0">
                <a:solidFill>
                  <a:srgbClr val="C00000"/>
                </a:solidFill>
              </a:rPr>
              <a:t>调整间隙</a:t>
            </a:r>
            <a:r>
              <a:rPr lang="zh-CN" altLang="en-US" sz="1600" dirty="0"/>
              <a:t>，应</a:t>
            </a:r>
            <a:r>
              <a:rPr lang="zh-CN" altLang="en-US" sz="1600" dirty="0" smtClean="0"/>
              <a:t>采用</a:t>
            </a:r>
            <a:r>
              <a:rPr lang="zh-CN" altLang="en-US" sz="1600" dirty="0"/>
              <a:t>燃烧性能等级</a:t>
            </a:r>
            <a:r>
              <a:rPr lang="zh-CN" altLang="en-US" sz="1600" dirty="0" smtClean="0"/>
              <a:t>为</a:t>
            </a:r>
            <a:r>
              <a:rPr lang="en-US" altLang="zh-CN" sz="1600" dirty="0">
                <a:solidFill>
                  <a:srgbClr val="C00000"/>
                </a:solidFill>
              </a:rPr>
              <a:t>A</a:t>
            </a:r>
            <a:r>
              <a:rPr lang="zh-CN" altLang="en-US" sz="1600" dirty="0">
                <a:solidFill>
                  <a:srgbClr val="C00000"/>
                </a:solidFill>
              </a:rPr>
              <a:t>级的材料进行封堵</a:t>
            </a:r>
            <a:r>
              <a:rPr lang="zh-CN" altLang="en-US" sz="1600" dirty="0" smtClean="0"/>
              <a:t>，</a:t>
            </a:r>
            <a:r>
              <a:rPr lang="zh-CN" altLang="en-US" sz="1600" dirty="0"/>
              <a:t>封堵构造的耐火极限不得</a:t>
            </a:r>
            <a:r>
              <a:rPr lang="zh-CN" altLang="en-US" sz="1600" dirty="0" smtClean="0"/>
              <a:t>低于</a:t>
            </a:r>
            <a:r>
              <a:rPr lang="zh-CN" altLang="en-US" sz="1600" dirty="0"/>
              <a:t>墙体的耐火极限</a:t>
            </a:r>
            <a:r>
              <a:rPr lang="zh-CN" altLang="en-US" sz="1600" dirty="0" smtClean="0"/>
              <a:t>，封堵</a:t>
            </a:r>
            <a:r>
              <a:rPr lang="zh-CN" altLang="en-US" sz="1600" dirty="0"/>
              <a:t>材料在耐火极限内不得开裂、脱落。 </a:t>
            </a:r>
            <a:endParaRPr lang="en-US" altLang="zh-CN" sz="1600" dirty="0" smtClean="0"/>
          </a:p>
          <a:p>
            <a:r>
              <a:rPr lang="en-US" altLang="zh-CN" sz="1600" dirty="0" smtClean="0"/>
              <a:t>3 </a:t>
            </a:r>
            <a:r>
              <a:rPr lang="zh-CN" altLang="en-US" sz="1600" dirty="0"/>
              <a:t>防火性能应按非承重外墙的要求执行，当</a:t>
            </a:r>
            <a:r>
              <a:rPr lang="zh-CN" altLang="en-US" sz="1600" dirty="0">
                <a:solidFill>
                  <a:srgbClr val="C00000"/>
                </a:solidFill>
              </a:rPr>
              <a:t>夹芯保温材料</a:t>
            </a:r>
            <a:r>
              <a:rPr lang="zh-CN" altLang="en-US" sz="1600" dirty="0"/>
              <a:t>的</a:t>
            </a:r>
            <a:r>
              <a:rPr lang="zh-CN" altLang="en-US" sz="1600" dirty="0" smtClean="0"/>
              <a:t>燃烧性</a:t>
            </a:r>
            <a:r>
              <a:rPr lang="zh-CN" altLang="en-US" sz="1600" dirty="0"/>
              <a:t>能等级</a:t>
            </a:r>
            <a:r>
              <a:rPr lang="zh-CN" altLang="en-US" sz="1600" dirty="0" smtClean="0"/>
              <a:t>为</a:t>
            </a:r>
            <a:r>
              <a:rPr lang="en-US" altLang="zh-CN" sz="1600" dirty="0">
                <a:solidFill>
                  <a:srgbClr val="C00000"/>
                </a:solidFill>
              </a:rPr>
              <a:t>B1</a:t>
            </a:r>
            <a:r>
              <a:rPr lang="zh-CN" altLang="en-US" sz="1600" dirty="0">
                <a:solidFill>
                  <a:srgbClr val="C00000"/>
                </a:solidFill>
              </a:rPr>
              <a:t>或</a:t>
            </a:r>
            <a:r>
              <a:rPr lang="en-US" altLang="zh-CN" sz="1600" dirty="0">
                <a:solidFill>
                  <a:srgbClr val="C00000"/>
                </a:solidFill>
              </a:rPr>
              <a:t>B2</a:t>
            </a:r>
            <a:r>
              <a:rPr lang="zh-CN" altLang="en-US" sz="1600" dirty="0">
                <a:solidFill>
                  <a:srgbClr val="C00000"/>
                </a:solidFill>
              </a:rPr>
              <a:t>级</a:t>
            </a:r>
            <a:r>
              <a:rPr lang="zh-CN" altLang="en-US" sz="1600" dirty="0"/>
              <a:t>时，内、外叶墙板应采用</a:t>
            </a:r>
            <a:r>
              <a:rPr lang="zh-CN" altLang="en-US" sz="1600" dirty="0">
                <a:solidFill>
                  <a:srgbClr val="C00000"/>
                </a:solidFill>
              </a:rPr>
              <a:t>不燃材料</a:t>
            </a:r>
            <a:r>
              <a:rPr lang="zh-CN" altLang="en-US" sz="1600" dirty="0"/>
              <a:t>且</a:t>
            </a:r>
            <a:r>
              <a:rPr lang="zh-CN" altLang="en-US" sz="1600" dirty="0">
                <a:solidFill>
                  <a:srgbClr val="C00000"/>
                </a:solidFill>
              </a:rPr>
              <a:t>厚度均不应</a:t>
            </a:r>
            <a:r>
              <a:rPr lang="zh-CN" altLang="en-US" sz="1600" dirty="0" smtClean="0">
                <a:solidFill>
                  <a:srgbClr val="C00000"/>
                </a:solidFill>
              </a:rPr>
              <a:t>小于</a:t>
            </a:r>
            <a:r>
              <a:rPr lang="en-US" altLang="zh-CN" sz="1600" dirty="0" smtClean="0">
                <a:solidFill>
                  <a:srgbClr val="C00000"/>
                </a:solidFill>
              </a:rPr>
              <a:t>50mm</a:t>
            </a:r>
            <a:r>
              <a:rPr lang="zh-CN" altLang="en-US" sz="1600" dirty="0"/>
              <a:t>。</a:t>
            </a:r>
            <a:endParaRPr lang="en-US" altLang="zh-CN" sz="1600" dirty="0"/>
          </a:p>
        </p:txBody>
      </p:sp>
      <p:sp>
        <p:nvSpPr>
          <p:cNvPr id="18" name="矩形 17"/>
          <p:cNvSpPr/>
          <p:nvPr/>
        </p:nvSpPr>
        <p:spPr>
          <a:xfrm>
            <a:off x="9559048" y="571759"/>
            <a:ext cx="2236510" cy="400110"/>
          </a:xfrm>
          <a:prstGeom prst="rect">
            <a:avLst/>
          </a:prstGeom>
        </p:spPr>
        <p:txBody>
          <a:bodyPr wrap="none">
            <a:spAutoFit/>
          </a:bodyPr>
          <a:lstStyle/>
          <a:p>
            <a:r>
              <a:rPr lang="zh-CN" altLang="en-US" sz="2000" b="1" dirty="0" smtClean="0">
                <a:sym typeface="+mn-ea"/>
              </a:rPr>
              <a:t>建筑专业审查</a:t>
            </a:r>
            <a:r>
              <a:rPr lang="zh-CN" altLang="en-US" sz="2000" b="1" dirty="0">
                <a:sym typeface="+mn-ea"/>
              </a:rPr>
              <a:t>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0" name="矩形 19"/>
          <p:cNvSpPr/>
          <p:nvPr/>
        </p:nvSpPr>
        <p:spPr>
          <a:xfrm>
            <a:off x="6730109" y="1917041"/>
            <a:ext cx="2236511" cy="400110"/>
          </a:xfrm>
          <a:prstGeom prst="rect">
            <a:avLst/>
          </a:prstGeom>
        </p:spPr>
        <p:txBody>
          <a:bodyPr wrap="none">
            <a:spAutoFit/>
          </a:bodyPr>
          <a:lstStyle/>
          <a:p>
            <a:pPr lvl="0" algn="ctr"/>
            <a:r>
              <a:rPr lang="zh-CN" altLang="en-US" sz="2000" b="1" dirty="0"/>
              <a:t>内装</a:t>
            </a:r>
            <a:r>
              <a:rPr lang="zh-CN" altLang="en-US" sz="2000" b="1" dirty="0" smtClean="0"/>
              <a:t>专业</a:t>
            </a:r>
            <a:r>
              <a:rPr lang="zh-CN" altLang="en-US" sz="2000" b="1" dirty="0"/>
              <a:t>审查要点</a:t>
            </a:r>
            <a:endParaRPr lang="zh-CN" altLang="en-US" sz="2000" b="1" dirty="0"/>
          </a:p>
        </p:txBody>
      </p:sp>
      <p:grpSp>
        <p:nvGrpSpPr>
          <p:cNvPr id="30" name="组合 29"/>
          <p:cNvGrpSpPr/>
          <p:nvPr/>
        </p:nvGrpSpPr>
        <p:grpSpPr>
          <a:xfrm>
            <a:off x="502360" y="1593529"/>
            <a:ext cx="3641716" cy="4553318"/>
            <a:chOff x="4256810" y="1936417"/>
            <a:chExt cx="3641716" cy="4553318"/>
          </a:xfrm>
        </p:grpSpPr>
        <p:sp>
          <p:nvSpPr>
            <p:cNvPr id="31" name="任意多边形 30"/>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32"/>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
        <p:nvSpPr>
          <p:cNvPr id="22" name="文本框 21"/>
          <p:cNvSpPr txBox="true"/>
          <p:nvPr/>
        </p:nvSpPr>
        <p:spPr>
          <a:xfrm>
            <a:off x="6766119" y="2633805"/>
            <a:ext cx="4059044" cy="2169825"/>
          </a:xfrm>
          <a:prstGeom prst="rect">
            <a:avLst/>
          </a:prstGeom>
          <a:noFill/>
        </p:spPr>
        <p:txBody>
          <a:bodyPr wrap="square" rtlCol="0">
            <a:spAutoFit/>
          </a:bodyPr>
          <a:lstStyle/>
          <a:p>
            <a:pPr>
              <a:lnSpc>
                <a:spcPct val="150000"/>
              </a:lnSpc>
            </a:pPr>
            <a:r>
              <a:rPr lang="zh-CN" altLang="en-US" dirty="0">
                <a:solidFill>
                  <a:schemeClr val="accent1">
                    <a:lumMod val="50000"/>
                  </a:schemeClr>
                </a:solidFill>
                <a:latin typeface="微软雅黑" panose="020B0503020204020204" pitchFamily="34" charset="-122"/>
                <a:ea typeface="微软雅黑" panose="020B0503020204020204" pitchFamily="34" charset="-122"/>
              </a:rPr>
              <a:t>一般</a:t>
            </a:r>
            <a:r>
              <a:rPr lang="zh-CN" altLang="en-US" dirty="0" smtClean="0">
                <a:solidFill>
                  <a:schemeClr val="accent1">
                    <a:lumMod val="50000"/>
                  </a:schemeClr>
                </a:solidFill>
                <a:latin typeface="微软雅黑" panose="020B0503020204020204" pitchFamily="34" charset="-122"/>
                <a:ea typeface="微软雅黑" panose="020B0503020204020204" pitchFamily="34" charset="-122"/>
              </a:rPr>
              <a:t>规定</a:t>
            </a:r>
            <a:endParaRPr lang="en-US" altLang="zh-CN" dirty="0" smtClean="0">
              <a:solidFill>
                <a:schemeClr val="accent1">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dirty="0">
                <a:solidFill>
                  <a:schemeClr val="accent1">
                    <a:lumMod val="50000"/>
                  </a:schemeClr>
                </a:solidFill>
                <a:latin typeface="微软雅黑" panose="020B0503020204020204" pitchFamily="34" charset="-122"/>
                <a:ea typeface="微软雅黑" panose="020B0503020204020204" pitchFamily="34" charset="-122"/>
              </a:rPr>
              <a:t>标准化</a:t>
            </a:r>
            <a:r>
              <a:rPr lang="zh-CN" altLang="en-US" dirty="0" smtClean="0">
                <a:solidFill>
                  <a:schemeClr val="accent1">
                    <a:lumMod val="50000"/>
                  </a:schemeClr>
                </a:solidFill>
                <a:latin typeface="微软雅黑" panose="020B0503020204020204" pitchFamily="34" charset="-122"/>
                <a:ea typeface="微软雅黑" panose="020B0503020204020204" pitchFamily="34" charset="-122"/>
              </a:rPr>
              <a:t>设计和模数协调</a:t>
            </a:r>
            <a:endParaRPr lang="en-US" altLang="zh-CN" dirty="0" smtClean="0">
              <a:solidFill>
                <a:schemeClr val="accent1">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dirty="0">
                <a:solidFill>
                  <a:schemeClr val="accent1">
                    <a:lumMod val="50000"/>
                  </a:schemeClr>
                </a:solidFill>
                <a:latin typeface="微软雅黑" panose="020B0503020204020204" pitchFamily="34" charset="-122"/>
                <a:ea typeface="微软雅黑" panose="020B0503020204020204" pitchFamily="34" charset="-122"/>
              </a:rPr>
              <a:t>集成</a:t>
            </a:r>
            <a:r>
              <a:rPr lang="zh-CN" altLang="en-US" dirty="0" smtClean="0">
                <a:solidFill>
                  <a:schemeClr val="accent1">
                    <a:lumMod val="50000"/>
                  </a:schemeClr>
                </a:solidFill>
                <a:latin typeface="微软雅黑" panose="020B0503020204020204" pitchFamily="34" charset="-122"/>
                <a:ea typeface="微软雅黑" panose="020B0503020204020204" pitchFamily="34" charset="-122"/>
              </a:rPr>
              <a:t>设计和</a:t>
            </a:r>
            <a:r>
              <a:rPr lang="zh-CN" altLang="en-US" dirty="0">
                <a:solidFill>
                  <a:schemeClr val="accent1">
                    <a:lumMod val="50000"/>
                  </a:schemeClr>
                </a:solidFill>
                <a:latin typeface="微软雅黑" panose="020B0503020204020204" pitchFamily="34" charset="-122"/>
                <a:ea typeface="微软雅黑" panose="020B0503020204020204" pitchFamily="34" charset="-122"/>
              </a:rPr>
              <a:t>部品</a:t>
            </a:r>
            <a:r>
              <a:rPr lang="zh-CN" altLang="en-US" dirty="0" smtClean="0">
                <a:solidFill>
                  <a:schemeClr val="accent1">
                    <a:lumMod val="50000"/>
                  </a:schemeClr>
                </a:solidFill>
                <a:latin typeface="微软雅黑" panose="020B0503020204020204" pitchFamily="34" charset="-122"/>
                <a:ea typeface="微软雅黑" panose="020B0503020204020204" pitchFamily="34" charset="-122"/>
              </a:rPr>
              <a:t>选型</a:t>
            </a:r>
            <a:endParaRPr lang="en-US" altLang="zh-CN" dirty="0" smtClean="0">
              <a:solidFill>
                <a:schemeClr val="accent1">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dirty="0">
                <a:solidFill>
                  <a:schemeClr val="accent1">
                    <a:lumMod val="50000"/>
                  </a:schemeClr>
                </a:solidFill>
                <a:latin typeface="微软雅黑" panose="020B0503020204020204" pitchFamily="34" charset="-122"/>
                <a:ea typeface="微软雅黑" panose="020B0503020204020204" pitchFamily="34" charset="-122"/>
              </a:rPr>
              <a:t>接口和</a:t>
            </a:r>
            <a:r>
              <a:rPr lang="zh-CN" altLang="en-US" dirty="0" smtClean="0">
                <a:solidFill>
                  <a:schemeClr val="accent1">
                    <a:lumMod val="50000"/>
                  </a:schemeClr>
                </a:solidFill>
                <a:latin typeface="微软雅黑" panose="020B0503020204020204" pitchFamily="34" charset="-122"/>
                <a:ea typeface="微软雅黑" panose="020B0503020204020204" pitchFamily="34" charset="-122"/>
              </a:rPr>
              <a:t>细部</a:t>
            </a:r>
            <a:endParaRPr lang="en-US" altLang="zh-CN" dirty="0" smtClean="0">
              <a:solidFill>
                <a:schemeClr val="accent1">
                  <a:lumMod val="50000"/>
                </a:schemeClr>
              </a:solidFill>
              <a:latin typeface="微软雅黑" panose="020B0503020204020204" pitchFamily="34" charset="-122"/>
              <a:ea typeface="微软雅黑" panose="020B0503020204020204" pitchFamily="34" charset="-122"/>
            </a:endParaRPr>
          </a:p>
          <a:p>
            <a:pPr>
              <a:lnSpc>
                <a:spcPct val="150000"/>
              </a:lnSpc>
            </a:pPr>
            <a:endParaRPr lang="zh-CN" altLang="en-US"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17" name="矩形 16"/>
          <p:cNvSpPr/>
          <p:nvPr/>
        </p:nvSpPr>
        <p:spPr>
          <a:xfrm>
            <a:off x="9614133" y="571759"/>
            <a:ext cx="2236510" cy="400110"/>
          </a:xfrm>
          <a:prstGeom prst="rect">
            <a:avLst/>
          </a:prstGeom>
        </p:spPr>
        <p:txBody>
          <a:bodyPr wrap="none">
            <a:spAutoFit/>
          </a:bodyPr>
          <a:lstStyle/>
          <a:p>
            <a:r>
              <a:rPr lang="zh-CN" altLang="en-US" sz="2000" b="1" dirty="0" smtClean="0">
                <a:sym typeface="+mn-ea"/>
              </a:rPr>
              <a:t>内装专业审查</a:t>
            </a:r>
            <a:r>
              <a:rPr lang="zh-CN" altLang="en-US" sz="2000" b="1" dirty="0">
                <a:sym typeface="+mn-ea"/>
              </a:rPr>
              <a:t>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0" name="直接连接符 19"/>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5" name="矩形 34"/>
          <p:cNvSpPr/>
          <p:nvPr/>
        </p:nvSpPr>
        <p:spPr>
          <a:xfrm>
            <a:off x="6730110" y="1917041"/>
            <a:ext cx="2236510" cy="400110"/>
          </a:xfrm>
          <a:prstGeom prst="rect">
            <a:avLst/>
          </a:prstGeom>
        </p:spPr>
        <p:txBody>
          <a:bodyPr wrap="none">
            <a:spAutoFit/>
          </a:bodyPr>
          <a:lstStyle/>
          <a:p>
            <a:pPr lvl="0" algn="ctr"/>
            <a:r>
              <a:rPr lang="zh-CN" altLang="en-US" sz="2000" b="1" dirty="0" smtClean="0"/>
              <a:t>内装专业</a:t>
            </a:r>
            <a:r>
              <a:rPr lang="zh-CN" altLang="en-US" sz="2000" b="1" dirty="0"/>
              <a:t>审查要点</a:t>
            </a:r>
            <a:endParaRPr lang="zh-CN" altLang="en-US" sz="2000" b="1" dirty="0"/>
          </a:p>
        </p:txBody>
      </p:sp>
      <p:graphicFrame>
        <p:nvGraphicFramePr>
          <p:cNvPr id="5" name="表格 4"/>
          <p:cNvGraphicFramePr>
            <a:graphicFrameLocks noGrp="true"/>
          </p:cNvGraphicFramePr>
          <p:nvPr/>
        </p:nvGraphicFramePr>
        <p:xfrm>
          <a:off x="4144074" y="2443527"/>
          <a:ext cx="7881672" cy="4231640"/>
        </p:xfrm>
        <a:graphic>
          <a:graphicData uri="http://schemas.openxmlformats.org/drawingml/2006/table">
            <a:tbl>
              <a:tblPr firstRow="true" bandRow="true">
                <a:tableStyleId>{5C22544A-7EE6-4342-B048-85BDC9FD1C3A}</a:tableStyleId>
              </a:tblPr>
              <a:tblGrid>
                <a:gridCol w="3940836"/>
                <a:gridCol w="3940836"/>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1400" b="0" dirty="0" smtClean="0">
                          <a:solidFill>
                            <a:srgbClr val="FF0000"/>
                          </a:solidFill>
                          <a:latin typeface="微软雅黑" panose="020B0503020204020204" pitchFamily="34" charset="-122"/>
                          <a:ea typeface="微软雅黑" panose="020B0503020204020204" pitchFamily="34" charset="-122"/>
                        </a:rPr>
                        <a:t>混凝土结构</a:t>
                      </a:r>
                      <a:endParaRPr lang="zh-CN" altLang="en-US" sz="1400" b="0" dirty="0" smtClean="0">
                        <a:solidFill>
                          <a:srgbClr val="FF0000"/>
                        </a:solidFill>
                        <a:latin typeface="微软雅黑" panose="020B0503020204020204" pitchFamily="34" charset="-122"/>
                        <a:ea typeface="微软雅黑" panose="020B0503020204020204" pitchFamily="34" charset="-122"/>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1400" b="0" kern="1200" dirty="0" smtClean="0">
                          <a:solidFill>
                            <a:srgbClr val="FF0000"/>
                          </a:solidFill>
                          <a:latin typeface="微软雅黑" panose="020B0503020204020204" pitchFamily="34" charset="-122"/>
                          <a:ea typeface="微软雅黑" panose="020B0503020204020204" pitchFamily="34" charset="-122"/>
                          <a:cs typeface="+mn-cs"/>
                        </a:rPr>
                        <a:t>钢结构</a:t>
                      </a:r>
                      <a:endParaRPr lang="zh-CN" altLang="en-US" sz="1400" b="0" kern="1200" dirty="0" smtClean="0">
                        <a:solidFill>
                          <a:srgbClr val="FF0000"/>
                        </a:solidFill>
                        <a:latin typeface="微软雅黑" panose="020B0503020204020204" pitchFamily="34" charset="-122"/>
                        <a:ea typeface="微软雅黑" panose="020B0503020204020204" pitchFamily="34" charset="-122"/>
                        <a:cs typeface="+mn-cs"/>
                      </a:endParaRPr>
                    </a:p>
                  </a:txBody>
                  <a:tcPr/>
                </a:tc>
              </a:tr>
              <a:tr h="370840">
                <a:tc gridSpan="2">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1400" dirty="0" smtClean="0">
                          <a:solidFill>
                            <a:schemeClr val="accent1">
                              <a:lumMod val="50000"/>
                            </a:schemeClr>
                          </a:solidFill>
                          <a:latin typeface="微软雅黑" panose="020B0503020204020204" pitchFamily="34" charset="-122"/>
                          <a:ea typeface="微软雅黑" panose="020B0503020204020204" pitchFamily="34" charset="-122"/>
                        </a:rPr>
                        <a:t>一般规定</a:t>
                      </a:r>
                      <a:endParaRPr lang="zh-CN" altLang="en-US" sz="1400" dirty="0" smtClean="0">
                        <a:solidFill>
                          <a:schemeClr val="accent1">
                            <a:lumMod val="50000"/>
                          </a:schemeClr>
                        </a:solidFill>
                        <a:latin typeface="微软雅黑" panose="020B0503020204020204" pitchFamily="34" charset="-122"/>
                        <a:ea typeface="微软雅黑" panose="020B0503020204020204" pitchFamily="34" charset="-122"/>
                      </a:endParaRPr>
                    </a:p>
                  </a:txBody>
                  <a:tcPr/>
                </a:tc>
                <a:tc hMerge="true">
                  <a:tcPr/>
                </a:tc>
              </a:tr>
              <a:tr h="294593">
                <a:tc>
                  <a:txBody>
                    <a:bodyPr/>
                    <a:lstStyle/>
                    <a:p>
                      <a:pPr algn="ctr">
                        <a:lnSpc>
                          <a:spcPct val="100000"/>
                        </a:lnSpc>
                      </a:pPr>
                      <a:r>
                        <a:rPr lang="en-US" altLang="zh-CN" sz="1400" kern="1200" dirty="0" smtClean="0">
                          <a:solidFill>
                            <a:schemeClr val="tx1"/>
                          </a:solidFill>
                          <a:latin typeface="+mn-lt"/>
                          <a:ea typeface="+mn-ea"/>
                          <a:cs typeface="+mn-cs"/>
                        </a:rPr>
                        <a:t>《</a:t>
                      </a:r>
                      <a:r>
                        <a:rPr lang="zh-CN" altLang="en-US" sz="1400" kern="1200" dirty="0" smtClean="0">
                          <a:solidFill>
                            <a:schemeClr val="tx1"/>
                          </a:solidFill>
                          <a:latin typeface="+mn-lt"/>
                          <a:ea typeface="+mn-ea"/>
                          <a:cs typeface="+mn-cs"/>
                        </a:rPr>
                        <a:t>装配式内装修技术标准</a:t>
                      </a:r>
                      <a:r>
                        <a:rPr lang="en-US" altLang="zh-CN" sz="1400" kern="1200" dirty="0" smtClean="0">
                          <a:solidFill>
                            <a:schemeClr val="tx1"/>
                          </a:solidFill>
                          <a:latin typeface="+mn-lt"/>
                          <a:ea typeface="+mn-ea"/>
                          <a:cs typeface="+mn-cs"/>
                        </a:rPr>
                        <a:t>》</a:t>
                      </a:r>
                      <a:r>
                        <a:rPr lang="en-US" altLang="zh-CN" sz="1200" kern="1200" dirty="0" smtClean="0">
                          <a:solidFill>
                            <a:schemeClr val="tx1"/>
                          </a:solidFill>
                          <a:latin typeface="+mn-lt"/>
                          <a:ea typeface="+mn-ea"/>
                          <a:cs typeface="+mn-cs"/>
                        </a:rPr>
                        <a:t>JGJ/T 491-2021</a:t>
                      </a:r>
                      <a:endParaRPr lang="en-US" altLang="zh-CN" sz="1200" kern="1200" dirty="0" smtClean="0">
                        <a:solidFill>
                          <a:schemeClr val="tx1"/>
                        </a:solidFill>
                        <a:latin typeface="+mn-lt"/>
                        <a:ea typeface="+mn-ea"/>
                        <a:cs typeface="+mn-cs"/>
                      </a:endParaRPr>
                    </a:p>
                  </a:txBody>
                  <a:tcPr/>
                </a:tc>
                <a:tc>
                  <a:txBody>
                    <a:bodyPr/>
                    <a:lstStyle/>
                    <a:p>
                      <a:pPr algn="ctr">
                        <a:lnSpc>
                          <a:spcPct val="100000"/>
                        </a:lnSpc>
                      </a:pPr>
                      <a:r>
                        <a:rPr lang="en-US" altLang="zh-CN" sz="1400" kern="1200" dirty="0" smtClean="0">
                          <a:solidFill>
                            <a:schemeClr val="tx1"/>
                          </a:solidFill>
                          <a:latin typeface="+mn-lt"/>
                          <a:ea typeface="+mn-ea"/>
                          <a:cs typeface="+mn-cs"/>
                        </a:rPr>
                        <a:t>《</a:t>
                      </a:r>
                      <a:r>
                        <a:rPr lang="zh-CN" altLang="en-US" sz="1400" kern="1200" dirty="0" smtClean="0">
                          <a:solidFill>
                            <a:schemeClr val="tx1"/>
                          </a:solidFill>
                          <a:latin typeface="+mn-lt"/>
                          <a:ea typeface="+mn-ea"/>
                          <a:cs typeface="+mn-cs"/>
                        </a:rPr>
                        <a:t>装配式内装修技术标准</a:t>
                      </a:r>
                      <a:r>
                        <a:rPr lang="en-US" altLang="zh-CN" sz="1400" kern="1200" dirty="0" smtClean="0">
                          <a:solidFill>
                            <a:schemeClr val="tx1"/>
                          </a:solidFill>
                          <a:latin typeface="+mn-lt"/>
                          <a:ea typeface="+mn-ea"/>
                          <a:cs typeface="+mn-cs"/>
                        </a:rPr>
                        <a:t>》</a:t>
                      </a:r>
                      <a:r>
                        <a:rPr lang="en-US" altLang="zh-CN" sz="1200" kern="1200" dirty="0" smtClean="0">
                          <a:solidFill>
                            <a:schemeClr val="tx1"/>
                          </a:solidFill>
                          <a:latin typeface="+mn-lt"/>
                          <a:ea typeface="+mn-ea"/>
                          <a:cs typeface="+mn-cs"/>
                        </a:rPr>
                        <a:t>JGJ/T 491-2021</a:t>
                      </a:r>
                      <a:endParaRPr lang="en-US" altLang="zh-CN" sz="1200" kern="1200" dirty="0" smtClean="0">
                        <a:solidFill>
                          <a:schemeClr val="tx1"/>
                        </a:solidFill>
                        <a:latin typeface="+mn-lt"/>
                        <a:ea typeface="+mn-ea"/>
                        <a:cs typeface="+mn-cs"/>
                      </a:endParaRPr>
                    </a:p>
                  </a:txBody>
                  <a:tcPr anchor="ctr"/>
                </a:tc>
              </a:tr>
              <a:tr h="370840">
                <a:tc gridSpan="2">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1400" kern="1200" dirty="0" smtClean="0">
                          <a:solidFill>
                            <a:schemeClr val="accent1">
                              <a:lumMod val="50000"/>
                            </a:schemeClr>
                          </a:solidFill>
                          <a:latin typeface="微软雅黑" panose="020B0503020204020204" pitchFamily="34" charset="-122"/>
                          <a:ea typeface="微软雅黑" panose="020B0503020204020204" pitchFamily="34" charset="-122"/>
                          <a:cs typeface="+mn-cs"/>
                        </a:rPr>
                        <a:t>标准化设计和模数协调</a:t>
                      </a:r>
                      <a:endParaRPr lang="en-US" altLang="zh-CN" sz="1400" kern="1200" dirty="0" smtClean="0">
                        <a:solidFill>
                          <a:schemeClr val="accent1">
                            <a:lumMod val="50000"/>
                          </a:schemeClr>
                        </a:solidFill>
                        <a:latin typeface="微软雅黑" panose="020B0503020204020204" pitchFamily="34" charset="-122"/>
                        <a:ea typeface="微软雅黑" panose="020B0503020204020204" pitchFamily="34" charset="-122"/>
                        <a:cs typeface="+mn-cs"/>
                      </a:endParaRPr>
                    </a:p>
                  </a:txBody>
                  <a:tcPr/>
                </a:tc>
                <a:tc hMerge="true">
                  <a:tcPr anchor="ctr"/>
                </a:tc>
              </a:tr>
              <a:tr h="370840">
                <a:tc>
                  <a:txBody>
                    <a:bodyPr/>
                    <a:lstStyle/>
                    <a:p>
                      <a:pPr marL="0" algn="ctr" defTabSz="914400" rtl="0" eaLnBrk="1" latinLnBrk="0" hangingPunct="1">
                        <a:lnSpc>
                          <a:spcPct val="100000"/>
                        </a:lnSpc>
                      </a:pPr>
                      <a:r>
                        <a:rPr lang="en-US" altLang="zh-CN" sz="1400" kern="1200" dirty="0" smtClean="0">
                          <a:solidFill>
                            <a:schemeClr val="tx1"/>
                          </a:solidFill>
                          <a:latin typeface="+mn-lt"/>
                          <a:ea typeface="+mn-ea"/>
                          <a:cs typeface="+mn-cs"/>
                        </a:rPr>
                        <a:t>《</a:t>
                      </a:r>
                      <a:r>
                        <a:rPr lang="zh-CN" altLang="en-US" sz="1400" kern="1200" dirty="0" smtClean="0">
                          <a:solidFill>
                            <a:schemeClr val="tx1"/>
                          </a:solidFill>
                          <a:latin typeface="+mn-lt"/>
                          <a:ea typeface="+mn-ea"/>
                          <a:cs typeface="+mn-cs"/>
                        </a:rPr>
                        <a:t>装配式内装修技术标准</a:t>
                      </a:r>
                      <a:r>
                        <a:rPr lang="en-US" altLang="zh-CN" sz="1400" kern="1200" dirty="0" smtClean="0">
                          <a:solidFill>
                            <a:schemeClr val="tx1"/>
                          </a:solidFill>
                          <a:latin typeface="+mn-lt"/>
                          <a:ea typeface="+mn-ea"/>
                          <a:cs typeface="+mn-cs"/>
                        </a:rPr>
                        <a:t>》</a:t>
                      </a:r>
                      <a:endParaRPr lang="en-US" altLang="zh-CN" sz="1400" kern="1200" dirty="0" smtClean="0">
                        <a:solidFill>
                          <a:schemeClr val="tx1"/>
                        </a:solidFill>
                        <a:latin typeface="+mn-lt"/>
                        <a:ea typeface="+mn-ea"/>
                        <a:cs typeface="+mn-cs"/>
                      </a:endParaRPr>
                    </a:p>
                    <a:p>
                      <a:pPr marL="0" algn="ctr" defTabSz="914400" rtl="0" eaLnBrk="1" latinLnBrk="0" hangingPunct="1">
                        <a:lnSpc>
                          <a:spcPct val="100000"/>
                        </a:lnSpc>
                      </a:pPr>
                      <a:r>
                        <a:rPr lang="en-US" altLang="zh-CN" sz="1200" kern="1200" dirty="0" smtClean="0">
                          <a:solidFill>
                            <a:schemeClr val="tx1"/>
                          </a:solidFill>
                          <a:latin typeface="+mn-lt"/>
                          <a:ea typeface="+mn-ea"/>
                          <a:cs typeface="+mn-cs"/>
                        </a:rPr>
                        <a:t>JGJ/T 491-2021</a:t>
                      </a:r>
                      <a:endParaRPr lang="en-US" altLang="zh-CN" sz="1200" kern="1200" dirty="0" smtClean="0">
                        <a:solidFill>
                          <a:schemeClr val="tx1"/>
                        </a:solidFill>
                        <a:latin typeface="+mn-lt"/>
                        <a:ea typeface="+mn-ea"/>
                        <a:cs typeface="+mn-cs"/>
                      </a:endParaRPr>
                    </a:p>
                  </a:txBody>
                  <a:tcPr/>
                </a:tc>
                <a:tc>
                  <a:txBody>
                    <a:bodyPr/>
                    <a:lstStyle/>
                    <a:p>
                      <a:pPr marL="0" algn="ctr" defTabSz="914400" rtl="0" eaLnBrk="1" latinLnBrk="0" hangingPunct="1">
                        <a:lnSpc>
                          <a:spcPct val="100000"/>
                        </a:lnSpc>
                      </a:pPr>
                      <a:r>
                        <a:rPr lang="en-US" altLang="zh-CN" sz="1400" kern="1200" dirty="0" smtClean="0">
                          <a:solidFill>
                            <a:schemeClr val="tx1"/>
                          </a:solidFill>
                          <a:latin typeface="+mn-lt"/>
                          <a:ea typeface="+mn-ea"/>
                          <a:cs typeface="+mn-cs"/>
                        </a:rPr>
                        <a:t>《</a:t>
                      </a:r>
                      <a:r>
                        <a:rPr lang="zh-CN" altLang="en-US" sz="1400" kern="1200" dirty="0" smtClean="0">
                          <a:solidFill>
                            <a:schemeClr val="tx1"/>
                          </a:solidFill>
                          <a:latin typeface="+mn-lt"/>
                          <a:ea typeface="+mn-ea"/>
                          <a:cs typeface="+mn-cs"/>
                        </a:rPr>
                        <a:t>装配式内装修技术标准</a:t>
                      </a:r>
                      <a:r>
                        <a:rPr lang="en-US" altLang="zh-CN" sz="1400" kern="1200" dirty="0" smtClean="0">
                          <a:solidFill>
                            <a:schemeClr val="tx1"/>
                          </a:solidFill>
                          <a:latin typeface="+mn-lt"/>
                          <a:ea typeface="+mn-ea"/>
                          <a:cs typeface="+mn-cs"/>
                        </a:rPr>
                        <a:t>》</a:t>
                      </a:r>
                      <a:r>
                        <a:rPr lang="en-US" altLang="zh-CN" sz="1200" kern="1200" dirty="0" smtClean="0">
                          <a:solidFill>
                            <a:schemeClr val="tx1"/>
                          </a:solidFill>
                          <a:latin typeface="+mn-lt"/>
                          <a:ea typeface="+mn-ea"/>
                          <a:cs typeface="+mn-cs"/>
                        </a:rPr>
                        <a:t>JGJ/T 491-2021</a:t>
                      </a:r>
                      <a:endParaRPr lang="en-US" altLang="zh-CN" sz="1200" kern="1200" dirty="0" smtClean="0">
                        <a:solidFill>
                          <a:schemeClr val="tx1"/>
                        </a:solidFill>
                        <a:latin typeface="+mn-lt"/>
                        <a:ea typeface="+mn-ea"/>
                        <a:cs typeface="+mn-cs"/>
                      </a:endParaRPr>
                    </a:p>
                    <a:p>
                      <a:pPr marL="0" algn="ctr" defTabSz="914400" rtl="0" eaLnBrk="1" latinLnBrk="0" hangingPunct="1">
                        <a:lnSpc>
                          <a:spcPct val="100000"/>
                        </a:lnSpc>
                      </a:pPr>
                      <a:r>
                        <a:rPr lang="en-US" altLang="zh-CN" sz="1400" kern="1200" dirty="0" smtClean="0">
                          <a:solidFill>
                            <a:schemeClr val="accent3">
                              <a:lumMod val="50000"/>
                            </a:schemeClr>
                          </a:solidFill>
                          <a:latin typeface="+mn-lt"/>
                          <a:ea typeface="+mn-ea"/>
                          <a:cs typeface="+mn-cs"/>
                        </a:rPr>
                        <a:t>《</a:t>
                      </a:r>
                      <a:r>
                        <a:rPr lang="zh-CN" altLang="en-US" sz="1400" kern="1200" dirty="0" smtClean="0">
                          <a:solidFill>
                            <a:schemeClr val="accent3">
                              <a:lumMod val="50000"/>
                            </a:schemeClr>
                          </a:solidFill>
                          <a:latin typeface="+mn-lt"/>
                          <a:ea typeface="+mn-ea"/>
                          <a:cs typeface="+mn-cs"/>
                        </a:rPr>
                        <a:t>四川省钢结构住宅装配式装修技术标准</a:t>
                      </a:r>
                      <a:r>
                        <a:rPr lang="en-US" altLang="zh-CN" sz="1400" kern="1200" dirty="0" smtClean="0">
                          <a:solidFill>
                            <a:schemeClr val="accent3">
                              <a:lumMod val="50000"/>
                            </a:schemeClr>
                          </a:solidFill>
                          <a:latin typeface="+mn-lt"/>
                          <a:ea typeface="+mn-ea"/>
                          <a:cs typeface="+mn-cs"/>
                        </a:rPr>
                        <a:t>》</a:t>
                      </a:r>
                      <a:r>
                        <a:rPr lang="en-US" altLang="zh-CN" sz="1200" kern="1200" dirty="0" smtClean="0">
                          <a:solidFill>
                            <a:schemeClr val="accent3">
                              <a:lumMod val="50000"/>
                            </a:schemeClr>
                          </a:solidFill>
                          <a:latin typeface="+mn-lt"/>
                          <a:ea typeface="+mn-ea"/>
                          <a:cs typeface="+mn-cs"/>
                        </a:rPr>
                        <a:t>DBJ51/T222-2023</a:t>
                      </a:r>
                      <a:endParaRPr lang="en-US" altLang="zh-CN" sz="1200" kern="1200" dirty="0" smtClean="0">
                        <a:solidFill>
                          <a:schemeClr val="accent3">
                            <a:lumMod val="50000"/>
                          </a:schemeClr>
                        </a:solidFill>
                        <a:latin typeface="+mn-lt"/>
                        <a:ea typeface="+mn-ea"/>
                        <a:cs typeface="+mn-cs"/>
                      </a:endParaRPr>
                    </a:p>
                  </a:txBody>
                  <a:tcPr anchor="ctr"/>
                </a:tc>
              </a:tr>
              <a:tr h="370840">
                <a:tc gridSpan="2">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1400" kern="1200" dirty="0" smtClean="0">
                          <a:solidFill>
                            <a:schemeClr val="accent1">
                              <a:lumMod val="50000"/>
                            </a:schemeClr>
                          </a:solidFill>
                          <a:latin typeface="微软雅黑" panose="020B0503020204020204" pitchFamily="34" charset="-122"/>
                          <a:ea typeface="微软雅黑" panose="020B0503020204020204" pitchFamily="34" charset="-122"/>
                          <a:cs typeface="+mn-cs"/>
                        </a:rPr>
                        <a:t>集成设计和部品选型</a:t>
                      </a:r>
                      <a:endParaRPr lang="en-US" altLang="zh-CN" sz="1400" kern="1200" dirty="0" smtClean="0">
                        <a:solidFill>
                          <a:schemeClr val="accent1">
                            <a:lumMod val="50000"/>
                          </a:schemeClr>
                        </a:solidFill>
                        <a:latin typeface="微软雅黑" panose="020B0503020204020204" pitchFamily="34" charset="-122"/>
                        <a:ea typeface="微软雅黑" panose="020B0503020204020204" pitchFamily="34" charset="-122"/>
                        <a:cs typeface="+mn-cs"/>
                      </a:endParaRPr>
                    </a:p>
                  </a:txBody>
                  <a:tcPr/>
                </a:tc>
                <a:tc hMerge="true">
                  <a:tcPr/>
                </a:tc>
              </a:tr>
              <a:tr h="370840">
                <a:tc>
                  <a:txBody>
                    <a:bodyPr/>
                    <a:lstStyle/>
                    <a:p>
                      <a:pPr marL="0" algn="ctr" defTabSz="914400" rtl="0" eaLnBrk="1" latinLnBrk="0" hangingPunct="1">
                        <a:lnSpc>
                          <a:spcPct val="100000"/>
                        </a:lnSpc>
                      </a:pPr>
                      <a:r>
                        <a:rPr lang="en-US" altLang="zh-CN" sz="1400" dirty="0" smtClean="0"/>
                        <a:t>《</a:t>
                      </a:r>
                      <a:r>
                        <a:rPr lang="zh-CN" altLang="en-US" sz="1400" dirty="0" smtClean="0"/>
                        <a:t>装配式内装修技术标准</a:t>
                      </a:r>
                      <a:r>
                        <a:rPr lang="en-US" altLang="zh-CN" sz="1400" dirty="0" smtClean="0"/>
                        <a:t>》</a:t>
                      </a:r>
                      <a:endParaRPr lang="en-US" altLang="zh-CN" sz="1400" dirty="0" smtClean="0"/>
                    </a:p>
                    <a:p>
                      <a:pPr marL="0" algn="ctr" defTabSz="914400" rtl="0" eaLnBrk="1" latinLnBrk="0" hangingPunct="1">
                        <a:lnSpc>
                          <a:spcPct val="100000"/>
                        </a:lnSpc>
                      </a:pPr>
                      <a:r>
                        <a:rPr lang="en-US" altLang="zh-CN" sz="1200" kern="1200" dirty="0" smtClean="0">
                          <a:solidFill>
                            <a:schemeClr val="tx1"/>
                          </a:solidFill>
                          <a:latin typeface="+mn-lt"/>
                          <a:ea typeface="+mn-ea"/>
                          <a:cs typeface="+mn-cs"/>
                        </a:rPr>
                        <a:t>JGJ/T 491-2021</a:t>
                      </a:r>
                      <a:endParaRPr lang="en-US" altLang="zh-CN" sz="1200" kern="1200" dirty="0" smtClean="0">
                        <a:solidFill>
                          <a:schemeClr val="tx1"/>
                        </a:solidFill>
                        <a:latin typeface="+mn-lt"/>
                        <a:ea typeface="+mn-ea"/>
                        <a:cs typeface="+mn-cs"/>
                      </a:endParaRPr>
                    </a:p>
                    <a:p>
                      <a:pPr marL="0" algn="ctr" defTabSz="914400" rtl="0" eaLnBrk="1" latinLnBrk="0" hangingPunct="1">
                        <a:lnSpc>
                          <a:spcPct val="100000"/>
                        </a:lnSpc>
                      </a:pPr>
                      <a:r>
                        <a:rPr lang="en-US" altLang="zh-CN" sz="1400" dirty="0" smtClean="0"/>
                        <a:t>《</a:t>
                      </a:r>
                      <a:r>
                        <a:rPr lang="zh-CN" altLang="en-US" sz="1400" dirty="0" smtClean="0"/>
                        <a:t>装配式住宅建设设计标准</a:t>
                      </a:r>
                      <a:r>
                        <a:rPr lang="en-US" altLang="zh-CN" sz="1400" dirty="0" smtClean="0"/>
                        <a:t>》</a:t>
                      </a:r>
                      <a:endParaRPr lang="en-US" altLang="zh-CN" sz="1400" dirty="0" smtClean="0"/>
                    </a:p>
                    <a:p>
                      <a:pPr marL="0" algn="ctr" defTabSz="914400" rtl="0" eaLnBrk="1" latinLnBrk="0" hangingPunct="1">
                        <a:lnSpc>
                          <a:spcPct val="100000"/>
                        </a:lnSpc>
                      </a:pPr>
                      <a:r>
                        <a:rPr lang="en-US" altLang="zh-CN" sz="1200" kern="1200" dirty="0" smtClean="0">
                          <a:solidFill>
                            <a:schemeClr val="tx1"/>
                          </a:solidFill>
                          <a:latin typeface="+mn-lt"/>
                          <a:ea typeface="+mn-ea"/>
                          <a:cs typeface="+mn-cs"/>
                        </a:rPr>
                        <a:t>JGJ/T 398-201</a:t>
                      </a:r>
                      <a:endParaRPr lang="en-US" altLang="zh-CN" sz="1200" kern="1200" dirty="0" smtClean="0">
                        <a:solidFill>
                          <a:schemeClr val="tx1"/>
                        </a:solidFill>
                        <a:latin typeface="+mn-lt"/>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altLang="zh-CN" sz="1400" kern="1200" dirty="0" smtClean="0">
                          <a:solidFill>
                            <a:schemeClr val="tx1"/>
                          </a:solidFill>
                          <a:latin typeface="+mn-lt"/>
                          <a:ea typeface="+mn-ea"/>
                          <a:cs typeface="+mn-cs"/>
                        </a:rPr>
                        <a:t>《</a:t>
                      </a:r>
                      <a:r>
                        <a:rPr lang="zh-CN" altLang="en-US" sz="1400" kern="1200" dirty="0" smtClean="0">
                          <a:solidFill>
                            <a:schemeClr val="tx1"/>
                          </a:solidFill>
                          <a:latin typeface="+mn-lt"/>
                          <a:ea typeface="+mn-ea"/>
                          <a:cs typeface="+mn-cs"/>
                        </a:rPr>
                        <a:t>装配式内装修技术标准</a:t>
                      </a:r>
                      <a:r>
                        <a:rPr lang="en-US" altLang="zh-CN" sz="1400" kern="1200" dirty="0" smtClean="0">
                          <a:solidFill>
                            <a:schemeClr val="tx1"/>
                          </a:solidFill>
                          <a:latin typeface="+mn-lt"/>
                          <a:ea typeface="+mn-ea"/>
                          <a:cs typeface="+mn-cs"/>
                        </a:rPr>
                        <a:t>》</a:t>
                      </a:r>
                      <a:r>
                        <a:rPr lang="en-US" altLang="zh-CN" sz="1200" kern="1200" dirty="0" smtClean="0">
                          <a:solidFill>
                            <a:schemeClr val="tx1"/>
                          </a:solidFill>
                          <a:latin typeface="+mn-lt"/>
                          <a:ea typeface="+mn-ea"/>
                          <a:cs typeface="+mn-cs"/>
                        </a:rPr>
                        <a:t>JGJ/T 491-2021 </a:t>
                      </a:r>
                      <a:endParaRPr lang="en-US" altLang="zh-CN" sz="1200" kern="1200" dirty="0" smtClean="0">
                        <a:solidFill>
                          <a:schemeClr val="tx1"/>
                        </a:solidFill>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lang="en-US" altLang="zh-CN" sz="1400" kern="1200" dirty="0" smtClean="0">
                          <a:solidFill>
                            <a:schemeClr val="accent3">
                              <a:lumMod val="50000"/>
                            </a:schemeClr>
                          </a:solidFill>
                          <a:latin typeface="+mn-lt"/>
                          <a:ea typeface="+mn-ea"/>
                          <a:cs typeface="+mn-cs"/>
                        </a:rPr>
                        <a:t>《</a:t>
                      </a:r>
                      <a:r>
                        <a:rPr lang="zh-CN" altLang="en-US" sz="1400" kern="1200" dirty="0" smtClean="0">
                          <a:solidFill>
                            <a:schemeClr val="accent3">
                              <a:lumMod val="50000"/>
                            </a:schemeClr>
                          </a:solidFill>
                          <a:latin typeface="+mn-lt"/>
                          <a:ea typeface="+mn-ea"/>
                          <a:cs typeface="+mn-cs"/>
                        </a:rPr>
                        <a:t>装配式钢结构建筑技术标准</a:t>
                      </a:r>
                      <a:r>
                        <a:rPr lang="en-US" altLang="zh-CN" sz="1400" kern="1200" dirty="0" smtClean="0">
                          <a:solidFill>
                            <a:schemeClr val="accent3">
                              <a:lumMod val="50000"/>
                            </a:schemeClr>
                          </a:solidFill>
                          <a:latin typeface="+mn-lt"/>
                          <a:ea typeface="+mn-ea"/>
                          <a:cs typeface="+mn-cs"/>
                        </a:rPr>
                        <a:t>》</a:t>
                      </a:r>
                      <a:r>
                        <a:rPr lang="en-US" altLang="zh-CN" sz="1200" kern="1200" dirty="0" smtClean="0">
                          <a:solidFill>
                            <a:schemeClr val="accent3">
                              <a:lumMod val="50000"/>
                            </a:schemeClr>
                          </a:solidFill>
                          <a:latin typeface="+mn-lt"/>
                          <a:ea typeface="+mn-ea"/>
                          <a:cs typeface="+mn-cs"/>
                        </a:rPr>
                        <a:t>GB/T 51232-2016</a:t>
                      </a:r>
                      <a:endParaRPr lang="en-US" altLang="zh-CN" sz="1200" kern="1200" dirty="0" smtClean="0">
                        <a:solidFill>
                          <a:schemeClr val="accent3">
                            <a:lumMod val="50000"/>
                          </a:schemeClr>
                        </a:solidFill>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lang="en-US" altLang="zh-CN" sz="1400" dirty="0" smtClean="0"/>
                        <a:t>《</a:t>
                      </a:r>
                      <a:r>
                        <a:rPr lang="zh-CN" altLang="en-US" sz="1400" dirty="0" smtClean="0"/>
                        <a:t>装配式住宅建设设计标准</a:t>
                      </a:r>
                      <a:r>
                        <a:rPr lang="en-US" altLang="zh-CN" sz="1400" dirty="0" smtClean="0"/>
                        <a:t>》</a:t>
                      </a:r>
                      <a:r>
                        <a:rPr lang="en-US" altLang="zh-CN" sz="1200" kern="1200" dirty="0" smtClean="0">
                          <a:solidFill>
                            <a:schemeClr val="tx1"/>
                          </a:solidFill>
                          <a:latin typeface="+mn-lt"/>
                          <a:ea typeface="+mn-ea"/>
                          <a:cs typeface="+mn-cs"/>
                        </a:rPr>
                        <a:t>JGJ/T 398-2017</a:t>
                      </a:r>
                      <a:endParaRPr lang="en-US" altLang="zh-CN" sz="1200" kern="1200" dirty="0" smtClean="0">
                        <a:solidFill>
                          <a:schemeClr val="tx1"/>
                        </a:solidFill>
                        <a:latin typeface="+mn-lt"/>
                        <a:ea typeface="+mn-ea"/>
                        <a:cs typeface="+mn-cs"/>
                      </a:endParaRPr>
                    </a:p>
                  </a:txBody>
                  <a:tcPr/>
                </a:tc>
              </a:tr>
              <a:tr h="370840">
                <a:tc gridSpan="2">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1400" kern="1200" dirty="0" smtClean="0">
                          <a:solidFill>
                            <a:schemeClr val="accent1">
                              <a:lumMod val="50000"/>
                            </a:schemeClr>
                          </a:solidFill>
                          <a:latin typeface="微软雅黑" panose="020B0503020204020204" pitchFamily="34" charset="-122"/>
                          <a:ea typeface="微软雅黑" panose="020B0503020204020204" pitchFamily="34" charset="-122"/>
                          <a:cs typeface="+mn-cs"/>
                        </a:rPr>
                        <a:t>接口和细部</a:t>
                      </a:r>
                      <a:endParaRPr lang="en-US" altLang="zh-CN" sz="1400" kern="1200" dirty="0" smtClean="0">
                        <a:solidFill>
                          <a:schemeClr val="accent1">
                            <a:lumMod val="50000"/>
                          </a:schemeClr>
                        </a:solidFill>
                        <a:latin typeface="微软雅黑" panose="020B0503020204020204" pitchFamily="34" charset="-122"/>
                        <a:ea typeface="微软雅黑" panose="020B0503020204020204" pitchFamily="34" charset="-122"/>
                        <a:cs typeface="+mn-cs"/>
                      </a:endParaRPr>
                    </a:p>
                  </a:txBody>
                  <a:tcPr/>
                </a:tc>
                <a:tc hMerge="true">
                  <a:tcPr anchor="ctr"/>
                </a:tc>
              </a:tr>
              <a:tr h="370840">
                <a:tc>
                  <a:txBody>
                    <a:bodyPr/>
                    <a:lstStyle/>
                    <a:p>
                      <a:pPr algn="ctr">
                        <a:lnSpc>
                          <a:spcPct val="100000"/>
                        </a:lnSpc>
                      </a:pPr>
                      <a:r>
                        <a:rPr lang="en-US" altLang="zh-CN" sz="1400" kern="1200" dirty="0" smtClean="0">
                          <a:solidFill>
                            <a:srgbClr val="7030A0"/>
                          </a:solidFill>
                          <a:latin typeface="+mn-lt"/>
                          <a:ea typeface="+mn-ea"/>
                          <a:cs typeface="+mn-cs"/>
                        </a:rPr>
                        <a:t>《</a:t>
                      </a:r>
                      <a:r>
                        <a:rPr lang="zh-CN" altLang="en-US" sz="1400" kern="1200" dirty="0" smtClean="0">
                          <a:solidFill>
                            <a:srgbClr val="7030A0"/>
                          </a:solidFill>
                          <a:latin typeface="+mn-lt"/>
                          <a:ea typeface="+mn-ea"/>
                          <a:cs typeface="+mn-cs"/>
                        </a:rPr>
                        <a:t>装配式内装修技术标准</a:t>
                      </a:r>
                      <a:r>
                        <a:rPr lang="en-US" altLang="zh-CN" sz="1400" kern="1200" dirty="0" smtClean="0">
                          <a:solidFill>
                            <a:srgbClr val="7030A0"/>
                          </a:solidFill>
                          <a:latin typeface="+mn-lt"/>
                          <a:ea typeface="+mn-ea"/>
                          <a:cs typeface="+mn-cs"/>
                        </a:rPr>
                        <a:t>》</a:t>
                      </a:r>
                      <a:r>
                        <a:rPr lang="en-US" altLang="zh-CN" sz="1200" kern="1200" dirty="0" smtClean="0">
                          <a:solidFill>
                            <a:srgbClr val="7030A0"/>
                          </a:solidFill>
                          <a:latin typeface="+mn-lt"/>
                          <a:ea typeface="+mn-ea"/>
                          <a:cs typeface="+mn-cs"/>
                        </a:rPr>
                        <a:t>JGJ/T 491-2021</a:t>
                      </a:r>
                      <a:endParaRPr lang="en-US" altLang="zh-CN" sz="1200" kern="1200" dirty="0" smtClean="0">
                        <a:solidFill>
                          <a:srgbClr val="7030A0"/>
                        </a:solidFill>
                        <a:latin typeface="+mn-lt"/>
                        <a:ea typeface="+mn-ea"/>
                        <a:cs typeface="+mn-cs"/>
                      </a:endParaRPr>
                    </a:p>
                    <a:p>
                      <a:pPr marL="0" algn="ctr" defTabSz="914400" rtl="0" eaLnBrk="1" latinLnBrk="0" hangingPunct="1">
                        <a:lnSpc>
                          <a:spcPct val="100000"/>
                        </a:lnSpc>
                      </a:pPr>
                      <a:r>
                        <a:rPr lang="en-US" altLang="zh-CN" sz="1200" dirty="0" smtClean="0">
                          <a:solidFill>
                            <a:srgbClr val="7030A0"/>
                          </a:solidFill>
                        </a:rPr>
                        <a:t>《</a:t>
                      </a:r>
                      <a:r>
                        <a:rPr lang="zh-CN" altLang="en-US" sz="1200" dirty="0" smtClean="0">
                          <a:solidFill>
                            <a:srgbClr val="7030A0"/>
                          </a:solidFill>
                        </a:rPr>
                        <a:t>装配式混凝土建筑技术标准</a:t>
                      </a:r>
                      <a:r>
                        <a:rPr lang="en-US" altLang="zh-CN" sz="1200" dirty="0" smtClean="0">
                          <a:solidFill>
                            <a:srgbClr val="7030A0"/>
                          </a:solidFill>
                        </a:rPr>
                        <a:t>》</a:t>
                      </a:r>
                      <a:r>
                        <a:rPr lang="en-US" altLang="zh-CN" sz="1200" kern="1200" dirty="0" smtClean="0">
                          <a:solidFill>
                            <a:srgbClr val="7030A0"/>
                          </a:solidFill>
                          <a:latin typeface="+mn-lt"/>
                          <a:ea typeface="+mn-ea"/>
                          <a:cs typeface="+mn-cs"/>
                        </a:rPr>
                        <a:t>GB/T 51231-201</a:t>
                      </a:r>
                      <a:endParaRPr lang="en-US" altLang="zh-CN" sz="1200" kern="1200" dirty="0" smtClean="0">
                        <a:solidFill>
                          <a:srgbClr val="7030A0"/>
                        </a:solidFill>
                        <a:latin typeface="+mn-lt"/>
                        <a:ea typeface="+mn-ea"/>
                        <a:cs typeface="+mn-cs"/>
                      </a:endParaRPr>
                    </a:p>
                  </a:txBody>
                  <a:tcPr/>
                </a:tc>
                <a:tc>
                  <a:txBody>
                    <a:bodyPr/>
                    <a:lstStyle/>
                    <a:p>
                      <a:pPr marL="0" algn="ctr" defTabSz="914400" rtl="0" eaLnBrk="1" latinLnBrk="0" hangingPunct="1">
                        <a:lnSpc>
                          <a:spcPct val="100000"/>
                        </a:lnSpc>
                      </a:pPr>
                      <a:r>
                        <a:rPr lang="en-US" altLang="zh-CN" sz="1400" kern="1200" dirty="0" smtClean="0">
                          <a:solidFill>
                            <a:schemeClr val="accent3">
                              <a:lumMod val="50000"/>
                            </a:schemeClr>
                          </a:solidFill>
                          <a:latin typeface="+mn-lt"/>
                          <a:ea typeface="+mn-ea"/>
                          <a:cs typeface="+mn-cs"/>
                        </a:rPr>
                        <a:t>《</a:t>
                      </a:r>
                      <a:r>
                        <a:rPr lang="zh-CN" altLang="en-US" sz="1400" kern="1200" dirty="0" smtClean="0">
                          <a:solidFill>
                            <a:schemeClr val="accent3">
                              <a:lumMod val="50000"/>
                            </a:schemeClr>
                          </a:solidFill>
                          <a:latin typeface="+mn-lt"/>
                          <a:ea typeface="+mn-ea"/>
                          <a:cs typeface="+mn-cs"/>
                        </a:rPr>
                        <a:t>四川省钢结构住宅装配式装修技术标准</a:t>
                      </a:r>
                      <a:r>
                        <a:rPr lang="en-US" altLang="zh-CN" sz="1400" kern="1200" dirty="0" smtClean="0">
                          <a:solidFill>
                            <a:schemeClr val="accent3">
                              <a:lumMod val="50000"/>
                            </a:schemeClr>
                          </a:solidFill>
                          <a:latin typeface="+mn-lt"/>
                          <a:ea typeface="+mn-ea"/>
                          <a:cs typeface="+mn-cs"/>
                        </a:rPr>
                        <a:t>》</a:t>
                      </a:r>
                      <a:endParaRPr lang="en-US" altLang="zh-CN" sz="1400" kern="1200" dirty="0" smtClean="0">
                        <a:solidFill>
                          <a:schemeClr val="accent3">
                            <a:lumMod val="50000"/>
                          </a:schemeClr>
                        </a:solidFill>
                        <a:latin typeface="+mn-lt"/>
                        <a:ea typeface="+mn-ea"/>
                        <a:cs typeface="+mn-cs"/>
                      </a:endParaRPr>
                    </a:p>
                    <a:p>
                      <a:pPr marL="0" algn="ctr" defTabSz="914400" rtl="0" eaLnBrk="1" latinLnBrk="0" hangingPunct="1">
                        <a:lnSpc>
                          <a:spcPct val="100000"/>
                        </a:lnSpc>
                      </a:pPr>
                      <a:r>
                        <a:rPr lang="en-US" altLang="zh-CN" sz="1200" kern="1200" dirty="0" smtClean="0">
                          <a:solidFill>
                            <a:schemeClr val="accent3">
                              <a:lumMod val="50000"/>
                            </a:schemeClr>
                          </a:solidFill>
                          <a:latin typeface="+mn-lt"/>
                          <a:ea typeface="+mn-ea"/>
                          <a:cs typeface="+mn-cs"/>
                        </a:rPr>
                        <a:t>DBJ51/T222-2023</a:t>
                      </a:r>
                      <a:endParaRPr lang="en-US" altLang="zh-CN" sz="1200" kern="1200" dirty="0" smtClean="0">
                        <a:solidFill>
                          <a:schemeClr val="accent3">
                            <a:lumMod val="50000"/>
                          </a:schemeClr>
                        </a:solidFill>
                        <a:latin typeface="+mn-lt"/>
                        <a:ea typeface="+mn-ea"/>
                        <a:cs typeface="+mn-cs"/>
                      </a:endParaRPr>
                    </a:p>
                  </a:txBody>
                  <a:tcPr anchor="ctr"/>
                </a:tc>
              </a:tr>
            </a:tbl>
          </a:graphicData>
        </a:graphic>
      </p:graphicFrame>
      <p:grpSp>
        <p:nvGrpSpPr>
          <p:cNvPr id="17" name="组合 16"/>
          <p:cNvGrpSpPr/>
          <p:nvPr/>
        </p:nvGrpSpPr>
        <p:grpSpPr>
          <a:xfrm>
            <a:off x="502360" y="1593529"/>
            <a:ext cx="3641716" cy="4553318"/>
            <a:chOff x="4256810" y="1936417"/>
            <a:chExt cx="3641716" cy="4553318"/>
          </a:xfrm>
        </p:grpSpPr>
        <p:sp>
          <p:nvSpPr>
            <p:cNvPr id="18" name="任意多边形 17"/>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19" name="任意多边形 18"/>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9" name="任意多边形 28"/>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0" name="任意多边形 29"/>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1" name="任意多边形 30"/>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3" name="任意多边形 32"/>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
        <p:nvSpPr>
          <p:cNvPr id="22" name="矩形 21"/>
          <p:cNvSpPr/>
          <p:nvPr/>
        </p:nvSpPr>
        <p:spPr>
          <a:xfrm>
            <a:off x="9614133" y="571759"/>
            <a:ext cx="2236510" cy="400110"/>
          </a:xfrm>
          <a:prstGeom prst="rect">
            <a:avLst/>
          </a:prstGeom>
        </p:spPr>
        <p:txBody>
          <a:bodyPr wrap="none">
            <a:spAutoFit/>
          </a:bodyPr>
          <a:lstStyle/>
          <a:p>
            <a:r>
              <a:rPr lang="zh-CN" altLang="en-US" sz="2000" b="1" dirty="0" smtClean="0">
                <a:sym typeface="+mn-ea"/>
              </a:rPr>
              <a:t>内装专业审查</a:t>
            </a:r>
            <a:r>
              <a:rPr lang="zh-CN" altLang="en-US" sz="2000" b="1" dirty="0">
                <a:sym typeface="+mn-ea"/>
              </a:rPr>
              <a:t>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7.1 </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一般规定</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5" name="矩形 4"/>
          <p:cNvSpPr/>
          <p:nvPr/>
        </p:nvSpPr>
        <p:spPr>
          <a:xfrm>
            <a:off x="4421789" y="2677582"/>
            <a:ext cx="6853159" cy="707886"/>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a:p>
            <a:pPr algn="ctr"/>
            <a:r>
              <a:rPr lang="zh-CN" altLang="en-US" sz="2000" b="1" dirty="0">
                <a:sym typeface="+mn-ea"/>
              </a:rPr>
              <a:t>四川省装配式钢结构建筑工程施工图设计文件审查要点</a:t>
            </a:r>
            <a:endParaRPr lang="zh-CN" altLang="en-US" sz="2000" b="1" dirty="0">
              <a:sym typeface="+mn-ea"/>
            </a:endParaRPr>
          </a:p>
        </p:txBody>
      </p:sp>
      <p:sp>
        <p:nvSpPr>
          <p:cNvPr id="20" name="矩形 19"/>
          <p:cNvSpPr/>
          <p:nvPr/>
        </p:nvSpPr>
        <p:spPr>
          <a:xfrm>
            <a:off x="6730109" y="1917041"/>
            <a:ext cx="2236511" cy="400110"/>
          </a:xfrm>
          <a:prstGeom prst="rect">
            <a:avLst/>
          </a:prstGeom>
        </p:spPr>
        <p:txBody>
          <a:bodyPr wrap="none">
            <a:spAutoFit/>
          </a:bodyPr>
          <a:lstStyle/>
          <a:p>
            <a:pPr lvl="0" algn="ctr"/>
            <a:r>
              <a:rPr lang="zh-CN" altLang="en-US" sz="2000" b="1" dirty="0"/>
              <a:t>内装</a:t>
            </a:r>
            <a:r>
              <a:rPr lang="zh-CN" altLang="en-US" sz="2000" b="1" dirty="0" smtClean="0"/>
              <a:t>专业</a:t>
            </a:r>
            <a:r>
              <a:rPr lang="zh-CN" altLang="en-US" sz="2000" b="1" dirty="0"/>
              <a:t>审查要点</a:t>
            </a:r>
            <a:endParaRPr lang="zh-CN" altLang="en-US" sz="2000" b="1" dirty="0"/>
          </a:p>
        </p:txBody>
      </p:sp>
      <p:grpSp>
        <p:nvGrpSpPr>
          <p:cNvPr id="30" name="组合 29"/>
          <p:cNvGrpSpPr/>
          <p:nvPr/>
        </p:nvGrpSpPr>
        <p:grpSpPr>
          <a:xfrm>
            <a:off x="502360" y="1593529"/>
            <a:ext cx="3641716" cy="4553318"/>
            <a:chOff x="4256810" y="1936417"/>
            <a:chExt cx="3641716" cy="4553318"/>
          </a:xfrm>
        </p:grpSpPr>
        <p:sp>
          <p:nvSpPr>
            <p:cNvPr id="31" name="任意多边形 30"/>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32"/>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pic>
        <p:nvPicPr>
          <p:cNvPr id="4" name="图片 3"/>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5790649" y="3385468"/>
            <a:ext cx="4596270" cy="3214831"/>
          </a:xfrm>
          <a:prstGeom prst="rect">
            <a:avLst/>
          </a:prstGeom>
        </p:spPr>
      </p:pic>
      <p:sp>
        <p:nvSpPr>
          <p:cNvPr id="19" name="矩形 18"/>
          <p:cNvSpPr/>
          <p:nvPr/>
        </p:nvSpPr>
        <p:spPr>
          <a:xfrm>
            <a:off x="9614133" y="571759"/>
            <a:ext cx="2236510" cy="400110"/>
          </a:xfrm>
          <a:prstGeom prst="rect">
            <a:avLst/>
          </a:prstGeom>
        </p:spPr>
        <p:txBody>
          <a:bodyPr wrap="none">
            <a:spAutoFit/>
          </a:bodyPr>
          <a:lstStyle/>
          <a:p>
            <a:r>
              <a:rPr lang="zh-CN" altLang="en-US" sz="2000" b="1" dirty="0" smtClean="0">
                <a:sym typeface="+mn-ea"/>
              </a:rPr>
              <a:t>内装专业审查</a:t>
            </a:r>
            <a:r>
              <a:rPr lang="zh-CN" altLang="en-US" sz="2000" b="1" dirty="0">
                <a:sym typeface="+mn-ea"/>
              </a:rPr>
              <a:t>要点</a:t>
            </a:r>
            <a:endParaRPr lang="zh-CN" altLang="en-US" sz="2000" b="1" dirty="0">
              <a:sym typeface="+mn-ea"/>
            </a:endParaRPr>
          </a:p>
        </p:txBody>
      </p:sp>
    </p:spTree>
    <p:custDataLst>
      <p:tags r:id="rId2"/>
    </p:custData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7.2 </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标准化设计和模数协调</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5" name="矩形 4"/>
          <p:cNvSpPr/>
          <p:nvPr/>
        </p:nvSpPr>
        <p:spPr>
          <a:xfrm>
            <a:off x="4421789" y="2677582"/>
            <a:ext cx="6853159" cy="707886"/>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a:p>
            <a:pPr algn="ctr"/>
            <a:r>
              <a:rPr lang="zh-CN" altLang="en-US" sz="2000" b="1" dirty="0">
                <a:sym typeface="+mn-ea"/>
              </a:rPr>
              <a:t>四川省装配式钢结构建筑工程施工图设计文件审查要点</a:t>
            </a:r>
            <a:endParaRPr lang="zh-CN" altLang="en-US" sz="2000" b="1" dirty="0">
              <a:sym typeface="+mn-ea"/>
            </a:endParaRPr>
          </a:p>
        </p:txBody>
      </p:sp>
      <p:sp>
        <p:nvSpPr>
          <p:cNvPr id="20" name="矩形 19"/>
          <p:cNvSpPr/>
          <p:nvPr/>
        </p:nvSpPr>
        <p:spPr>
          <a:xfrm>
            <a:off x="6730109" y="1917041"/>
            <a:ext cx="2236511" cy="400110"/>
          </a:xfrm>
          <a:prstGeom prst="rect">
            <a:avLst/>
          </a:prstGeom>
        </p:spPr>
        <p:txBody>
          <a:bodyPr wrap="none">
            <a:spAutoFit/>
          </a:bodyPr>
          <a:lstStyle/>
          <a:p>
            <a:pPr lvl="0" algn="ctr"/>
            <a:r>
              <a:rPr lang="zh-CN" altLang="en-US" sz="2000" b="1" dirty="0"/>
              <a:t>内装</a:t>
            </a:r>
            <a:r>
              <a:rPr lang="zh-CN" altLang="en-US" sz="2000" b="1" dirty="0" smtClean="0"/>
              <a:t>专业</a:t>
            </a:r>
            <a:r>
              <a:rPr lang="zh-CN" altLang="en-US" sz="2000" b="1" dirty="0"/>
              <a:t>审查要点</a:t>
            </a:r>
            <a:endParaRPr lang="zh-CN" altLang="en-US" sz="2000" b="1" dirty="0"/>
          </a:p>
        </p:txBody>
      </p:sp>
      <p:grpSp>
        <p:nvGrpSpPr>
          <p:cNvPr id="30" name="组合 29"/>
          <p:cNvGrpSpPr/>
          <p:nvPr/>
        </p:nvGrpSpPr>
        <p:grpSpPr>
          <a:xfrm>
            <a:off x="502360" y="1593529"/>
            <a:ext cx="3641716" cy="4553318"/>
            <a:chOff x="4256810" y="1936417"/>
            <a:chExt cx="3641716" cy="4553318"/>
          </a:xfrm>
        </p:grpSpPr>
        <p:sp>
          <p:nvSpPr>
            <p:cNvPr id="31" name="任意多边形 30"/>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32"/>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pic>
        <p:nvPicPr>
          <p:cNvPr id="7" name="图片 6"/>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5309885" y="3385468"/>
            <a:ext cx="5077034" cy="3226209"/>
          </a:xfrm>
          <a:prstGeom prst="rect">
            <a:avLst/>
          </a:prstGeom>
        </p:spPr>
      </p:pic>
      <p:sp>
        <p:nvSpPr>
          <p:cNvPr id="19" name="矩形 18"/>
          <p:cNvSpPr/>
          <p:nvPr/>
        </p:nvSpPr>
        <p:spPr>
          <a:xfrm>
            <a:off x="9614133" y="571759"/>
            <a:ext cx="2236510" cy="400110"/>
          </a:xfrm>
          <a:prstGeom prst="rect">
            <a:avLst/>
          </a:prstGeom>
        </p:spPr>
        <p:txBody>
          <a:bodyPr wrap="none">
            <a:spAutoFit/>
          </a:bodyPr>
          <a:lstStyle/>
          <a:p>
            <a:r>
              <a:rPr lang="zh-CN" altLang="en-US" sz="2000" b="1" dirty="0" smtClean="0">
                <a:sym typeface="+mn-ea"/>
              </a:rPr>
              <a:t>内装专业审查</a:t>
            </a:r>
            <a:r>
              <a:rPr lang="zh-CN" altLang="en-US" sz="2000" b="1" dirty="0">
                <a:sym typeface="+mn-ea"/>
              </a:rPr>
              <a:t>要点</a:t>
            </a:r>
            <a:endParaRPr lang="zh-CN" altLang="en-US" sz="2000" b="1" dirty="0">
              <a:sym typeface="+mn-ea"/>
            </a:endParaRPr>
          </a:p>
        </p:txBody>
      </p:sp>
    </p:spTree>
    <p:custDataLst>
      <p:tags r:id="rId2"/>
    </p:custData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7.3. </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集成设计和</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部品选型</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6730109" y="1917041"/>
            <a:ext cx="2236511" cy="400110"/>
          </a:xfrm>
          <a:prstGeom prst="rect">
            <a:avLst/>
          </a:prstGeom>
        </p:spPr>
        <p:txBody>
          <a:bodyPr wrap="none">
            <a:spAutoFit/>
          </a:bodyPr>
          <a:lstStyle/>
          <a:p>
            <a:pPr lvl="0" algn="ctr"/>
            <a:r>
              <a:rPr lang="zh-CN" altLang="en-US" sz="2000" b="1" dirty="0"/>
              <a:t>内装</a:t>
            </a:r>
            <a:r>
              <a:rPr lang="zh-CN" altLang="en-US" sz="2000" b="1" dirty="0" smtClean="0"/>
              <a:t>专业</a:t>
            </a:r>
            <a:r>
              <a:rPr lang="zh-CN" altLang="en-US" sz="2000" b="1" dirty="0"/>
              <a:t>审查要点</a:t>
            </a:r>
            <a:endParaRPr lang="zh-CN" altLang="en-US" sz="2000" b="1" dirty="0"/>
          </a:p>
        </p:txBody>
      </p:sp>
      <p:grpSp>
        <p:nvGrpSpPr>
          <p:cNvPr id="30" name="组合 29"/>
          <p:cNvGrpSpPr/>
          <p:nvPr/>
        </p:nvGrpSpPr>
        <p:grpSpPr>
          <a:xfrm>
            <a:off x="502360" y="1593529"/>
            <a:ext cx="3641716" cy="4553318"/>
            <a:chOff x="4256810" y="1936417"/>
            <a:chExt cx="3641716" cy="4553318"/>
          </a:xfrm>
        </p:grpSpPr>
        <p:sp>
          <p:nvSpPr>
            <p:cNvPr id="31" name="任意多边形 30"/>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32"/>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
        <p:nvSpPr>
          <p:cNvPr id="19" name="矩形 18"/>
          <p:cNvSpPr/>
          <p:nvPr/>
        </p:nvSpPr>
        <p:spPr>
          <a:xfrm>
            <a:off x="4515514" y="3533298"/>
            <a:ext cx="7039261" cy="2554545"/>
          </a:xfrm>
          <a:prstGeom prst="rect">
            <a:avLst/>
          </a:prstGeom>
        </p:spPr>
        <p:txBody>
          <a:bodyPr wrap="square">
            <a:spAutoFit/>
          </a:bodyPr>
          <a:lstStyle/>
          <a:p>
            <a:pPr algn="ctr"/>
            <a:r>
              <a:rPr lang="en-US" altLang="zh-CN" sz="1600" dirty="0"/>
              <a:t>《</a:t>
            </a:r>
            <a:r>
              <a:rPr lang="zh-CN" altLang="en-US" sz="1600" dirty="0"/>
              <a:t>装配式内装修技术标准</a:t>
            </a:r>
            <a:r>
              <a:rPr lang="en-US" altLang="zh-CN" sz="1600" dirty="0"/>
              <a:t>》JGJ/T </a:t>
            </a:r>
            <a:r>
              <a:rPr lang="en-US" altLang="zh-CN" sz="1600" dirty="0" smtClean="0"/>
              <a:t>491-2021</a:t>
            </a:r>
            <a:endParaRPr lang="en-US" altLang="zh-CN" sz="1600" dirty="0" smtClean="0"/>
          </a:p>
          <a:p>
            <a:pPr algn="ctr"/>
            <a:endParaRPr lang="en-US" altLang="zh-CN" sz="1600" dirty="0" smtClean="0"/>
          </a:p>
          <a:p>
            <a:r>
              <a:rPr lang="en-US" altLang="zh-CN" sz="1600" b="1" dirty="0"/>
              <a:t>4.3.39</a:t>
            </a:r>
            <a:r>
              <a:rPr lang="en-US" altLang="zh-CN" sz="1600" dirty="0"/>
              <a:t> </a:t>
            </a:r>
            <a:r>
              <a:rPr lang="zh-CN" altLang="en-US" sz="1600" dirty="0"/>
              <a:t>集成式卫生间</a:t>
            </a:r>
            <a:r>
              <a:rPr lang="zh-CN" altLang="en-US" sz="1600" dirty="0">
                <a:solidFill>
                  <a:srgbClr val="C00000"/>
                </a:solidFill>
              </a:rPr>
              <a:t>宜采用同层排水</a:t>
            </a:r>
            <a:r>
              <a:rPr lang="zh-CN" altLang="en-US" sz="1600" dirty="0" smtClean="0">
                <a:solidFill>
                  <a:srgbClr val="C00000"/>
                </a:solidFill>
              </a:rPr>
              <a:t>方式</a:t>
            </a:r>
            <a:r>
              <a:rPr lang="zh-CN" altLang="en-US" sz="1600" dirty="0" smtClean="0"/>
              <a:t>；当</a:t>
            </a:r>
            <a:r>
              <a:rPr lang="zh-CN" altLang="en-US" sz="1600" dirty="0"/>
              <a:t>采取结构局部降板</a:t>
            </a:r>
            <a:r>
              <a:rPr lang="zh-CN" altLang="en-US" sz="1600" dirty="0" smtClean="0"/>
              <a:t>方式实现</a:t>
            </a:r>
            <a:r>
              <a:rPr lang="zh-CN" altLang="en-US" sz="1600" dirty="0"/>
              <a:t>同层排水时，应结合</a:t>
            </a:r>
            <a:r>
              <a:rPr lang="zh-CN" altLang="en-US" sz="1600" dirty="0">
                <a:solidFill>
                  <a:srgbClr val="C00000"/>
                </a:solidFill>
              </a:rPr>
              <a:t>排水方案及检修要求</a:t>
            </a:r>
            <a:r>
              <a:rPr lang="zh-CN" altLang="en-US" sz="1600" dirty="0"/>
              <a:t>等因素确定降板</a:t>
            </a:r>
            <a:r>
              <a:rPr lang="zh-CN" altLang="en-US" sz="1600" dirty="0" smtClean="0"/>
              <a:t>区域</a:t>
            </a:r>
            <a:r>
              <a:rPr lang="zh-CN" altLang="en-US" sz="1600" dirty="0"/>
              <a:t>；</a:t>
            </a:r>
            <a:r>
              <a:rPr lang="zh-CN" altLang="en-US" sz="1600" dirty="0" smtClean="0"/>
              <a:t>降板</a:t>
            </a:r>
            <a:r>
              <a:rPr lang="zh-CN" altLang="en-US" sz="1600" dirty="0"/>
              <a:t>高度应根据防水底盘厚度、卫生器具布置方案、管道尺寸及敷设</a:t>
            </a:r>
            <a:r>
              <a:rPr lang="zh-CN" altLang="en-US" sz="1600" dirty="0" smtClean="0"/>
              <a:t>路径等</a:t>
            </a:r>
            <a:r>
              <a:rPr lang="zh-CN" altLang="en-US" sz="1600" dirty="0"/>
              <a:t>因素确定</a:t>
            </a:r>
            <a:r>
              <a:rPr lang="zh-CN" altLang="en-US" sz="1600" dirty="0" smtClean="0"/>
              <a:t>。</a:t>
            </a:r>
            <a:endParaRPr lang="en-US" altLang="zh-CN" sz="1600" dirty="0" smtClean="0"/>
          </a:p>
          <a:p>
            <a:endParaRPr lang="en-US" altLang="zh-CN" sz="1600" dirty="0"/>
          </a:p>
          <a:p>
            <a:pPr algn="ctr"/>
            <a:r>
              <a:rPr lang="en-US" altLang="zh-CN" sz="1600" dirty="0"/>
              <a:t>《</a:t>
            </a:r>
            <a:r>
              <a:rPr lang="zh-CN" altLang="en-US" sz="1600" dirty="0"/>
              <a:t>装配式住宅建设设计标准</a:t>
            </a:r>
            <a:r>
              <a:rPr lang="en-US" altLang="zh-CN" sz="1600" dirty="0"/>
              <a:t>》JGJ/T </a:t>
            </a:r>
            <a:r>
              <a:rPr lang="en-US" altLang="zh-CN" sz="1600" dirty="0" smtClean="0"/>
              <a:t>398-2017</a:t>
            </a:r>
            <a:endParaRPr lang="en-US" altLang="zh-CN" sz="1600" dirty="0" smtClean="0"/>
          </a:p>
          <a:p>
            <a:r>
              <a:rPr lang="en-US" altLang="zh-CN" sz="1600" b="1" dirty="0"/>
              <a:t>6.3.2</a:t>
            </a:r>
            <a:r>
              <a:rPr lang="en-US" altLang="zh-CN" sz="1600" dirty="0"/>
              <a:t> </a:t>
            </a:r>
            <a:r>
              <a:rPr lang="zh-CN" altLang="en-US" sz="1600" dirty="0"/>
              <a:t>整体厨房的给水排水、燃气管线等应集中设置、合理定位，并</a:t>
            </a:r>
            <a:r>
              <a:rPr lang="zh-CN" altLang="en-US" sz="1600" dirty="0" smtClean="0"/>
              <a:t>应设置</a:t>
            </a:r>
            <a:r>
              <a:rPr lang="zh-CN" altLang="en-US" sz="1600" dirty="0">
                <a:solidFill>
                  <a:srgbClr val="C00000"/>
                </a:solidFill>
              </a:rPr>
              <a:t>管道检修口</a:t>
            </a:r>
            <a:r>
              <a:rPr lang="zh-CN" altLang="en-US" sz="1600" dirty="0" smtClean="0"/>
              <a:t>。</a:t>
            </a:r>
            <a:endParaRPr lang="en-US" altLang="zh-CN" sz="1600" dirty="0" smtClean="0"/>
          </a:p>
          <a:p>
            <a:r>
              <a:rPr lang="en-US" altLang="zh-CN" sz="1600" b="1" dirty="0"/>
              <a:t>6.3.5</a:t>
            </a:r>
            <a:r>
              <a:rPr lang="en-US" altLang="zh-CN" sz="1600" dirty="0"/>
              <a:t> </a:t>
            </a:r>
            <a:r>
              <a:rPr lang="zh-CN" altLang="en-US" sz="1600" dirty="0"/>
              <a:t>整体卫浴应在与给水排水、电气等系统预留的接口连接处设置</a:t>
            </a:r>
            <a:r>
              <a:rPr lang="zh-CN" altLang="en-US" sz="1600" dirty="0">
                <a:solidFill>
                  <a:srgbClr val="C00000"/>
                </a:solidFill>
              </a:rPr>
              <a:t>检修口</a:t>
            </a:r>
            <a:r>
              <a:rPr lang="zh-CN" altLang="en-US" sz="1600" dirty="0" smtClean="0"/>
              <a:t>。</a:t>
            </a:r>
            <a:endParaRPr lang="en-US" altLang="zh-CN" sz="1600" dirty="0"/>
          </a:p>
        </p:txBody>
      </p:sp>
      <p:sp>
        <p:nvSpPr>
          <p:cNvPr id="18" name="矩形 17"/>
          <p:cNvSpPr/>
          <p:nvPr/>
        </p:nvSpPr>
        <p:spPr>
          <a:xfrm>
            <a:off x="4421789" y="2677582"/>
            <a:ext cx="6853159" cy="707886"/>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a:p>
            <a:pPr algn="ctr"/>
            <a:r>
              <a:rPr lang="zh-CN" altLang="en-US" sz="2000" b="1" dirty="0">
                <a:sym typeface="+mn-ea"/>
              </a:rPr>
              <a:t>四川省装配式钢结构建筑工程施工图设计文件审查要点</a:t>
            </a:r>
            <a:endParaRPr lang="zh-CN" altLang="en-US" sz="2000" b="1" dirty="0">
              <a:sym typeface="+mn-ea"/>
            </a:endParaRPr>
          </a:p>
        </p:txBody>
      </p:sp>
      <p:sp>
        <p:nvSpPr>
          <p:cNvPr id="23" name="矩形 22"/>
          <p:cNvSpPr/>
          <p:nvPr/>
        </p:nvSpPr>
        <p:spPr>
          <a:xfrm>
            <a:off x="9614133" y="571759"/>
            <a:ext cx="2236510" cy="400110"/>
          </a:xfrm>
          <a:prstGeom prst="rect">
            <a:avLst/>
          </a:prstGeom>
        </p:spPr>
        <p:txBody>
          <a:bodyPr wrap="none">
            <a:spAutoFit/>
          </a:bodyPr>
          <a:lstStyle/>
          <a:p>
            <a:r>
              <a:rPr lang="zh-CN" altLang="en-US" sz="2000" b="1" dirty="0" smtClean="0">
                <a:sym typeface="+mn-ea"/>
              </a:rPr>
              <a:t>内装专业审查</a:t>
            </a:r>
            <a:r>
              <a:rPr lang="zh-CN" altLang="en-US" sz="2000" b="1" dirty="0">
                <a:sym typeface="+mn-ea"/>
              </a:rPr>
              <a:t>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29674"/>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cxnSp>
        <p:nvCxnSpPr>
          <p:cNvPr id="2" name="直接连接符 1"/>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850905" y="2245226"/>
            <a:ext cx="5994924" cy="553998"/>
          </a:xfrm>
          <a:prstGeom prst="rect">
            <a:avLst/>
          </a:prstGeom>
        </p:spPr>
        <p:txBody>
          <a:bodyPr wrap="square">
            <a:spAutoFit/>
          </a:bodyPr>
          <a:lstStyle/>
          <a:p>
            <a:pPr algn="ctr">
              <a:lnSpc>
                <a:spcPct val="150000"/>
              </a:lnSpc>
            </a:pPr>
            <a:r>
              <a:rPr lang="en-US" altLang="zh-CN" sz="2000" dirty="0" smtClean="0">
                <a:solidFill>
                  <a:schemeClr val="accent1">
                    <a:lumMod val="50000"/>
                  </a:schemeClr>
                </a:solidFill>
                <a:latin typeface="微软雅黑" panose="020B0503020204020204" pitchFamily="34" charset="-122"/>
                <a:ea typeface="微软雅黑" panose="020B0503020204020204" pitchFamily="34" charset="-122"/>
              </a:rPr>
              <a:t>7.4. </a:t>
            </a:r>
            <a:r>
              <a:rPr lang="zh-CN" altLang="en-US" sz="2000" dirty="0" smtClean="0">
                <a:solidFill>
                  <a:schemeClr val="accent1">
                    <a:lumMod val="50000"/>
                  </a:schemeClr>
                </a:solidFill>
                <a:latin typeface="微软雅黑" panose="020B0503020204020204" pitchFamily="34" charset="-122"/>
                <a:ea typeface="微软雅黑" panose="020B0503020204020204" pitchFamily="34" charset="-122"/>
              </a:rPr>
              <a:t>接口</a:t>
            </a: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和细部</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6730109" y="1917041"/>
            <a:ext cx="2236511" cy="400110"/>
          </a:xfrm>
          <a:prstGeom prst="rect">
            <a:avLst/>
          </a:prstGeom>
        </p:spPr>
        <p:txBody>
          <a:bodyPr wrap="none">
            <a:spAutoFit/>
          </a:bodyPr>
          <a:lstStyle/>
          <a:p>
            <a:pPr lvl="0" algn="ctr"/>
            <a:r>
              <a:rPr lang="zh-CN" altLang="en-US" sz="2000" b="1" dirty="0"/>
              <a:t>内装</a:t>
            </a:r>
            <a:r>
              <a:rPr lang="zh-CN" altLang="en-US" sz="2000" b="1" dirty="0" smtClean="0"/>
              <a:t>专业</a:t>
            </a:r>
            <a:r>
              <a:rPr lang="zh-CN" altLang="en-US" sz="2000" b="1" dirty="0"/>
              <a:t>审查要点</a:t>
            </a:r>
            <a:endParaRPr lang="zh-CN" altLang="en-US" sz="2000" b="1" dirty="0"/>
          </a:p>
        </p:txBody>
      </p:sp>
      <p:grpSp>
        <p:nvGrpSpPr>
          <p:cNvPr id="30" name="组合 29"/>
          <p:cNvGrpSpPr/>
          <p:nvPr/>
        </p:nvGrpSpPr>
        <p:grpSpPr>
          <a:xfrm>
            <a:off x="502360" y="1593529"/>
            <a:ext cx="3641716" cy="4553318"/>
            <a:chOff x="4256810" y="1936417"/>
            <a:chExt cx="3641716" cy="4553318"/>
          </a:xfrm>
        </p:grpSpPr>
        <p:sp>
          <p:nvSpPr>
            <p:cNvPr id="31" name="任意多边形 30"/>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3" name="任意多边形 32"/>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
        <p:nvSpPr>
          <p:cNvPr id="18" name="矩形 17"/>
          <p:cNvSpPr/>
          <p:nvPr/>
        </p:nvSpPr>
        <p:spPr>
          <a:xfrm>
            <a:off x="4421789" y="2677582"/>
            <a:ext cx="6853159" cy="707886"/>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施工图设计文件审查要点</a:t>
            </a:r>
            <a:endParaRPr lang="en-US" altLang="zh-CN" sz="2000" b="1" dirty="0">
              <a:sym typeface="+mn-ea"/>
            </a:endParaRPr>
          </a:p>
          <a:p>
            <a:pPr algn="ctr"/>
            <a:r>
              <a:rPr lang="zh-CN" altLang="en-US" sz="2000" b="1" dirty="0">
                <a:sym typeface="+mn-ea"/>
              </a:rPr>
              <a:t>四川省装配式钢结构建筑工程施工图设计文件审查要点</a:t>
            </a:r>
            <a:endParaRPr lang="zh-CN" altLang="en-US" sz="2000" b="1" dirty="0">
              <a:sym typeface="+mn-ea"/>
            </a:endParaRPr>
          </a:p>
        </p:txBody>
      </p:sp>
      <p:pic>
        <p:nvPicPr>
          <p:cNvPr id="4" name="图片 3"/>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4850905" y="3486507"/>
            <a:ext cx="6052811" cy="3016611"/>
          </a:xfrm>
          <a:prstGeom prst="rect">
            <a:avLst/>
          </a:prstGeom>
        </p:spPr>
      </p:pic>
      <p:sp>
        <p:nvSpPr>
          <p:cNvPr id="19" name="矩形 18"/>
          <p:cNvSpPr/>
          <p:nvPr/>
        </p:nvSpPr>
        <p:spPr>
          <a:xfrm>
            <a:off x="9614133" y="571759"/>
            <a:ext cx="2236510" cy="400110"/>
          </a:xfrm>
          <a:prstGeom prst="rect">
            <a:avLst/>
          </a:prstGeom>
        </p:spPr>
        <p:txBody>
          <a:bodyPr wrap="none">
            <a:spAutoFit/>
          </a:bodyPr>
          <a:lstStyle/>
          <a:p>
            <a:r>
              <a:rPr lang="zh-CN" altLang="en-US" sz="2000" b="1" dirty="0" smtClean="0">
                <a:sym typeface="+mn-ea"/>
              </a:rPr>
              <a:t>内装专业审查</a:t>
            </a:r>
            <a:r>
              <a:rPr lang="zh-CN" altLang="en-US" sz="2000" b="1" dirty="0">
                <a:sym typeface="+mn-ea"/>
              </a:rPr>
              <a:t>要点</a:t>
            </a:r>
            <a:endParaRPr lang="zh-CN" altLang="en-US" sz="2000" b="1" dirty="0">
              <a:sym typeface="+mn-ea"/>
            </a:endParaRPr>
          </a:p>
        </p:txBody>
      </p:sp>
    </p:spTree>
    <p:custDataLst>
      <p:tags r:id="rId2"/>
    </p:custData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sp>
        <p:nvSpPr>
          <p:cNvPr id="15" name="矩形 14"/>
          <p:cNvSpPr/>
          <p:nvPr/>
        </p:nvSpPr>
        <p:spPr>
          <a:xfrm>
            <a:off x="7499588" y="1917041"/>
            <a:ext cx="2236510" cy="400110"/>
          </a:xfrm>
          <a:prstGeom prst="rect">
            <a:avLst/>
          </a:prstGeom>
        </p:spPr>
        <p:txBody>
          <a:bodyPr wrap="none">
            <a:spAutoFit/>
          </a:bodyPr>
          <a:lstStyle/>
          <a:p>
            <a:pPr lvl="0"/>
            <a:r>
              <a:rPr lang="zh-CN" altLang="en-US" sz="2000" b="1" dirty="0">
                <a:latin typeface="微软雅黑" panose="020B0503020204020204" pitchFamily="34" charset="-122"/>
                <a:ea typeface="微软雅黑" panose="020B0503020204020204" pitchFamily="34" charset="-122"/>
              </a:rPr>
              <a:t>结构专业审查要点</a:t>
            </a:r>
            <a:endParaRPr lang="zh-CN" altLang="en-US" sz="2000" dirty="0"/>
          </a:p>
        </p:txBody>
      </p:sp>
      <p:cxnSp>
        <p:nvCxnSpPr>
          <p:cNvPr id="20" name="直接连接符 19"/>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grpSp>
        <p:nvGrpSpPr>
          <p:cNvPr id="17" name="组合 16"/>
          <p:cNvGrpSpPr/>
          <p:nvPr/>
        </p:nvGrpSpPr>
        <p:grpSpPr>
          <a:xfrm>
            <a:off x="502360" y="1593529"/>
            <a:ext cx="3641716" cy="4553318"/>
            <a:chOff x="4256810" y="1936417"/>
            <a:chExt cx="3641716" cy="4553318"/>
          </a:xfrm>
        </p:grpSpPr>
        <p:sp>
          <p:nvSpPr>
            <p:cNvPr id="18" name="任意多边形 17"/>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19" name="任意多边形 18"/>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0" name="任意多边形 29"/>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1" name="任意多边形 30"/>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3" name="任意多边形 32"/>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
        <p:nvSpPr>
          <p:cNvPr id="35" name="矩形 34"/>
          <p:cNvSpPr/>
          <p:nvPr/>
        </p:nvSpPr>
        <p:spPr>
          <a:xfrm>
            <a:off x="4642126" y="2385511"/>
            <a:ext cx="6853159" cy="400110"/>
          </a:xfrm>
          <a:prstGeom prst="rect">
            <a:avLst/>
          </a:prstGeom>
        </p:spPr>
        <p:txBody>
          <a:bodyPr wrap="none">
            <a:spAutoFit/>
          </a:bodyPr>
          <a:lstStyle/>
          <a:p>
            <a:pPr algn="ctr"/>
            <a:r>
              <a:rPr lang="zh-CN" altLang="en-US" sz="2000" b="1" dirty="0">
                <a:sym typeface="+mn-ea"/>
              </a:rPr>
              <a:t>四川省</a:t>
            </a:r>
            <a:r>
              <a:rPr lang="zh-CN" altLang="en-US" sz="2000" b="1" dirty="0" smtClean="0">
                <a:sym typeface="+mn-ea"/>
              </a:rPr>
              <a:t>装配式混凝土结构建筑工程</a:t>
            </a:r>
            <a:r>
              <a:rPr lang="zh-CN" altLang="en-US" sz="2000" b="1" dirty="0">
                <a:sym typeface="+mn-ea"/>
              </a:rPr>
              <a:t>施工图设计文件审查</a:t>
            </a:r>
            <a:r>
              <a:rPr lang="zh-CN" altLang="en-US" sz="2000" b="1" dirty="0" smtClean="0">
                <a:sym typeface="+mn-ea"/>
              </a:rPr>
              <a:t>要点</a:t>
            </a:r>
            <a:endParaRPr lang="en-US" altLang="zh-CN" sz="2000" b="1" dirty="0">
              <a:sym typeface="+mn-ea"/>
            </a:endParaRPr>
          </a:p>
        </p:txBody>
      </p:sp>
      <p:sp>
        <p:nvSpPr>
          <p:cNvPr id="36" name="文本框 35"/>
          <p:cNvSpPr txBox="true"/>
          <p:nvPr/>
        </p:nvSpPr>
        <p:spPr>
          <a:xfrm>
            <a:off x="6278796" y="2815817"/>
            <a:ext cx="2339047" cy="1338828"/>
          </a:xfrm>
          <a:prstGeom prst="rect">
            <a:avLst/>
          </a:prstGeom>
          <a:noFill/>
        </p:spPr>
        <p:txBody>
          <a:bodyPr wrap="square" rtlCol="0">
            <a:spAutoFit/>
          </a:bodyPr>
          <a:lstStyle/>
          <a:p>
            <a:pPr>
              <a:lnSpc>
                <a:spcPct val="150000"/>
              </a:lnSpc>
            </a:pPr>
            <a:r>
              <a:rPr lang="zh-CN" altLang="en-US" dirty="0" smtClean="0">
                <a:solidFill>
                  <a:schemeClr val="accent1">
                    <a:lumMod val="50000"/>
                  </a:schemeClr>
                </a:solidFill>
                <a:latin typeface="微软雅黑" panose="020B0503020204020204" pitchFamily="34" charset="-122"/>
                <a:ea typeface="微软雅黑" panose="020B0503020204020204" pitchFamily="34" charset="-122"/>
              </a:rPr>
              <a:t>强制性条文</a:t>
            </a:r>
            <a:endParaRPr lang="en-US" altLang="zh-CN" dirty="0" smtClean="0">
              <a:solidFill>
                <a:schemeClr val="accent1">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dirty="0" smtClean="0">
                <a:solidFill>
                  <a:schemeClr val="accent1">
                    <a:lumMod val="50000"/>
                  </a:schemeClr>
                </a:solidFill>
                <a:latin typeface="微软雅黑" panose="020B0503020204020204" pitchFamily="34" charset="-122"/>
                <a:ea typeface="微软雅黑" panose="020B0503020204020204" pitchFamily="34" charset="-122"/>
              </a:rPr>
              <a:t>结构设计基本规定</a:t>
            </a:r>
            <a:endParaRPr lang="en-US" altLang="zh-CN" dirty="0" smtClean="0">
              <a:solidFill>
                <a:schemeClr val="accent1">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dirty="0" smtClean="0">
                <a:solidFill>
                  <a:schemeClr val="accent1">
                    <a:lumMod val="50000"/>
                  </a:schemeClr>
                </a:solidFill>
                <a:latin typeface="微软雅黑" panose="020B0503020204020204" pitchFamily="34" charset="-122"/>
                <a:ea typeface="微软雅黑" panose="020B0503020204020204" pitchFamily="34" charset="-122"/>
              </a:rPr>
              <a:t>典型节点构造</a:t>
            </a:r>
            <a:endParaRPr lang="en-US" altLang="zh-CN" dirty="0" smtClean="0">
              <a:solidFill>
                <a:schemeClr val="accent1">
                  <a:lumMod val="50000"/>
                </a:schemeClr>
              </a:solidFill>
              <a:latin typeface="微软雅黑" panose="020B0503020204020204" pitchFamily="34" charset="-122"/>
              <a:ea typeface="微软雅黑" panose="020B0503020204020204" pitchFamily="34" charset="-122"/>
            </a:endParaRPr>
          </a:p>
        </p:txBody>
      </p:sp>
      <p:sp>
        <p:nvSpPr>
          <p:cNvPr id="37" name="矩形 36"/>
          <p:cNvSpPr/>
          <p:nvPr/>
        </p:nvSpPr>
        <p:spPr>
          <a:xfrm>
            <a:off x="9702267" y="571759"/>
            <a:ext cx="2236510" cy="400110"/>
          </a:xfrm>
          <a:prstGeom prst="rect">
            <a:avLst/>
          </a:prstGeom>
        </p:spPr>
        <p:txBody>
          <a:bodyPr wrap="none">
            <a:spAutoFit/>
          </a:bodyPr>
          <a:lstStyle/>
          <a:p>
            <a:r>
              <a:rPr lang="zh-CN" altLang="en-US" sz="2000" b="1" dirty="0" smtClean="0">
                <a:sym typeface="+mn-ea"/>
              </a:rPr>
              <a:t>结构专业审查</a:t>
            </a:r>
            <a:r>
              <a:rPr lang="zh-CN" altLang="en-US" sz="2000" b="1" dirty="0">
                <a:sym typeface="+mn-ea"/>
              </a:rPr>
              <a:t>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21" name="矩形 20"/>
          <p:cNvSpPr/>
          <p:nvPr/>
        </p:nvSpPr>
        <p:spPr>
          <a:xfrm>
            <a:off x="8673088" y="582870"/>
            <a:ext cx="3518912" cy="400110"/>
          </a:xfrm>
          <a:prstGeom prst="rect">
            <a:avLst/>
          </a:prstGeom>
        </p:spPr>
        <p:txBody>
          <a:bodyPr wrap="none">
            <a:spAutoFit/>
          </a:bodyPr>
          <a:lstStyle/>
          <a:p>
            <a:r>
              <a:rPr lang="zh-CN" altLang="en-US" sz="2000" b="1" dirty="0" smtClean="0">
                <a:sym typeface="+mn-ea"/>
              </a:rPr>
              <a:t>装配式混凝土结构强制性条文</a:t>
            </a:r>
            <a:endParaRPr lang="zh-CN" altLang="en-US" sz="2000" b="1" dirty="0">
              <a:sym typeface="+mn-ea"/>
            </a:endParaRPr>
          </a:p>
        </p:txBody>
      </p:sp>
      <p:sp>
        <p:nvSpPr>
          <p:cNvPr id="17" name="矩形 16"/>
          <p:cNvSpPr/>
          <p:nvPr/>
        </p:nvSpPr>
        <p:spPr>
          <a:xfrm>
            <a:off x="207189" y="760256"/>
            <a:ext cx="4530407" cy="707886"/>
          </a:xfrm>
          <a:prstGeom prst="rect">
            <a:avLst/>
          </a:prstGeom>
        </p:spPr>
        <p:txBody>
          <a:bodyPr wrap="none">
            <a:spAutoFit/>
          </a:bodyPr>
          <a:lstStyle/>
          <a:p>
            <a:pPr lvl="0"/>
            <a:r>
              <a:rPr lang="en-US" altLang="zh-CN" sz="2000" b="1" dirty="0" smtClean="0"/>
              <a:t>     </a:t>
            </a:r>
            <a:endParaRPr lang="en-US" altLang="zh-CN" sz="2000" b="1" dirty="0" smtClean="0"/>
          </a:p>
          <a:p>
            <a:pPr lvl="0"/>
            <a:r>
              <a:rPr lang="en-US" altLang="zh-CN" sz="2000" b="1" dirty="0" smtClean="0"/>
              <a:t>1  </a:t>
            </a:r>
            <a:r>
              <a:rPr lang="zh-CN" altLang="en-US" sz="2000" b="1" dirty="0" smtClean="0"/>
              <a:t>混凝土</a:t>
            </a:r>
            <a:r>
              <a:rPr lang="zh-CN" altLang="en-US" sz="2000" b="1" dirty="0"/>
              <a:t>结构通用规范</a:t>
            </a:r>
            <a:r>
              <a:rPr lang="en-US" altLang="zh-CN" sz="2000" b="1" dirty="0" smtClean="0"/>
              <a:t>GB55008-2021</a:t>
            </a:r>
            <a:endParaRPr lang="zh-CN" altLang="en-US" sz="2000" dirty="0"/>
          </a:p>
        </p:txBody>
      </p:sp>
      <p:sp>
        <p:nvSpPr>
          <p:cNvPr id="31" name="矩形 30"/>
          <p:cNvSpPr/>
          <p:nvPr/>
        </p:nvSpPr>
        <p:spPr>
          <a:xfrm>
            <a:off x="1910603" y="1285593"/>
            <a:ext cx="8370795" cy="707886"/>
          </a:xfrm>
          <a:prstGeom prst="rect">
            <a:avLst/>
          </a:prstGeom>
        </p:spPr>
        <p:txBody>
          <a:bodyPr wrap="square">
            <a:spAutoFit/>
          </a:bodyPr>
          <a:lstStyle/>
          <a:p>
            <a:pPr lvl="0"/>
            <a:r>
              <a:rPr lang="en-US" altLang="zh-CN" sz="2000" b="1" dirty="0" smtClean="0"/>
              <a:t>     </a:t>
            </a:r>
            <a:endParaRPr lang="en-US" altLang="zh-CN" sz="2000" b="1" dirty="0" smtClean="0"/>
          </a:p>
          <a:p>
            <a:pPr lvl="0"/>
            <a:r>
              <a:rPr lang="zh-CN" altLang="en-US" sz="2000" b="1" dirty="0" smtClean="0">
                <a:solidFill>
                  <a:srgbClr val="FF0000"/>
                </a:solidFill>
              </a:rPr>
              <a:t>保护层（</a:t>
            </a:r>
            <a:r>
              <a:rPr lang="en-US" altLang="zh-CN" sz="2000" b="1" dirty="0" smtClean="0">
                <a:solidFill>
                  <a:srgbClr val="FF0000"/>
                </a:solidFill>
              </a:rPr>
              <a:t>2.0.10</a:t>
            </a:r>
            <a:r>
              <a:rPr lang="zh-CN" altLang="en-US" sz="2000" b="1" dirty="0" smtClean="0">
                <a:solidFill>
                  <a:srgbClr val="FF0000"/>
                </a:solidFill>
              </a:rPr>
              <a:t>）、预制底板厚度（</a:t>
            </a:r>
            <a:r>
              <a:rPr lang="en-US" altLang="zh-CN" sz="2000" b="1" dirty="0" smtClean="0">
                <a:solidFill>
                  <a:srgbClr val="FF0000"/>
                </a:solidFill>
              </a:rPr>
              <a:t>4.4.4</a:t>
            </a:r>
            <a:r>
              <a:rPr lang="zh-CN" altLang="en-US" sz="2000" b="1" dirty="0" smtClean="0">
                <a:solidFill>
                  <a:srgbClr val="FF0000"/>
                </a:solidFill>
              </a:rPr>
              <a:t>）、最小配筋率（</a:t>
            </a:r>
            <a:r>
              <a:rPr lang="en-US" altLang="zh-CN" sz="2000" b="1" dirty="0" smtClean="0">
                <a:solidFill>
                  <a:srgbClr val="FF0000"/>
                </a:solidFill>
              </a:rPr>
              <a:t>4.4.6</a:t>
            </a:r>
            <a:r>
              <a:rPr lang="zh-CN" altLang="en-US" sz="2000" b="1" dirty="0" smtClean="0">
                <a:solidFill>
                  <a:srgbClr val="FF0000"/>
                </a:solidFill>
              </a:rPr>
              <a:t>）</a:t>
            </a:r>
            <a:endParaRPr lang="zh-CN" altLang="en-US" sz="2000" dirty="0">
              <a:solidFill>
                <a:srgbClr val="FF0000"/>
              </a:solidFill>
            </a:endParaRPr>
          </a:p>
        </p:txBody>
      </p:sp>
      <p:grpSp>
        <p:nvGrpSpPr>
          <p:cNvPr id="2" name="组合 1"/>
          <p:cNvGrpSpPr/>
          <p:nvPr/>
        </p:nvGrpSpPr>
        <p:grpSpPr>
          <a:xfrm>
            <a:off x="558829" y="2118219"/>
            <a:ext cx="10732023" cy="4004285"/>
            <a:chOff x="916638" y="2343506"/>
            <a:chExt cx="9445101" cy="3528334"/>
          </a:xfrm>
        </p:grpSpPr>
        <p:grpSp>
          <p:nvGrpSpPr>
            <p:cNvPr id="10" name="组合 9"/>
            <p:cNvGrpSpPr/>
            <p:nvPr/>
          </p:nvGrpSpPr>
          <p:grpSpPr>
            <a:xfrm>
              <a:off x="916638" y="2343508"/>
              <a:ext cx="4649276" cy="3528332"/>
              <a:chOff x="1127832" y="2965233"/>
              <a:chExt cx="4649276" cy="3528332"/>
            </a:xfrm>
          </p:grpSpPr>
          <p:grpSp>
            <p:nvGrpSpPr>
              <p:cNvPr id="4" name="组合 3"/>
              <p:cNvGrpSpPr/>
              <p:nvPr/>
            </p:nvGrpSpPr>
            <p:grpSpPr>
              <a:xfrm>
                <a:off x="1127832" y="2965233"/>
                <a:ext cx="4649276" cy="1313875"/>
                <a:chOff x="231030" y="2880452"/>
                <a:chExt cx="8370650" cy="2263957"/>
              </a:xfrm>
            </p:grpSpPr>
            <p:pic>
              <p:nvPicPr>
                <p:cNvPr id="3" name="图片 2" descr="屏幕剪辑"/>
                <p:cNvPicPr>
                  <a:picLocks noChangeAspect="true"/>
                </p:cNvPicPr>
                <p:nvPr/>
              </p:nvPicPr>
              <p:blipFill rotWithShape="true">
                <a:blip r:embed="rId1">
                  <a:extLst>
                    <a:ext uri="{28A0092B-C50C-407E-A947-70E740481C1C}">
                      <a14:useLocalDpi xmlns:a14="http://schemas.microsoft.com/office/drawing/2010/main" val="false"/>
                    </a:ext>
                  </a:extLst>
                </a:blip>
                <a:srcRect t="70155"/>
                <a:stretch>
                  <a:fillRect/>
                </a:stretch>
              </p:blipFill>
              <p:spPr>
                <a:xfrm>
                  <a:off x="523353" y="3594909"/>
                  <a:ext cx="8078327" cy="1549500"/>
                </a:xfrm>
                <a:prstGeom prst="rect">
                  <a:avLst/>
                </a:prstGeom>
              </p:spPr>
            </p:pic>
            <p:pic>
              <p:nvPicPr>
                <p:cNvPr id="34" name="图片 33" descr="屏幕剪辑"/>
                <p:cNvPicPr>
                  <a:picLocks noChangeAspect="true"/>
                </p:cNvPicPr>
                <p:nvPr/>
              </p:nvPicPr>
              <p:blipFill rotWithShape="true">
                <a:blip r:embed="rId1">
                  <a:extLst>
                    <a:ext uri="{28A0092B-C50C-407E-A947-70E740481C1C}">
                      <a14:useLocalDpi xmlns:a14="http://schemas.microsoft.com/office/drawing/2010/main" val="false"/>
                    </a:ext>
                  </a:extLst>
                </a:blip>
                <a:srcRect b="85272"/>
                <a:stretch>
                  <a:fillRect/>
                </a:stretch>
              </p:blipFill>
              <p:spPr>
                <a:xfrm>
                  <a:off x="231030" y="2880452"/>
                  <a:ext cx="8078327" cy="764638"/>
                </a:xfrm>
                <a:prstGeom prst="rect">
                  <a:avLst/>
                </a:prstGeom>
              </p:spPr>
            </p:pic>
          </p:grpSp>
          <p:pic>
            <p:nvPicPr>
              <p:cNvPr id="5" name="图片 4" descr="屏幕剪辑"/>
              <p:cNvPicPr>
                <a:picLocks noChangeAspect="true"/>
              </p:cNvPicPr>
              <p:nvPr/>
            </p:nvPicPr>
            <p:blipFill>
              <a:blip r:embed="rId2">
                <a:extLst>
                  <a:ext uri="{28A0092B-C50C-407E-A947-70E740481C1C}">
                    <a14:useLocalDpi xmlns:a14="http://schemas.microsoft.com/office/drawing/2010/main" val="false"/>
                  </a:ext>
                </a:extLst>
              </a:blip>
              <a:stretch>
                <a:fillRect/>
              </a:stretch>
            </p:blipFill>
            <p:spPr>
              <a:xfrm>
                <a:off x="1322508" y="4273530"/>
                <a:ext cx="4259924" cy="2220035"/>
              </a:xfrm>
              <a:prstGeom prst="rect">
                <a:avLst/>
              </a:prstGeom>
            </p:spPr>
          </p:pic>
        </p:grpSp>
        <p:grpSp>
          <p:nvGrpSpPr>
            <p:cNvPr id="8" name="组合 7"/>
            <p:cNvGrpSpPr/>
            <p:nvPr/>
          </p:nvGrpSpPr>
          <p:grpSpPr>
            <a:xfrm>
              <a:off x="5728278" y="2343506"/>
              <a:ext cx="4633461" cy="3469397"/>
              <a:chOff x="6418852" y="2785629"/>
              <a:chExt cx="5134692" cy="4400118"/>
            </a:xfrm>
          </p:grpSpPr>
          <p:pic>
            <p:nvPicPr>
              <p:cNvPr id="7" name="图片 6" descr="屏幕剪辑"/>
              <p:cNvPicPr>
                <a:picLocks noChangeAspect="true"/>
              </p:cNvPicPr>
              <p:nvPr/>
            </p:nvPicPr>
            <p:blipFill rotWithShape="true">
              <a:blip r:embed="rId3">
                <a:extLst>
                  <a:ext uri="{28A0092B-C50C-407E-A947-70E740481C1C}">
                    <a14:useLocalDpi xmlns:a14="http://schemas.microsoft.com/office/drawing/2010/main" val="false"/>
                  </a:ext>
                </a:extLst>
              </a:blip>
              <a:srcRect t="40737"/>
              <a:stretch>
                <a:fillRect/>
              </a:stretch>
            </p:blipFill>
            <p:spPr>
              <a:xfrm>
                <a:off x="6418852" y="3493515"/>
                <a:ext cx="5134692" cy="3692232"/>
              </a:xfrm>
              <a:prstGeom prst="rect">
                <a:avLst/>
              </a:prstGeom>
            </p:spPr>
          </p:pic>
          <p:pic>
            <p:nvPicPr>
              <p:cNvPr id="35" name="图片 34" descr="屏幕剪辑"/>
              <p:cNvPicPr>
                <a:picLocks noChangeAspect="true"/>
              </p:cNvPicPr>
              <p:nvPr/>
            </p:nvPicPr>
            <p:blipFill rotWithShape="true">
              <a:blip r:embed="rId3">
                <a:extLst>
                  <a:ext uri="{28A0092B-C50C-407E-A947-70E740481C1C}">
                    <a14:useLocalDpi xmlns:a14="http://schemas.microsoft.com/office/drawing/2010/main" val="false"/>
                  </a:ext>
                </a:extLst>
              </a:blip>
              <a:srcRect b="88951"/>
              <a:stretch>
                <a:fillRect/>
              </a:stretch>
            </p:blipFill>
            <p:spPr>
              <a:xfrm>
                <a:off x="6418852" y="2785629"/>
                <a:ext cx="5134692" cy="688360"/>
              </a:xfrm>
              <a:prstGeom prst="rect">
                <a:avLst/>
              </a:prstGeom>
            </p:spPr>
          </p:pic>
        </p:grpSp>
      </p:grpSp>
    </p:spTree>
    <p:custDataLst>
      <p:tags r:id="rId4"/>
    </p:custData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pic>
        <p:nvPicPr>
          <p:cNvPr id="2" name="图片 1" descr="屏幕剪辑"/>
          <p:cNvPicPr>
            <a:picLocks noChangeAspect="true"/>
          </p:cNvPicPr>
          <p:nvPr/>
        </p:nvPicPr>
        <p:blipFill rotWithShape="true">
          <a:blip r:embed="rId1">
            <a:extLst>
              <a:ext uri="{28A0092B-C50C-407E-A947-70E740481C1C}">
                <a14:useLocalDpi xmlns:a14="http://schemas.microsoft.com/office/drawing/2010/main" val="false"/>
              </a:ext>
            </a:extLst>
          </a:blip>
          <a:srcRect l="4518"/>
          <a:stretch>
            <a:fillRect/>
          </a:stretch>
        </p:blipFill>
        <p:spPr>
          <a:xfrm>
            <a:off x="1524764" y="1005839"/>
            <a:ext cx="10494957" cy="5664787"/>
          </a:xfrm>
          <a:prstGeom prst="rect">
            <a:avLst/>
          </a:prstGeom>
        </p:spPr>
      </p:pic>
      <p:sp>
        <p:nvSpPr>
          <p:cNvPr id="20" name="矩形 19"/>
          <p:cNvSpPr/>
          <p:nvPr/>
        </p:nvSpPr>
        <p:spPr>
          <a:xfrm>
            <a:off x="8673088" y="582870"/>
            <a:ext cx="3518912" cy="400110"/>
          </a:xfrm>
          <a:prstGeom prst="rect">
            <a:avLst/>
          </a:prstGeom>
        </p:spPr>
        <p:txBody>
          <a:bodyPr wrap="none">
            <a:spAutoFit/>
          </a:bodyPr>
          <a:lstStyle/>
          <a:p>
            <a:r>
              <a:rPr lang="zh-CN" altLang="en-US" sz="2000" b="1" dirty="0" smtClean="0">
                <a:sym typeface="+mn-ea"/>
              </a:rPr>
              <a:t>装配式混凝土结构强制性条文</a:t>
            </a:r>
            <a:endParaRPr lang="zh-CN" altLang="en-US" sz="2000" b="1" dirty="0">
              <a:sym typeface="+mn-ea"/>
            </a:endParaRPr>
          </a:p>
        </p:txBody>
      </p:sp>
      <p:sp>
        <p:nvSpPr>
          <p:cNvPr id="22" name="矩形 21"/>
          <p:cNvSpPr/>
          <p:nvPr/>
        </p:nvSpPr>
        <p:spPr>
          <a:xfrm>
            <a:off x="207189" y="760256"/>
            <a:ext cx="1494320" cy="707886"/>
          </a:xfrm>
          <a:prstGeom prst="rect">
            <a:avLst/>
          </a:prstGeom>
        </p:spPr>
        <p:txBody>
          <a:bodyPr wrap="none">
            <a:spAutoFit/>
          </a:bodyPr>
          <a:lstStyle/>
          <a:p>
            <a:pPr lvl="0"/>
            <a:r>
              <a:rPr lang="en-US" altLang="zh-CN" sz="2000" b="1" dirty="0" smtClean="0"/>
              <a:t>     </a:t>
            </a:r>
            <a:endParaRPr lang="en-US" altLang="zh-CN" sz="2000" b="1" dirty="0" smtClean="0"/>
          </a:p>
          <a:p>
            <a:pPr lvl="0"/>
            <a:r>
              <a:rPr lang="en-US" altLang="zh-CN" sz="2000" b="1" dirty="0" smtClean="0"/>
              <a:t>2  </a:t>
            </a:r>
            <a:r>
              <a:rPr lang="zh-CN" altLang="en-US" sz="2000" b="1" dirty="0" smtClean="0"/>
              <a:t>抗震等级</a:t>
            </a:r>
            <a:endParaRPr lang="zh-CN" altLang="en-US" sz="2000" dirty="0"/>
          </a:p>
        </p:txBody>
      </p:sp>
    </p:spTree>
    <p:custDataLst>
      <p:tags r:id="rId2"/>
    </p:custData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pic>
        <p:nvPicPr>
          <p:cNvPr id="3" name="图片 2" descr="屏幕剪辑"/>
          <p:cNvPicPr>
            <a:picLocks noChangeAspect="true"/>
          </p:cNvPicPr>
          <p:nvPr/>
        </p:nvPicPr>
        <p:blipFill rotWithShape="true">
          <a:blip r:embed="rId1">
            <a:extLst>
              <a:ext uri="{28A0092B-C50C-407E-A947-70E740481C1C}">
                <a14:useLocalDpi xmlns:a14="http://schemas.microsoft.com/office/drawing/2010/main" val="false"/>
              </a:ext>
            </a:extLst>
          </a:blip>
          <a:srcRect b="3787"/>
          <a:stretch>
            <a:fillRect/>
          </a:stretch>
        </p:blipFill>
        <p:spPr>
          <a:xfrm>
            <a:off x="2165177" y="1205704"/>
            <a:ext cx="7564454" cy="5577122"/>
          </a:xfrm>
          <a:prstGeom prst="rect">
            <a:avLst/>
          </a:prstGeom>
        </p:spPr>
      </p:pic>
      <p:sp>
        <p:nvSpPr>
          <p:cNvPr id="10" name="矩形 9"/>
          <p:cNvSpPr/>
          <p:nvPr/>
        </p:nvSpPr>
        <p:spPr>
          <a:xfrm>
            <a:off x="8673088" y="582870"/>
            <a:ext cx="3518912" cy="400110"/>
          </a:xfrm>
          <a:prstGeom prst="rect">
            <a:avLst/>
          </a:prstGeom>
        </p:spPr>
        <p:txBody>
          <a:bodyPr wrap="none">
            <a:spAutoFit/>
          </a:bodyPr>
          <a:lstStyle/>
          <a:p>
            <a:r>
              <a:rPr lang="zh-CN" altLang="en-US" sz="2000" b="1" dirty="0" smtClean="0">
                <a:sym typeface="+mn-ea"/>
              </a:rPr>
              <a:t>装配式混凝土结构强制性条文</a:t>
            </a:r>
            <a:endParaRPr lang="zh-CN" altLang="en-US" sz="2000" b="1" dirty="0">
              <a:sym typeface="+mn-ea"/>
            </a:endParaRPr>
          </a:p>
        </p:txBody>
      </p:sp>
      <p:sp>
        <p:nvSpPr>
          <p:cNvPr id="11" name="矩形 10"/>
          <p:cNvSpPr/>
          <p:nvPr/>
        </p:nvSpPr>
        <p:spPr>
          <a:xfrm>
            <a:off x="207189" y="760256"/>
            <a:ext cx="1750800" cy="707886"/>
          </a:xfrm>
          <a:prstGeom prst="rect">
            <a:avLst/>
          </a:prstGeom>
        </p:spPr>
        <p:txBody>
          <a:bodyPr wrap="none">
            <a:spAutoFit/>
          </a:bodyPr>
          <a:lstStyle/>
          <a:p>
            <a:pPr lvl="0"/>
            <a:r>
              <a:rPr lang="en-US" altLang="zh-CN" sz="2000" b="1" dirty="0" smtClean="0"/>
              <a:t>     </a:t>
            </a:r>
            <a:endParaRPr lang="en-US" altLang="zh-CN" sz="2000" b="1" dirty="0" smtClean="0"/>
          </a:p>
          <a:p>
            <a:pPr lvl="0"/>
            <a:r>
              <a:rPr lang="en-US" altLang="zh-CN" sz="2000" b="1" dirty="0" smtClean="0"/>
              <a:t>3  </a:t>
            </a:r>
            <a:r>
              <a:rPr lang="zh-CN" altLang="en-US" sz="2000" b="1" dirty="0" smtClean="0"/>
              <a:t>连接、锚固</a:t>
            </a:r>
            <a:endParaRPr lang="zh-CN" altLang="en-US" sz="2000" dirty="0"/>
          </a:p>
        </p:txBody>
      </p:sp>
    </p:spTree>
    <p:custDataLst>
      <p:tags r:id="rId2"/>
    </p:custData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20" name="矩形 19"/>
          <p:cNvSpPr/>
          <p:nvPr/>
        </p:nvSpPr>
        <p:spPr>
          <a:xfrm>
            <a:off x="8673088" y="582870"/>
            <a:ext cx="3262432" cy="400110"/>
          </a:xfrm>
          <a:prstGeom prst="rect">
            <a:avLst/>
          </a:prstGeom>
        </p:spPr>
        <p:txBody>
          <a:bodyPr wrap="none">
            <a:spAutoFit/>
          </a:bodyPr>
          <a:lstStyle/>
          <a:p>
            <a:r>
              <a:rPr lang="zh-CN" altLang="en-US" sz="2000" b="1" dirty="0" smtClean="0">
                <a:sym typeface="+mn-ea"/>
              </a:rPr>
              <a:t>装配式混凝土结构基本规定</a:t>
            </a:r>
            <a:endParaRPr lang="zh-CN" altLang="en-US" sz="2000" b="1" dirty="0">
              <a:sym typeface="+mn-ea"/>
            </a:endParaRPr>
          </a:p>
        </p:txBody>
      </p:sp>
      <p:sp>
        <p:nvSpPr>
          <p:cNvPr id="22" name="矩形 21"/>
          <p:cNvSpPr/>
          <p:nvPr/>
        </p:nvSpPr>
        <p:spPr>
          <a:xfrm>
            <a:off x="207189" y="760256"/>
            <a:ext cx="1494320" cy="707886"/>
          </a:xfrm>
          <a:prstGeom prst="rect">
            <a:avLst/>
          </a:prstGeom>
        </p:spPr>
        <p:txBody>
          <a:bodyPr wrap="none">
            <a:spAutoFit/>
          </a:bodyPr>
          <a:lstStyle/>
          <a:p>
            <a:pPr lvl="0"/>
            <a:r>
              <a:rPr lang="en-US" altLang="zh-CN" sz="2000" b="1" dirty="0" smtClean="0"/>
              <a:t>     </a:t>
            </a:r>
            <a:endParaRPr lang="en-US" altLang="zh-CN" sz="2000" b="1" dirty="0" smtClean="0"/>
          </a:p>
          <a:p>
            <a:pPr lvl="0"/>
            <a:r>
              <a:rPr lang="en-US" altLang="zh-CN" sz="2000" b="1" dirty="0" smtClean="0"/>
              <a:t>1  </a:t>
            </a:r>
            <a:r>
              <a:rPr lang="zh-CN" altLang="en-US" sz="2000" b="1" dirty="0" smtClean="0"/>
              <a:t>适用高度</a:t>
            </a:r>
            <a:endParaRPr lang="zh-CN" altLang="en-US" sz="2000" dirty="0"/>
          </a:p>
        </p:txBody>
      </p:sp>
      <p:pic>
        <p:nvPicPr>
          <p:cNvPr id="3" name="图片 2" descr="屏幕剪辑"/>
          <p:cNvPicPr>
            <a:picLocks noChangeAspect="true"/>
          </p:cNvPicPr>
          <p:nvPr/>
        </p:nvPicPr>
        <p:blipFill rotWithShape="true">
          <a:blip r:embed="rId1">
            <a:extLst>
              <a:ext uri="{28A0092B-C50C-407E-A947-70E740481C1C}">
                <a14:useLocalDpi xmlns:a14="http://schemas.microsoft.com/office/drawing/2010/main" val="false"/>
              </a:ext>
            </a:extLst>
          </a:blip>
          <a:srcRect t="2023"/>
          <a:stretch>
            <a:fillRect/>
          </a:stretch>
        </p:blipFill>
        <p:spPr>
          <a:xfrm>
            <a:off x="1752001" y="1114199"/>
            <a:ext cx="10041957" cy="5644410"/>
          </a:xfrm>
          <a:prstGeom prst="rect">
            <a:avLst/>
          </a:prstGeom>
        </p:spPr>
      </p:pic>
    </p:spTree>
    <p:custDataLst>
      <p:tags r:id="rId2"/>
    </p:custData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20" name="矩形 19"/>
          <p:cNvSpPr/>
          <p:nvPr/>
        </p:nvSpPr>
        <p:spPr>
          <a:xfrm>
            <a:off x="8673088" y="582870"/>
            <a:ext cx="3262432" cy="400110"/>
          </a:xfrm>
          <a:prstGeom prst="rect">
            <a:avLst/>
          </a:prstGeom>
        </p:spPr>
        <p:txBody>
          <a:bodyPr wrap="none">
            <a:spAutoFit/>
          </a:bodyPr>
          <a:lstStyle/>
          <a:p>
            <a:r>
              <a:rPr lang="zh-CN" altLang="en-US" sz="2000" b="1" dirty="0" smtClean="0">
                <a:sym typeface="+mn-ea"/>
              </a:rPr>
              <a:t>装配式混凝土结构基本规定</a:t>
            </a:r>
            <a:endParaRPr lang="zh-CN" altLang="en-US" sz="2000" b="1" dirty="0">
              <a:sym typeface="+mn-ea"/>
            </a:endParaRPr>
          </a:p>
        </p:txBody>
      </p:sp>
      <p:sp>
        <p:nvSpPr>
          <p:cNvPr id="22" name="矩形 21"/>
          <p:cNvSpPr/>
          <p:nvPr/>
        </p:nvSpPr>
        <p:spPr>
          <a:xfrm>
            <a:off x="207189" y="760256"/>
            <a:ext cx="1494320" cy="707886"/>
          </a:xfrm>
          <a:prstGeom prst="rect">
            <a:avLst/>
          </a:prstGeom>
        </p:spPr>
        <p:txBody>
          <a:bodyPr wrap="none">
            <a:spAutoFit/>
          </a:bodyPr>
          <a:lstStyle/>
          <a:p>
            <a:pPr lvl="0"/>
            <a:r>
              <a:rPr lang="en-US" altLang="zh-CN" sz="2000" b="1" dirty="0" smtClean="0"/>
              <a:t>     </a:t>
            </a:r>
            <a:endParaRPr lang="en-US" altLang="zh-CN" sz="2000" b="1" dirty="0" smtClean="0"/>
          </a:p>
          <a:p>
            <a:pPr lvl="0"/>
            <a:r>
              <a:rPr lang="en-US" altLang="zh-CN" sz="2000" b="1" dirty="0" smtClean="0"/>
              <a:t>2  </a:t>
            </a:r>
            <a:r>
              <a:rPr lang="zh-CN" altLang="en-US" sz="2000" b="1" dirty="0" smtClean="0"/>
              <a:t>适用部位</a:t>
            </a:r>
            <a:endParaRPr lang="zh-CN" altLang="en-US" sz="2000" dirty="0"/>
          </a:p>
        </p:txBody>
      </p:sp>
      <p:pic>
        <p:nvPicPr>
          <p:cNvPr id="2" name="图片 1" descr="屏幕剪辑"/>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1353518" y="1468142"/>
            <a:ext cx="10608899" cy="5091684"/>
          </a:xfrm>
          <a:prstGeom prst="rect">
            <a:avLst/>
          </a:prstGeom>
        </p:spPr>
      </p:pic>
    </p:spTree>
    <p:custDataLst>
      <p:tags r:id="rId2"/>
    </p:custData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20" name="矩形 19"/>
          <p:cNvSpPr/>
          <p:nvPr/>
        </p:nvSpPr>
        <p:spPr>
          <a:xfrm>
            <a:off x="8673088" y="582870"/>
            <a:ext cx="3262432" cy="400110"/>
          </a:xfrm>
          <a:prstGeom prst="rect">
            <a:avLst/>
          </a:prstGeom>
        </p:spPr>
        <p:txBody>
          <a:bodyPr wrap="none">
            <a:spAutoFit/>
          </a:bodyPr>
          <a:lstStyle/>
          <a:p>
            <a:r>
              <a:rPr lang="zh-CN" altLang="en-US" sz="2000" b="1" dirty="0" smtClean="0">
                <a:sym typeface="+mn-ea"/>
              </a:rPr>
              <a:t>装配式混凝土结构基本规定</a:t>
            </a:r>
            <a:endParaRPr lang="zh-CN" altLang="en-US" sz="2000" b="1" dirty="0">
              <a:sym typeface="+mn-ea"/>
            </a:endParaRPr>
          </a:p>
        </p:txBody>
      </p:sp>
      <p:sp>
        <p:nvSpPr>
          <p:cNvPr id="22" name="矩形 21"/>
          <p:cNvSpPr/>
          <p:nvPr/>
        </p:nvSpPr>
        <p:spPr>
          <a:xfrm>
            <a:off x="207189" y="760256"/>
            <a:ext cx="1494320" cy="707886"/>
          </a:xfrm>
          <a:prstGeom prst="rect">
            <a:avLst/>
          </a:prstGeom>
        </p:spPr>
        <p:txBody>
          <a:bodyPr wrap="none">
            <a:spAutoFit/>
          </a:bodyPr>
          <a:lstStyle/>
          <a:p>
            <a:pPr lvl="0"/>
            <a:r>
              <a:rPr lang="en-US" altLang="zh-CN" sz="2000" b="1" dirty="0" smtClean="0"/>
              <a:t>     </a:t>
            </a:r>
            <a:endParaRPr lang="en-US" altLang="zh-CN" sz="2000" b="1" dirty="0" smtClean="0"/>
          </a:p>
          <a:p>
            <a:pPr lvl="0"/>
            <a:r>
              <a:rPr lang="en-US" altLang="zh-CN" sz="2000" b="1" dirty="0" smtClean="0"/>
              <a:t>3  </a:t>
            </a:r>
            <a:r>
              <a:rPr lang="zh-CN" altLang="en-US" sz="2000" b="1" dirty="0" smtClean="0"/>
              <a:t>内力调整</a:t>
            </a:r>
            <a:endParaRPr lang="zh-CN" altLang="en-US" sz="2000" dirty="0"/>
          </a:p>
        </p:txBody>
      </p:sp>
      <p:pic>
        <p:nvPicPr>
          <p:cNvPr id="3" name="图片 2" descr="屏幕剪辑"/>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661963" y="1622380"/>
            <a:ext cx="9991348" cy="3735227"/>
          </a:xfrm>
          <a:prstGeom prst="rect">
            <a:avLst/>
          </a:prstGeom>
        </p:spPr>
      </p:pic>
    </p:spTree>
    <p:custDataLst>
      <p:tags r:id="rId2"/>
    </p:custData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20" name="矩形 19"/>
          <p:cNvSpPr/>
          <p:nvPr/>
        </p:nvSpPr>
        <p:spPr>
          <a:xfrm>
            <a:off x="8673088" y="582870"/>
            <a:ext cx="3262432" cy="400110"/>
          </a:xfrm>
          <a:prstGeom prst="rect">
            <a:avLst/>
          </a:prstGeom>
        </p:spPr>
        <p:txBody>
          <a:bodyPr wrap="none">
            <a:spAutoFit/>
          </a:bodyPr>
          <a:lstStyle/>
          <a:p>
            <a:r>
              <a:rPr lang="zh-CN" altLang="en-US" sz="2000" b="1" dirty="0" smtClean="0">
                <a:sym typeface="+mn-ea"/>
              </a:rPr>
              <a:t>装配式混凝土结构基本规定</a:t>
            </a:r>
            <a:endParaRPr lang="zh-CN" altLang="en-US" sz="2000" b="1" dirty="0">
              <a:sym typeface="+mn-ea"/>
            </a:endParaRPr>
          </a:p>
        </p:txBody>
      </p:sp>
      <p:sp>
        <p:nvSpPr>
          <p:cNvPr id="22" name="矩形 21"/>
          <p:cNvSpPr/>
          <p:nvPr/>
        </p:nvSpPr>
        <p:spPr>
          <a:xfrm>
            <a:off x="207189" y="760256"/>
            <a:ext cx="2263761" cy="707886"/>
          </a:xfrm>
          <a:prstGeom prst="rect">
            <a:avLst/>
          </a:prstGeom>
        </p:spPr>
        <p:txBody>
          <a:bodyPr wrap="none">
            <a:spAutoFit/>
          </a:bodyPr>
          <a:lstStyle/>
          <a:p>
            <a:pPr lvl="0"/>
            <a:r>
              <a:rPr lang="en-US" altLang="zh-CN" sz="2000" b="1" dirty="0" smtClean="0"/>
              <a:t>     </a:t>
            </a:r>
            <a:endParaRPr lang="en-US" altLang="zh-CN" sz="2000" b="1" dirty="0" smtClean="0"/>
          </a:p>
          <a:p>
            <a:pPr lvl="0"/>
            <a:r>
              <a:rPr lang="en-US" altLang="zh-CN" sz="2000" b="1" dirty="0" smtClean="0"/>
              <a:t>4  </a:t>
            </a:r>
            <a:r>
              <a:rPr lang="zh-CN" altLang="en-US" sz="2000" b="1" dirty="0" smtClean="0"/>
              <a:t>刚度及周期折减</a:t>
            </a:r>
            <a:endParaRPr lang="zh-CN" altLang="en-US" sz="2000" dirty="0"/>
          </a:p>
        </p:txBody>
      </p:sp>
      <p:pic>
        <p:nvPicPr>
          <p:cNvPr id="2" name="图片 1" descr="屏幕剪辑"/>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1640473" y="1468142"/>
            <a:ext cx="9184690" cy="5367524"/>
          </a:xfrm>
          <a:prstGeom prst="rect">
            <a:avLst/>
          </a:prstGeom>
        </p:spPr>
      </p:pic>
    </p:spTree>
    <p:custDataLst>
      <p:tags r:id="rId2"/>
    </p:custData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20" name="矩形 19"/>
          <p:cNvSpPr/>
          <p:nvPr/>
        </p:nvSpPr>
        <p:spPr>
          <a:xfrm>
            <a:off x="8673088" y="582870"/>
            <a:ext cx="3262432" cy="400110"/>
          </a:xfrm>
          <a:prstGeom prst="rect">
            <a:avLst/>
          </a:prstGeom>
        </p:spPr>
        <p:txBody>
          <a:bodyPr wrap="none">
            <a:spAutoFit/>
          </a:bodyPr>
          <a:lstStyle/>
          <a:p>
            <a:r>
              <a:rPr lang="zh-CN" altLang="en-US" sz="2000" b="1" dirty="0" smtClean="0">
                <a:sym typeface="+mn-ea"/>
              </a:rPr>
              <a:t>装配式混凝土结构基本规定</a:t>
            </a:r>
            <a:endParaRPr lang="zh-CN" altLang="en-US" sz="2000" b="1" dirty="0">
              <a:sym typeface="+mn-ea"/>
            </a:endParaRPr>
          </a:p>
        </p:txBody>
      </p:sp>
      <p:sp>
        <p:nvSpPr>
          <p:cNvPr id="22" name="矩形 21"/>
          <p:cNvSpPr/>
          <p:nvPr/>
        </p:nvSpPr>
        <p:spPr>
          <a:xfrm>
            <a:off x="207189" y="760256"/>
            <a:ext cx="1423788" cy="707886"/>
          </a:xfrm>
          <a:prstGeom prst="rect">
            <a:avLst/>
          </a:prstGeom>
        </p:spPr>
        <p:txBody>
          <a:bodyPr wrap="none">
            <a:spAutoFit/>
          </a:bodyPr>
          <a:lstStyle/>
          <a:p>
            <a:pPr lvl="0"/>
            <a:r>
              <a:rPr lang="en-US" altLang="zh-CN" sz="2000" b="1" dirty="0" smtClean="0"/>
              <a:t>     </a:t>
            </a:r>
            <a:endParaRPr lang="en-US" altLang="zh-CN" sz="2000" b="1" dirty="0" smtClean="0"/>
          </a:p>
          <a:p>
            <a:pPr lvl="0"/>
            <a:r>
              <a:rPr lang="en-US" altLang="zh-CN" sz="2000" b="1" dirty="0" smtClean="0"/>
              <a:t>5 </a:t>
            </a:r>
            <a:r>
              <a:rPr lang="zh-CN" altLang="en-US" sz="2000" b="1" dirty="0" smtClean="0"/>
              <a:t>节点验算</a:t>
            </a:r>
            <a:endParaRPr lang="zh-CN" altLang="en-US" sz="2000" dirty="0"/>
          </a:p>
        </p:txBody>
      </p:sp>
      <p:pic>
        <p:nvPicPr>
          <p:cNvPr id="7" name="图片 6"/>
          <p:cNvPicPr>
            <a:picLocks noChangeAspect="true"/>
          </p:cNvPicPr>
          <p:nvPr/>
        </p:nvPicPr>
        <p:blipFill>
          <a:blip r:embed="rId1"/>
          <a:stretch>
            <a:fillRect/>
          </a:stretch>
        </p:blipFill>
        <p:spPr>
          <a:xfrm>
            <a:off x="2441548" y="1251423"/>
            <a:ext cx="8470400" cy="5454177"/>
          </a:xfrm>
          <a:prstGeom prst="rect">
            <a:avLst/>
          </a:prstGeom>
          <a:ln>
            <a:noFill/>
          </a:ln>
          <a:effectLst>
            <a:outerShdw blurRad="190500" algn="tl" rotWithShape="0">
              <a:srgbClr val="000000">
                <a:alpha val="70000"/>
              </a:srgbClr>
            </a:outerShdw>
          </a:effectLst>
        </p:spPr>
      </p:pic>
      <p:sp>
        <p:nvSpPr>
          <p:cNvPr id="8" name="矩形 7"/>
          <p:cNvSpPr/>
          <p:nvPr/>
        </p:nvSpPr>
        <p:spPr>
          <a:xfrm>
            <a:off x="598488" y="1722438"/>
            <a:ext cx="1733895" cy="1338828"/>
          </a:xfrm>
          <a:prstGeom prst="rect">
            <a:avLst/>
          </a:prstGeom>
        </p:spPr>
        <p:txBody>
          <a:bodyPr wrap="square">
            <a:spAutoFit/>
          </a:bodyPr>
          <a:lstStyle/>
          <a:p>
            <a:pPr eaLnBrk="1" hangingPunct="1">
              <a:lnSpc>
                <a:spcPct val="150000"/>
              </a:lnSpc>
              <a:spcBef>
                <a:spcPts val="1390"/>
              </a:spcBef>
              <a:defRPr/>
            </a:pPr>
            <a:r>
              <a:rPr lang="zh-CN" altLang="en-US" b="1" dirty="0" smtClean="0">
                <a:solidFill>
                  <a:srgbClr val="B35E01"/>
                </a:solidFill>
                <a:latin typeface="+mj-ea"/>
                <a:sym typeface="微软雅黑" panose="020B0503020204020204" pitchFamily="34" charset="-122"/>
              </a:rPr>
              <a:t>装配式</a:t>
            </a:r>
            <a:r>
              <a:rPr lang="zh-CN" altLang="en-US" b="1" dirty="0">
                <a:solidFill>
                  <a:srgbClr val="B35E01"/>
                </a:solidFill>
                <a:latin typeface="+mj-ea"/>
                <a:sym typeface="微软雅黑" panose="020B0503020204020204" pitchFamily="34" charset="-122"/>
              </a:rPr>
              <a:t>混凝土结构技术</a:t>
            </a:r>
            <a:r>
              <a:rPr lang="zh-CN" altLang="en-US" b="1" dirty="0" smtClean="0">
                <a:solidFill>
                  <a:srgbClr val="B35E01"/>
                </a:solidFill>
                <a:latin typeface="+mj-ea"/>
                <a:sym typeface="微软雅黑" panose="020B0503020204020204" pitchFamily="34" charset="-122"/>
              </a:rPr>
              <a:t>规程</a:t>
            </a:r>
            <a:r>
              <a:rPr lang="en-US" altLang="zh-CN" b="1" dirty="0" smtClean="0">
                <a:solidFill>
                  <a:srgbClr val="B35E01"/>
                </a:solidFill>
                <a:latin typeface="+mj-ea"/>
                <a:sym typeface="微软雅黑" panose="020B0503020204020204" pitchFamily="34" charset="-122"/>
              </a:rPr>
              <a:t>(</a:t>
            </a:r>
            <a:r>
              <a:rPr lang="en-US" altLang="zh-CN" b="1" dirty="0">
                <a:solidFill>
                  <a:srgbClr val="B35E01"/>
                </a:solidFill>
                <a:latin typeface="+mj-ea"/>
                <a:sym typeface="微软雅黑" panose="020B0503020204020204" pitchFamily="34" charset="-122"/>
              </a:rPr>
              <a:t>JGJ1-2014) )</a:t>
            </a:r>
            <a:endParaRPr lang="en-US" altLang="zh-CN" b="1" dirty="0">
              <a:latin typeface="+mj-ea"/>
              <a:sym typeface="微软雅黑" panose="020B0503020204020204" pitchFamily="34" charset="-122"/>
            </a:endParaRPr>
          </a:p>
        </p:txBody>
      </p:sp>
    </p:spTree>
    <p:custDataLst>
      <p:tags r:id="rId2"/>
    </p:custData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20" name="矩形 19"/>
          <p:cNvSpPr/>
          <p:nvPr/>
        </p:nvSpPr>
        <p:spPr>
          <a:xfrm>
            <a:off x="8673088" y="582870"/>
            <a:ext cx="3262432" cy="400110"/>
          </a:xfrm>
          <a:prstGeom prst="rect">
            <a:avLst/>
          </a:prstGeom>
        </p:spPr>
        <p:txBody>
          <a:bodyPr wrap="none">
            <a:spAutoFit/>
          </a:bodyPr>
          <a:lstStyle/>
          <a:p>
            <a:r>
              <a:rPr lang="zh-CN" altLang="en-US" sz="2000" b="1" dirty="0" smtClean="0">
                <a:sym typeface="+mn-ea"/>
              </a:rPr>
              <a:t>装配式混凝土结构基本规定</a:t>
            </a:r>
            <a:endParaRPr lang="zh-CN" altLang="en-US" sz="2000" b="1" dirty="0">
              <a:sym typeface="+mn-ea"/>
            </a:endParaRPr>
          </a:p>
        </p:txBody>
      </p:sp>
      <p:sp>
        <p:nvSpPr>
          <p:cNvPr id="22" name="矩形 21"/>
          <p:cNvSpPr/>
          <p:nvPr/>
        </p:nvSpPr>
        <p:spPr>
          <a:xfrm>
            <a:off x="207189" y="760256"/>
            <a:ext cx="1680268" cy="707886"/>
          </a:xfrm>
          <a:prstGeom prst="rect">
            <a:avLst/>
          </a:prstGeom>
        </p:spPr>
        <p:txBody>
          <a:bodyPr wrap="none">
            <a:spAutoFit/>
          </a:bodyPr>
          <a:lstStyle/>
          <a:p>
            <a:pPr lvl="0"/>
            <a:r>
              <a:rPr lang="en-US" altLang="zh-CN" sz="2000" b="1" dirty="0" smtClean="0"/>
              <a:t>     </a:t>
            </a:r>
            <a:endParaRPr lang="en-US" altLang="zh-CN" sz="2000" b="1" dirty="0" smtClean="0"/>
          </a:p>
          <a:p>
            <a:pPr lvl="0"/>
            <a:r>
              <a:rPr lang="en-US" altLang="zh-CN" sz="2000" b="1" dirty="0" smtClean="0"/>
              <a:t>6 </a:t>
            </a:r>
            <a:r>
              <a:rPr lang="zh-CN" altLang="en-US" sz="2000" b="1" dirty="0"/>
              <a:t>粗糙</a:t>
            </a:r>
            <a:r>
              <a:rPr lang="zh-CN" altLang="en-US" sz="2000" b="1" dirty="0" smtClean="0"/>
              <a:t>面要求</a:t>
            </a:r>
            <a:endParaRPr lang="zh-CN" altLang="en-US" sz="2000" dirty="0"/>
          </a:p>
        </p:txBody>
      </p:sp>
      <p:sp>
        <p:nvSpPr>
          <p:cNvPr id="8" name="矩形 7"/>
          <p:cNvSpPr/>
          <p:nvPr/>
        </p:nvSpPr>
        <p:spPr>
          <a:xfrm>
            <a:off x="0" y="1722438"/>
            <a:ext cx="1887457" cy="1338828"/>
          </a:xfrm>
          <a:prstGeom prst="rect">
            <a:avLst/>
          </a:prstGeom>
        </p:spPr>
        <p:txBody>
          <a:bodyPr wrap="square">
            <a:spAutoFit/>
          </a:bodyPr>
          <a:lstStyle/>
          <a:p>
            <a:pPr eaLnBrk="1" hangingPunct="1">
              <a:lnSpc>
                <a:spcPct val="150000"/>
              </a:lnSpc>
              <a:spcBef>
                <a:spcPts val="1390"/>
              </a:spcBef>
              <a:defRPr/>
            </a:pPr>
            <a:r>
              <a:rPr lang="zh-CN" altLang="en-US" b="1" dirty="0" smtClean="0">
                <a:solidFill>
                  <a:srgbClr val="B35E01"/>
                </a:solidFill>
                <a:latin typeface="+mj-ea"/>
                <a:sym typeface="微软雅黑" panose="020B0503020204020204" pitchFamily="34" charset="-122"/>
              </a:rPr>
              <a:t>装配式</a:t>
            </a:r>
            <a:r>
              <a:rPr lang="zh-CN" altLang="en-US" b="1" dirty="0">
                <a:solidFill>
                  <a:srgbClr val="B35E01"/>
                </a:solidFill>
                <a:latin typeface="+mj-ea"/>
                <a:sym typeface="微软雅黑" panose="020B0503020204020204" pitchFamily="34" charset="-122"/>
              </a:rPr>
              <a:t>混凝土结构技术</a:t>
            </a:r>
            <a:r>
              <a:rPr lang="zh-CN" altLang="en-US" b="1" dirty="0" smtClean="0">
                <a:solidFill>
                  <a:srgbClr val="B35E01"/>
                </a:solidFill>
                <a:latin typeface="+mj-ea"/>
                <a:sym typeface="微软雅黑" panose="020B0503020204020204" pitchFamily="34" charset="-122"/>
              </a:rPr>
              <a:t>规程</a:t>
            </a:r>
            <a:r>
              <a:rPr lang="en-US" altLang="zh-CN" b="1" dirty="0" smtClean="0">
                <a:solidFill>
                  <a:srgbClr val="B35E01"/>
                </a:solidFill>
                <a:latin typeface="+mj-ea"/>
                <a:sym typeface="微软雅黑" panose="020B0503020204020204" pitchFamily="34" charset="-122"/>
              </a:rPr>
              <a:t>(</a:t>
            </a:r>
            <a:r>
              <a:rPr lang="en-US" altLang="zh-CN" b="1" dirty="0">
                <a:solidFill>
                  <a:srgbClr val="B35E01"/>
                </a:solidFill>
                <a:latin typeface="+mj-ea"/>
                <a:sym typeface="微软雅黑" panose="020B0503020204020204" pitchFamily="34" charset="-122"/>
              </a:rPr>
              <a:t>JGJ1-2014) )</a:t>
            </a:r>
            <a:endParaRPr lang="en-US" altLang="zh-CN" b="1" dirty="0">
              <a:latin typeface="+mj-ea"/>
              <a:sym typeface="微软雅黑" panose="020B0503020204020204" pitchFamily="34" charset="-122"/>
            </a:endParaRPr>
          </a:p>
        </p:txBody>
      </p:sp>
      <p:pic>
        <p:nvPicPr>
          <p:cNvPr id="2" name="图片 1" descr="屏幕剪辑"/>
          <p:cNvPicPr>
            <a:picLocks noChangeAspect="true"/>
          </p:cNvPicPr>
          <p:nvPr/>
        </p:nvPicPr>
        <p:blipFill rotWithShape="true">
          <a:blip r:embed="rId1">
            <a:extLst>
              <a:ext uri="{28A0092B-C50C-407E-A947-70E740481C1C}">
                <a14:useLocalDpi xmlns:a14="http://schemas.microsoft.com/office/drawing/2010/main" val="false"/>
              </a:ext>
            </a:extLst>
          </a:blip>
          <a:srcRect r="1816"/>
          <a:stretch>
            <a:fillRect/>
          </a:stretch>
        </p:blipFill>
        <p:spPr>
          <a:xfrm>
            <a:off x="1975594" y="1114199"/>
            <a:ext cx="5196388" cy="5538392"/>
          </a:xfrm>
          <a:prstGeom prst="rect">
            <a:avLst/>
          </a:prstGeom>
        </p:spPr>
      </p:pic>
      <p:pic>
        <p:nvPicPr>
          <p:cNvPr id="3" name="图片 2"/>
          <p:cNvPicPr>
            <a:picLocks noChangeAspect="true"/>
          </p:cNvPicPr>
          <p:nvPr/>
        </p:nvPicPr>
        <p:blipFill>
          <a:blip r:embed="rId2"/>
          <a:stretch>
            <a:fillRect/>
          </a:stretch>
        </p:blipFill>
        <p:spPr>
          <a:xfrm>
            <a:off x="7411343" y="1114199"/>
            <a:ext cx="4628607" cy="2583158"/>
          </a:xfrm>
          <a:prstGeom prst="rect">
            <a:avLst/>
          </a:prstGeom>
        </p:spPr>
      </p:pic>
    </p:spTree>
    <p:custDataLst>
      <p:tags r:id="rId3"/>
    </p:custData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20" name="矩形 19"/>
          <p:cNvSpPr/>
          <p:nvPr/>
        </p:nvSpPr>
        <p:spPr>
          <a:xfrm>
            <a:off x="8416608" y="605729"/>
            <a:ext cx="3775393" cy="400110"/>
          </a:xfrm>
          <a:prstGeom prst="rect">
            <a:avLst/>
          </a:prstGeom>
        </p:spPr>
        <p:txBody>
          <a:bodyPr wrap="none">
            <a:spAutoFit/>
          </a:bodyPr>
          <a:lstStyle/>
          <a:p>
            <a:r>
              <a:rPr lang="zh-CN" altLang="en-US" sz="2000" b="1" dirty="0" smtClean="0">
                <a:sym typeface="+mn-ea"/>
              </a:rPr>
              <a:t>装配式混凝土结构典型节点构造</a:t>
            </a:r>
            <a:endParaRPr lang="zh-CN" altLang="en-US" sz="2000" b="1" dirty="0">
              <a:sym typeface="+mn-ea"/>
            </a:endParaRPr>
          </a:p>
        </p:txBody>
      </p:sp>
      <p:grpSp>
        <p:nvGrpSpPr>
          <p:cNvPr id="4" name="组合 3"/>
          <p:cNvGrpSpPr/>
          <p:nvPr/>
        </p:nvGrpSpPr>
        <p:grpSpPr>
          <a:xfrm>
            <a:off x="2586898" y="1372610"/>
            <a:ext cx="7018205" cy="5383116"/>
            <a:chOff x="185529" y="1316118"/>
            <a:chExt cx="7018205" cy="5383116"/>
          </a:xfrm>
        </p:grpSpPr>
        <p:pic>
          <p:nvPicPr>
            <p:cNvPr id="10" name="图片 9"/>
            <p:cNvPicPr>
              <a:picLocks noChangeAspect="true"/>
            </p:cNvPicPr>
            <p:nvPr/>
          </p:nvPicPr>
          <p:blipFill rotWithShape="true">
            <a:blip r:embed="rId1"/>
            <a:srcRect l="4865" t="3251" r="52270" b="3376"/>
            <a:stretch>
              <a:fillRect/>
            </a:stretch>
          </p:blipFill>
          <p:spPr>
            <a:xfrm>
              <a:off x="185529" y="1316118"/>
              <a:ext cx="3631097" cy="5383116"/>
            </a:xfrm>
            <a:prstGeom prst="rect">
              <a:avLst/>
            </a:prstGeom>
            <a:ln>
              <a:noFill/>
            </a:ln>
            <a:effectLst>
              <a:outerShdw blurRad="190500" algn="tl" rotWithShape="0">
                <a:srgbClr val="000000">
                  <a:alpha val="70000"/>
                </a:srgbClr>
              </a:outerShdw>
            </a:effectLst>
          </p:spPr>
        </p:pic>
        <p:pic>
          <p:nvPicPr>
            <p:cNvPr id="11" name="图片 10"/>
            <p:cNvPicPr>
              <a:picLocks noChangeAspect="true"/>
            </p:cNvPicPr>
            <p:nvPr/>
          </p:nvPicPr>
          <p:blipFill rotWithShape="true">
            <a:blip r:embed="rId1"/>
            <a:srcRect l="48384" t="4444" r="6688" b="51508"/>
            <a:stretch>
              <a:fillRect/>
            </a:stretch>
          </p:blipFill>
          <p:spPr>
            <a:xfrm>
              <a:off x="4006160" y="1316118"/>
              <a:ext cx="3197574" cy="2133600"/>
            </a:xfrm>
            <a:prstGeom prst="rect">
              <a:avLst/>
            </a:prstGeom>
            <a:ln>
              <a:noFill/>
            </a:ln>
            <a:effectLst>
              <a:outerShdw blurRad="190500" algn="tl" rotWithShape="0">
                <a:srgbClr val="000000">
                  <a:alpha val="70000"/>
                </a:srgbClr>
              </a:outerShdw>
            </a:effectLst>
          </p:spPr>
        </p:pic>
      </p:grpSp>
      <p:sp>
        <p:nvSpPr>
          <p:cNvPr id="8" name="矩形 7"/>
          <p:cNvSpPr/>
          <p:nvPr/>
        </p:nvSpPr>
        <p:spPr>
          <a:xfrm>
            <a:off x="207189" y="760256"/>
            <a:ext cx="1680268" cy="707886"/>
          </a:xfrm>
          <a:prstGeom prst="rect">
            <a:avLst/>
          </a:prstGeom>
        </p:spPr>
        <p:txBody>
          <a:bodyPr wrap="none">
            <a:spAutoFit/>
          </a:bodyPr>
          <a:lstStyle/>
          <a:p>
            <a:pPr lvl="0"/>
            <a:r>
              <a:rPr lang="en-US" altLang="zh-CN" sz="2000" b="1" dirty="0" smtClean="0"/>
              <a:t>     </a:t>
            </a:r>
            <a:endParaRPr lang="en-US" altLang="zh-CN" sz="2000" b="1" dirty="0" smtClean="0"/>
          </a:p>
          <a:p>
            <a:pPr lvl="0"/>
            <a:r>
              <a:rPr lang="en-US" altLang="zh-CN" sz="2000" b="1" dirty="0" smtClean="0"/>
              <a:t>1 </a:t>
            </a:r>
            <a:r>
              <a:rPr lang="zh-CN" altLang="en-US" sz="2000" b="1" dirty="0" smtClean="0"/>
              <a:t>板拼接节点</a:t>
            </a:r>
            <a:endParaRPr lang="zh-CN" altLang="en-US" sz="2000" dirty="0"/>
          </a:p>
        </p:txBody>
      </p:sp>
    </p:spTree>
    <p:custDataLst>
      <p:tags r:id="rId2"/>
    </p:custData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pic>
        <p:nvPicPr>
          <p:cNvPr id="13" name="图片 12" descr="屏幕剪辑"/>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704099" y="1019216"/>
            <a:ext cx="5391902" cy="5630061"/>
          </a:xfrm>
          <a:prstGeom prst="rect">
            <a:avLst/>
          </a:prstGeom>
        </p:spPr>
      </p:pic>
      <p:pic>
        <p:nvPicPr>
          <p:cNvPr id="3" name="图片 2" descr="屏幕剪辑"/>
          <p:cNvPicPr>
            <a:picLocks noChangeAspect="true"/>
          </p:cNvPicPr>
          <p:nvPr/>
        </p:nvPicPr>
        <p:blipFill>
          <a:blip r:embed="rId2">
            <a:extLst>
              <a:ext uri="{28A0092B-C50C-407E-A947-70E740481C1C}">
                <a14:useLocalDpi xmlns:a14="http://schemas.microsoft.com/office/drawing/2010/main" val="false"/>
              </a:ext>
            </a:extLst>
          </a:blip>
          <a:stretch>
            <a:fillRect/>
          </a:stretch>
        </p:blipFill>
        <p:spPr>
          <a:xfrm>
            <a:off x="5948558" y="1224078"/>
            <a:ext cx="5449060" cy="4277322"/>
          </a:xfrm>
          <a:prstGeom prst="rect">
            <a:avLst/>
          </a:prstGeom>
        </p:spPr>
      </p:pic>
      <p:pic>
        <p:nvPicPr>
          <p:cNvPr id="5" name="图片 4" descr="屏幕剪辑"/>
          <p:cNvPicPr>
            <a:picLocks noChangeAspect="true"/>
          </p:cNvPicPr>
          <p:nvPr/>
        </p:nvPicPr>
        <p:blipFill rotWithShape="true">
          <a:blip r:embed="rId3">
            <a:extLst>
              <a:ext uri="{28A0092B-C50C-407E-A947-70E740481C1C}">
                <a14:useLocalDpi xmlns:a14="http://schemas.microsoft.com/office/drawing/2010/main" val="false"/>
              </a:ext>
            </a:extLst>
          </a:blip>
          <a:srcRect b="63145"/>
          <a:stretch>
            <a:fillRect/>
          </a:stretch>
        </p:blipFill>
        <p:spPr>
          <a:xfrm>
            <a:off x="5948558" y="5656823"/>
            <a:ext cx="5334744" cy="1028690"/>
          </a:xfrm>
          <a:prstGeom prst="rect">
            <a:avLst/>
          </a:prstGeom>
        </p:spPr>
      </p:pic>
      <p:sp>
        <p:nvSpPr>
          <p:cNvPr id="12" name="矩形 11"/>
          <p:cNvSpPr/>
          <p:nvPr/>
        </p:nvSpPr>
        <p:spPr>
          <a:xfrm>
            <a:off x="8416608" y="605729"/>
            <a:ext cx="3775393" cy="400110"/>
          </a:xfrm>
          <a:prstGeom prst="rect">
            <a:avLst/>
          </a:prstGeom>
        </p:spPr>
        <p:txBody>
          <a:bodyPr wrap="none">
            <a:spAutoFit/>
          </a:bodyPr>
          <a:lstStyle/>
          <a:p>
            <a:r>
              <a:rPr lang="zh-CN" altLang="en-US" sz="2000" b="1" dirty="0" smtClean="0">
                <a:sym typeface="+mn-ea"/>
              </a:rPr>
              <a:t>装配式混凝土结构典型节点构造</a:t>
            </a:r>
            <a:endParaRPr lang="zh-CN" altLang="en-US" sz="2000" b="1" dirty="0">
              <a:sym typeface="+mn-ea"/>
            </a:endParaRPr>
          </a:p>
        </p:txBody>
      </p:sp>
    </p:spTree>
    <p:custDataLst>
      <p:tags r:id="rId4"/>
    </p:custData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pic>
        <p:nvPicPr>
          <p:cNvPr id="3" name="图片 2" descr="屏幕剪辑"/>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6414049" y="1028699"/>
            <a:ext cx="4039164" cy="5715798"/>
          </a:xfrm>
          <a:prstGeom prst="rect">
            <a:avLst/>
          </a:prstGeom>
        </p:spPr>
      </p:pic>
      <p:pic>
        <p:nvPicPr>
          <p:cNvPr id="5" name="图片 4" descr="屏幕剪辑"/>
          <p:cNvPicPr>
            <a:picLocks noChangeAspect="true"/>
          </p:cNvPicPr>
          <p:nvPr/>
        </p:nvPicPr>
        <p:blipFill>
          <a:blip r:embed="rId2">
            <a:extLst>
              <a:ext uri="{28A0092B-C50C-407E-A947-70E740481C1C}">
                <a14:useLocalDpi xmlns:a14="http://schemas.microsoft.com/office/drawing/2010/main" val="false"/>
              </a:ext>
            </a:extLst>
          </a:blip>
          <a:stretch>
            <a:fillRect/>
          </a:stretch>
        </p:blipFill>
        <p:spPr>
          <a:xfrm>
            <a:off x="187016" y="2444731"/>
            <a:ext cx="5970275" cy="2061167"/>
          </a:xfrm>
          <a:prstGeom prst="rect">
            <a:avLst/>
          </a:prstGeom>
        </p:spPr>
      </p:pic>
      <p:sp>
        <p:nvSpPr>
          <p:cNvPr id="12" name="矩形 11"/>
          <p:cNvSpPr/>
          <p:nvPr/>
        </p:nvSpPr>
        <p:spPr>
          <a:xfrm>
            <a:off x="8416608" y="605729"/>
            <a:ext cx="3775393" cy="400110"/>
          </a:xfrm>
          <a:prstGeom prst="rect">
            <a:avLst/>
          </a:prstGeom>
        </p:spPr>
        <p:txBody>
          <a:bodyPr wrap="none">
            <a:spAutoFit/>
          </a:bodyPr>
          <a:lstStyle/>
          <a:p>
            <a:r>
              <a:rPr lang="zh-CN" altLang="en-US" sz="2000" b="1" dirty="0" smtClean="0">
                <a:sym typeface="+mn-ea"/>
              </a:rPr>
              <a:t>装配式混凝土结构典型节点构造</a:t>
            </a:r>
            <a:endParaRPr lang="zh-CN" altLang="en-US" sz="2000" b="1" dirty="0">
              <a:sym typeface="+mn-ea"/>
            </a:endParaRPr>
          </a:p>
        </p:txBody>
      </p:sp>
      <p:sp>
        <p:nvSpPr>
          <p:cNvPr id="7" name="矩形 6"/>
          <p:cNvSpPr/>
          <p:nvPr/>
        </p:nvSpPr>
        <p:spPr>
          <a:xfrm>
            <a:off x="207189" y="760256"/>
            <a:ext cx="1680268" cy="707886"/>
          </a:xfrm>
          <a:prstGeom prst="rect">
            <a:avLst/>
          </a:prstGeom>
        </p:spPr>
        <p:txBody>
          <a:bodyPr wrap="none">
            <a:spAutoFit/>
          </a:bodyPr>
          <a:lstStyle/>
          <a:p>
            <a:pPr lvl="0"/>
            <a:r>
              <a:rPr lang="en-US" altLang="zh-CN" sz="2000" b="1" dirty="0" smtClean="0"/>
              <a:t>     </a:t>
            </a:r>
            <a:endParaRPr lang="en-US" altLang="zh-CN" sz="2000" b="1" dirty="0" smtClean="0"/>
          </a:p>
          <a:p>
            <a:pPr lvl="0"/>
            <a:r>
              <a:rPr lang="en-US" altLang="zh-CN" sz="2000" b="1" dirty="0" smtClean="0"/>
              <a:t>2 </a:t>
            </a:r>
            <a:r>
              <a:rPr lang="zh-CN" altLang="en-US" sz="2000" b="1" dirty="0" smtClean="0"/>
              <a:t>主次梁节点</a:t>
            </a:r>
            <a:endParaRPr lang="zh-CN" altLang="en-US" sz="2000" dirty="0"/>
          </a:p>
        </p:txBody>
      </p:sp>
    </p:spTree>
    <p:custDataLst>
      <p:tags r:id="rId3"/>
    </p:custData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pic>
        <p:nvPicPr>
          <p:cNvPr id="2" name="图片 1" descr="屏幕剪辑"/>
          <p:cNvPicPr>
            <a:picLocks noChangeAspect="true"/>
          </p:cNvPicPr>
          <p:nvPr/>
        </p:nvPicPr>
        <p:blipFill rotWithShape="true">
          <a:blip r:embed="rId1">
            <a:extLst>
              <a:ext uri="{28A0092B-C50C-407E-A947-70E740481C1C}">
                <a14:useLocalDpi xmlns:a14="http://schemas.microsoft.com/office/drawing/2010/main" val="false"/>
              </a:ext>
            </a:extLst>
          </a:blip>
          <a:srcRect r="2667"/>
          <a:stretch>
            <a:fillRect/>
          </a:stretch>
        </p:blipFill>
        <p:spPr>
          <a:xfrm>
            <a:off x="1398156" y="1235138"/>
            <a:ext cx="4710544" cy="5439449"/>
          </a:xfrm>
          <a:prstGeom prst="rect">
            <a:avLst/>
          </a:prstGeom>
        </p:spPr>
      </p:pic>
      <p:pic>
        <p:nvPicPr>
          <p:cNvPr id="3" name="图片 2" descr="屏幕剪辑"/>
          <p:cNvPicPr>
            <a:picLocks noChangeAspect="true"/>
          </p:cNvPicPr>
          <p:nvPr/>
        </p:nvPicPr>
        <p:blipFill>
          <a:blip r:embed="rId2">
            <a:extLst>
              <a:ext uri="{28A0092B-C50C-407E-A947-70E740481C1C}">
                <a14:useLocalDpi xmlns:a14="http://schemas.microsoft.com/office/drawing/2010/main" val="false"/>
              </a:ext>
            </a:extLst>
          </a:blip>
          <a:stretch>
            <a:fillRect/>
          </a:stretch>
        </p:blipFill>
        <p:spPr>
          <a:xfrm>
            <a:off x="6249139" y="1235139"/>
            <a:ext cx="4576023" cy="5455322"/>
          </a:xfrm>
          <a:prstGeom prst="rect">
            <a:avLst/>
          </a:prstGeom>
        </p:spPr>
      </p:pic>
      <p:sp>
        <p:nvSpPr>
          <p:cNvPr id="12" name="矩形 11"/>
          <p:cNvSpPr/>
          <p:nvPr/>
        </p:nvSpPr>
        <p:spPr>
          <a:xfrm>
            <a:off x="8416608" y="605729"/>
            <a:ext cx="3775393" cy="400110"/>
          </a:xfrm>
          <a:prstGeom prst="rect">
            <a:avLst/>
          </a:prstGeom>
        </p:spPr>
        <p:txBody>
          <a:bodyPr wrap="none">
            <a:spAutoFit/>
          </a:bodyPr>
          <a:lstStyle/>
          <a:p>
            <a:r>
              <a:rPr lang="zh-CN" altLang="en-US" sz="2000" b="1" dirty="0" smtClean="0">
                <a:sym typeface="+mn-ea"/>
              </a:rPr>
              <a:t>装配式混凝土结构典型节点构造</a:t>
            </a:r>
            <a:endParaRPr lang="zh-CN" altLang="en-US" sz="2000" b="1" dirty="0">
              <a:sym typeface="+mn-ea"/>
            </a:endParaRPr>
          </a:p>
        </p:txBody>
      </p:sp>
      <p:sp>
        <p:nvSpPr>
          <p:cNvPr id="7" name="矩形 6"/>
          <p:cNvSpPr/>
          <p:nvPr/>
        </p:nvSpPr>
        <p:spPr>
          <a:xfrm>
            <a:off x="0" y="829642"/>
            <a:ext cx="1423788" cy="707886"/>
          </a:xfrm>
          <a:prstGeom prst="rect">
            <a:avLst/>
          </a:prstGeom>
        </p:spPr>
        <p:txBody>
          <a:bodyPr wrap="none">
            <a:spAutoFit/>
          </a:bodyPr>
          <a:lstStyle/>
          <a:p>
            <a:pPr lvl="0"/>
            <a:r>
              <a:rPr lang="en-US" altLang="zh-CN" sz="2000" b="1" dirty="0" smtClean="0"/>
              <a:t>     </a:t>
            </a:r>
            <a:endParaRPr lang="en-US" altLang="zh-CN" sz="2000" b="1" dirty="0" smtClean="0"/>
          </a:p>
          <a:p>
            <a:pPr lvl="0"/>
            <a:r>
              <a:rPr lang="en-US" altLang="zh-CN" sz="2000" b="1" dirty="0" smtClean="0"/>
              <a:t>3 </a:t>
            </a:r>
            <a:r>
              <a:rPr lang="zh-CN" altLang="en-US" sz="2000" b="1" dirty="0" smtClean="0"/>
              <a:t>墙柱端部</a:t>
            </a:r>
            <a:endParaRPr lang="zh-CN" altLang="en-US" sz="2000" dirty="0"/>
          </a:p>
        </p:txBody>
      </p:sp>
    </p:spTree>
    <p:custDataLst>
      <p:tags r:id="rId3"/>
    </p:custData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725702" y="1696455"/>
            <a:ext cx="2290445" cy="398780"/>
          </a:xfrm>
          <a:prstGeom prst="rect">
            <a:avLst/>
          </a:prstGeom>
        </p:spPr>
        <p:txBody>
          <a:bodyPr wrap="none">
            <a:spAutoFit/>
          </a:bodyPr>
          <a:lstStyle/>
          <a:p>
            <a:pPr lvl="0"/>
            <a:r>
              <a:rPr lang="zh-CN" altLang="en-US" sz="2000" b="1" dirty="0">
                <a:latin typeface="微软雅黑" panose="020B0503020204020204" pitchFamily="34" charset="-122"/>
                <a:ea typeface="微软雅黑" panose="020B0503020204020204" pitchFamily="34" charset="-122"/>
              </a:rPr>
              <a:t>装配式钢结构建筑 </a:t>
            </a:r>
            <a:endParaRPr lang="zh-CN" altLang="en-US" sz="2000" b="1" dirty="0">
              <a:latin typeface="微软雅黑" panose="020B0503020204020204" pitchFamily="34" charset="-122"/>
              <a:ea typeface="微软雅黑" panose="020B0503020204020204" pitchFamily="34" charset="-122"/>
            </a:endParaRPr>
          </a:p>
        </p:txBody>
      </p:sp>
      <p:cxnSp>
        <p:nvCxnSpPr>
          <p:cNvPr id="17" name="直接连接符 16"/>
          <p:cNvCxnSpPr/>
          <p:nvPr/>
        </p:nvCxnSpPr>
        <p:spPr bwMode="auto">
          <a:xfrm>
            <a:off x="5332745" y="2182925"/>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3992524" y="2682875"/>
            <a:ext cx="8188960" cy="3353435"/>
          </a:xfrm>
          <a:prstGeom prst="rect">
            <a:avLst/>
          </a:prstGeom>
        </p:spPr>
        <p:txBody>
          <a:bodyPr wrap="square">
            <a:spAutoFit/>
          </a:bodyPr>
          <a:lstStyle/>
          <a:p>
            <a:pPr>
              <a:lnSpc>
                <a:spcPct val="150000"/>
              </a:lnSpc>
            </a:pPr>
            <a:r>
              <a:rPr lang="zh-CN" altLang="en-US" sz="1600" dirty="0">
                <a:latin typeface="方正仿宋_GBK" panose="02000000000000000000" pitchFamily="65" charset="-122"/>
                <a:ea typeface="方正仿宋_GBK" panose="02000000000000000000" pitchFamily="65" charset="-122"/>
              </a:rPr>
              <a:t>1.0.1 为指导和规范装配式钢结构建筑工程施工图设计文件的审查工作，根据相关法规（本要点所称法规系法律、法规、部门规章和政府主管部门的规范性文件的总称）和</a:t>
            </a:r>
            <a:r>
              <a:rPr lang="zh-CN" altLang="en-US" sz="1600" u="sng" dirty="0">
                <a:solidFill>
                  <a:srgbClr val="FF0000"/>
                </a:solidFill>
                <a:latin typeface="方正仿宋_GBK" panose="02000000000000000000" pitchFamily="65" charset="-122"/>
                <a:ea typeface="方正仿宋_GBK" panose="02000000000000000000" pitchFamily="65" charset="-122"/>
              </a:rPr>
              <a:t>《装配式钢结构建筑技术标准》</a:t>
            </a:r>
            <a:r>
              <a:rPr lang="zh-CN" altLang="en-US" sz="1600" dirty="0">
                <a:latin typeface="方正仿宋_GBK" panose="02000000000000000000" pitchFamily="65" charset="-122"/>
                <a:ea typeface="方正仿宋_GBK" panose="02000000000000000000" pitchFamily="65" charset="-122"/>
              </a:rPr>
              <a:t>GB/T 51232-2016 等标准编制本要点。</a:t>
            </a:r>
            <a:endParaRPr lang="zh-CN" altLang="en-US" sz="1600" dirty="0">
              <a:latin typeface="方正仿宋_GBK" panose="02000000000000000000" pitchFamily="65" charset="-122"/>
              <a:ea typeface="方正仿宋_GBK" panose="02000000000000000000" pitchFamily="65" charset="-122"/>
            </a:endParaRPr>
          </a:p>
          <a:p>
            <a:pPr fontAlgn="auto">
              <a:lnSpc>
                <a:spcPct val="150000"/>
              </a:lnSpc>
              <a:spcBef>
                <a:spcPts val="1200"/>
              </a:spcBef>
            </a:pPr>
            <a:r>
              <a:rPr lang="zh-CN" altLang="en-US" sz="1600" dirty="0">
                <a:latin typeface="方正仿宋_GBK" panose="02000000000000000000" pitchFamily="65" charset="-122"/>
                <a:ea typeface="方正仿宋_GBK" panose="02000000000000000000" pitchFamily="65" charset="-122"/>
              </a:rPr>
              <a:t>1.0.3 当房屋高度、规则性、结构类型、结构装配方案和预制构件连接类型等</a:t>
            </a:r>
            <a:r>
              <a:rPr lang="zh-CN" altLang="en-US" sz="1600" dirty="0">
                <a:solidFill>
                  <a:srgbClr val="FF0000"/>
                </a:solidFill>
                <a:latin typeface="方正仿宋_GBK" panose="02000000000000000000" pitchFamily="65" charset="-122"/>
                <a:ea typeface="方正仿宋_GBK" panose="02000000000000000000" pitchFamily="65" charset="-122"/>
              </a:rPr>
              <a:t>超出《装配式钢结构建筑技术标准》GB/T 51232-2016 规定时，应进行专门研究和论证</a:t>
            </a:r>
            <a:r>
              <a:rPr lang="zh-CN" altLang="en-US" sz="1600" dirty="0">
                <a:latin typeface="方正仿宋_GBK" panose="02000000000000000000" pitchFamily="65" charset="-122"/>
                <a:ea typeface="方正仿宋_GBK" panose="02000000000000000000" pitchFamily="65" charset="-122"/>
              </a:rPr>
              <a:t>。</a:t>
            </a:r>
            <a:endParaRPr lang="zh-CN" altLang="en-US" sz="1600" dirty="0">
              <a:latin typeface="方正仿宋_GBK" panose="02000000000000000000" pitchFamily="65" charset="-122"/>
              <a:ea typeface="方正仿宋_GBK" panose="02000000000000000000" pitchFamily="65" charset="-122"/>
            </a:endParaRPr>
          </a:p>
          <a:p>
            <a:pPr fontAlgn="auto">
              <a:lnSpc>
                <a:spcPct val="150000"/>
              </a:lnSpc>
              <a:spcBef>
                <a:spcPts val="1200"/>
              </a:spcBef>
            </a:pPr>
            <a:r>
              <a:rPr lang="zh-CN" altLang="en-US" sz="1600" dirty="0">
                <a:latin typeface="方正仿宋_GBK" panose="02000000000000000000" pitchFamily="65" charset="-122"/>
                <a:ea typeface="方正仿宋_GBK" panose="02000000000000000000" pitchFamily="65" charset="-122"/>
              </a:rPr>
              <a:t>1.0.4 本要点列入的工程建设标准一般性条文原则上是与结构安全及工程建设标准强制性条文有关的条文。</a:t>
            </a:r>
            <a:r>
              <a:rPr lang="zh-CN" altLang="en-US" sz="1600" u="sng" dirty="0">
                <a:solidFill>
                  <a:srgbClr val="FF0000"/>
                </a:solidFill>
                <a:latin typeface="方正仿宋_GBK" panose="02000000000000000000" pitchFamily="65" charset="-122"/>
                <a:ea typeface="方正仿宋_GBK" panose="02000000000000000000" pitchFamily="65" charset="-122"/>
              </a:rPr>
              <a:t>本要点所列审查内容是保证工程设计质量的基本要求，并不是工程设计的全部内容</a:t>
            </a:r>
            <a:r>
              <a:rPr lang="zh-CN" altLang="en-US" sz="1600" dirty="0">
                <a:latin typeface="方正仿宋_GBK" panose="02000000000000000000" pitchFamily="65" charset="-122"/>
                <a:ea typeface="方正仿宋_GBK" panose="02000000000000000000" pitchFamily="65" charset="-122"/>
              </a:rPr>
              <a:t>。设计单位和设计人员应全面执行工程建设标准和法规的有关规定。</a:t>
            </a:r>
            <a:endParaRPr lang="zh-CN" altLang="en-US" sz="1600" dirty="0">
              <a:latin typeface="方正仿宋_GBK" panose="02000000000000000000" pitchFamily="65" charset="-122"/>
              <a:ea typeface="方正仿宋_GBK" panose="02000000000000000000" pitchFamily="65" charset="-122"/>
            </a:endParaRPr>
          </a:p>
        </p:txBody>
      </p: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pSp>
        <p:nvGrpSpPr>
          <p:cNvPr id="18" name="组合 17"/>
          <p:cNvGrpSpPr/>
          <p:nvPr/>
        </p:nvGrpSpPr>
        <p:grpSpPr>
          <a:xfrm>
            <a:off x="271003" y="1593529"/>
            <a:ext cx="3641716" cy="4553318"/>
            <a:chOff x="4256810" y="1936417"/>
            <a:chExt cx="3641716" cy="4553318"/>
          </a:xfrm>
        </p:grpSpPr>
        <p:sp>
          <p:nvSpPr>
            <p:cNvPr id="19" name="任意多边形 18"/>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7" name="任意多边形 26"/>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0" name="任意多边形 29"/>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1" name="任意多边形 30"/>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3" name="矩形 2"/>
          <p:cNvSpPr/>
          <p:nvPr/>
        </p:nvSpPr>
        <p:spPr>
          <a:xfrm>
            <a:off x="4740484" y="1342226"/>
            <a:ext cx="4283432" cy="506730"/>
          </a:xfrm>
          <a:prstGeom prst="rect">
            <a:avLst/>
          </a:prstGeom>
        </p:spPr>
        <p:txBody>
          <a:bodyPr wrap="square">
            <a:spAutoFit/>
          </a:bodyPr>
          <a:lstStyle/>
          <a:p>
            <a:pPr>
              <a:lnSpc>
                <a:spcPct val="150000"/>
              </a:lnSpc>
            </a:pPr>
            <a:r>
              <a:rPr lang="zh-CN" altLang="en-US" dirty="0">
                <a:latin typeface="方正仿宋_GBK" panose="02000000000000000000" pitchFamily="65" charset="-122"/>
                <a:ea typeface="方正仿宋_GBK" panose="02000000000000000000" pitchFamily="65" charset="-122"/>
              </a:rPr>
              <a:t>3.</a:t>
            </a:r>
            <a:r>
              <a:rPr lang="en-US" altLang="zh-CN" dirty="0">
                <a:latin typeface="方正仿宋_GBK" panose="02000000000000000000" pitchFamily="65" charset="-122"/>
                <a:ea typeface="方正仿宋_GBK" panose="02000000000000000000" pitchFamily="65" charset="-122"/>
              </a:rPr>
              <a:t>2</a:t>
            </a:r>
            <a:r>
              <a:rPr lang="zh-CN" altLang="en-US" dirty="0">
                <a:latin typeface="方正仿宋_GBK" panose="02000000000000000000" pitchFamily="65" charset="-122"/>
                <a:ea typeface="方正仿宋_GBK" panose="02000000000000000000" pitchFamily="65" charset="-122"/>
              </a:rPr>
              <a:t> </a:t>
            </a:r>
            <a:r>
              <a:rPr lang="en-US" altLang="zh-CN" dirty="0">
                <a:latin typeface="方正仿宋_GBK" panose="02000000000000000000" pitchFamily="65" charset="-122"/>
                <a:ea typeface="方正仿宋_GBK" panose="02000000000000000000" pitchFamily="65" charset="-122"/>
              </a:rPr>
              <a:t> </a:t>
            </a:r>
            <a:r>
              <a:rPr lang="zh-CN" altLang="en-US" dirty="0">
                <a:latin typeface="方正仿宋_GBK" panose="02000000000000000000" pitchFamily="65" charset="-122"/>
                <a:ea typeface="方正仿宋_GBK" panose="02000000000000000000" pitchFamily="65" charset="-122"/>
              </a:rPr>
              <a:t>结构专业</a:t>
            </a:r>
            <a:endParaRPr lang="zh-CN" altLang="en-US" dirty="0">
              <a:latin typeface="方正仿宋_GBK" panose="02000000000000000000" pitchFamily="65" charset="-122"/>
              <a:ea typeface="方正仿宋_GBK" panose="02000000000000000000" pitchFamily="65" charset="-122"/>
            </a:endParaRPr>
          </a:p>
        </p:txBody>
      </p: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aphicFrame>
        <p:nvGraphicFramePr>
          <p:cNvPr id="5" name="表格 4"/>
          <p:cNvGraphicFramePr/>
          <p:nvPr>
            <p:custDataLst>
              <p:tags r:id="rId1"/>
            </p:custDataLst>
          </p:nvPr>
        </p:nvGraphicFramePr>
        <p:xfrm>
          <a:off x="4206240" y="1944370"/>
          <a:ext cx="7459345" cy="4683760"/>
        </p:xfrm>
        <a:graphic>
          <a:graphicData uri="http://schemas.openxmlformats.org/drawingml/2006/table">
            <a:tbl>
              <a:tblPr firstRow="true" bandRow="true">
                <a:tableStyleId>{5C22544A-7EE6-4342-B048-85BDC9FD1C3A}</a:tableStyleId>
              </a:tblPr>
              <a:tblGrid>
                <a:gridCol w="849630"/>
                <a:gridCol w="6609715"/>
              </a:tblGrid>
              <a:tr h="4683760">
                <a:tc>
                  <a:txBody>
                    <a:bodyPr/>
                    <a:lstStyle/>
                    <a:p>
                      <a:pPr>
                        <a:buNone/>
                      </a:pPr>
                      <a:r>
                        <a:rPr lang="zh-CN" altLang="en-US" b="0">
                          <a:solidFill>
                            <a:schemeClr val="tx1"/>
                          </a:solidFill>
                        </a:rPr>
                        <a:t>3.2.1</a:t>
                      </a:r>
                      <a:endParaRPr lang="zh-CN" altLang="en-US" b="0">
                        <a:solidFill>
                          <a:schemeClr val="tx1"/>
                        </a:solidFill>
                      </a:endParaRPr>
                    </a:p>
                  </a:txBody>
                  <a:tcPr>
                    <a:noFill/>
                  </a:tcPr>
                </a:tc>
                <a:tc>
                  <a:txBody>
                    <a:bodyPr/>
                    <a:lstStyle/>
                    <a:p>
                      <a:pPr fontAlgn="auto">
                        <a:spcAft>
                          <a:spcPts val="600"/>
                        </a:spcAft>
                        <a:buNone/>
                      </a:pPr>
                      <a:r>
                        <a:rPr lang="zh-CN" altLang="en-US" sz="1600" b="0">
                          <a:solidFill>
                            <a:schemeClr val="tx1"/>
                          </a:solidFill>
                        </a:rPr>
                        <a:t>总说明</a:t>
                      </a:r>
                      <a:endParaRPr lang="zh-CN" altLang="en-US" sz="1600" b="0">
                        <a:solidFill>
                          <a:schemeClr val="tx1"/>
                        </a:solidFill>
                      </a:endParaRPr>
                    </a:p>
                    <a:p>
                      <a:pPr fontAlgn="auto">
                        <a:spcAft>
                          <a:spcPts val="600"/>
                        </a:spcAft>
                        <a:buNone/>
                      </a:pPr>
                      <a:r>
                        <a:rPr lang="zh-CN" altLang="en-US" sz="1600" b="1">
                          <a:solidFill>
                            <a:schemeClr val="tx1"/>
                          </a:solidFill>
                        </a:rPr>
                        <a:t>装配式钢结构建筑结构设计专项说明</a:t>
                      </a:r>
                      <a:r>
                        <a:rPr lang="en-US" altLang="zh-CN" sz="1600" b="1">
                          <a:solidFill>
                            <a:schemeClr val="tx1"/>
                          </a:solidFill>
                        </a:rPr>
                        <a:t> </a:t>
                      </a:r>
                      <a:r>
                        <a:rPr lang="zh-CN" altLang="en-US" sz="1600" b="0">
                          <a:solidFill>
                            <a:schemeClr val="tx1"/>
                          </a:solidFill>
                        </a:rPr>
                        <a:t>应包含以下内容：</a:t>
                      </a:r>
                      <a:endParaRPr lang="zh-CN" altLang="en-US" sz="1600" b="0">
                        <a:solidFill>
                          <a:schemeClr val="tx1"/>
                        </a:solidFill>
                      </a:endParaRPr>
                    </a:p>
                    <a:p>
                      <a:pPr fontAlgn="auto">
                        <a:spcAft>
                          <a:spcPts val="300"/>
                        </a:spcAft>
                        <a:buNone/>
                      </a:pPr>
                      <a:r>
                        <a:rPr lang="zh-CN" altLang="en-US" sz="1600" b="0">
                          <a:solidFill>
                            <a:schemeClr val="tx1"/>
                          </a:solidFill>
                        </a:rPr>
                        <a:t>1.是否明确钢结构耐火等级以及各部位耐火极限；</a:t>
                      </a:r>
                      <a:endParaRPr lang="zh-CN" altLang="en-US" sz="1600" b="0">
                        <a:solidFill>
                          <a:schemeClr val="tx1"/>
                        </a:solidFill>
                      </a:endParaRPr>
                    </a:p>
                    <a:p>
                      <a:pPr fontAlgn="auto">
                        <a:spcAft>
                          <a:spcPts val="300"/>
                        </a:spcAft>
                        <a:buNone/>
                      </a:pPr>
                      <a:r>
                        <a:rPr lang="zh-CN" altLang="en-US" sz="1600" b="0">
                          <a:solidFill>
                            <a:schemeClr val="tx1"/>
                          </a:solidFill>
                        </a:rPr>
                        <a:t>2.是否明确钢结构的部位及结构形式、主要跨度等；</a:t>
                      </a:r>
                      <a:endParaRPr lang="zh-CN" altLang="en-US" sz="1600" b="0">
                        <a:solidFill>
                          <a:schemeClr val="tx1"/>
                        </a:solidFill>
                      </a:endParaRPr>
                    </a:p>
                    <a:p>
                      <a:pPr fontAlgn="auto">
                        <a:spcAft>
                          <a:spcPts val="300"/>
                        </a:spcAft>
                        <a:buNone/>
                      </a:pPr>
                      <a:r>
                        <a:rPr lang="zh-CN" altLang="en-US" sz="1600" b="0">
                          <a:solidFill>
                            <a:schemeClr val="tx1"/>
                          </a:solidFill>
                        </a:rPr>
                        <a:t>3.采用的</a:t>
                      </a:r>
                      <a:r>
                        <a:rPr lang="zh-CN" altLang="en-US" sz="1600" b="0">
                          <a:solidFill>
                            <a:srgbClr val="FF0000"/>
                          </a:solidFill>
                        </a:rPr>
                        <a:t>钢材牌号、质量等级</a:t>
                      </a:r>
                      <a:r>
                        <a:rPr lang="zh-CN" altLang="en-US" sz="1600" b="0">
                          <a:solidFill>
                            <a:schemeClr val="tx1"/>
                          </a:solidFill>
                        </a:rPr>
                        <a:t>及所对应的产品标准是否恰当；</a:t>
                      </a:r>
                      <a:endParaRPr lang="zh-CN" altLang="en-US" sz="1600" b="0">
                        <a:solidFill>
                          <a:schemeClr val="tx1"/>
                        </a:solidFill>
                      </a:endParaRPr>
                    </a:p>
                    <a:p>
                      <a:pPr fontAlgn="auto">
                        <a:spcAft>
                          <a:spcPts val="300"/>
                        </a:spcAft>
                        <a:buNone/>
                      </a:pPr>
                      <a:r>
                        <a:rPr lang="zh-CN" altLang="en-US" sz="1600" b="0">
                          <a:solidFill>
                            <a:schemeClr val="tx1"/>
                          </a:solidFill>
                        </a:rPr>
                        <a:t>4.各种钢材的焊接方法及对所采用焊材的要求是否符合规范规定；</a:t>
                      </a:r>
                      <a:endParaRPr lang="zh-CN" altLang="en-US" sz="1600" b="0">
                        <a:solidFill>
                          <a:schemeClr val="tx1"/>
                        </a:solidFill>
                      </a:endParaRPr>
                    </a:p>
                    <a:p>
                      <a:pPr fontAlgn="auto">
                        <a:spcAft>
                          <a:spcPts val="300"/>
                        </a:spcAft>
                        <a:buNone/>
                      </a:pPr>
                      <a:r>
                        <a:rPr lang="zh-CN" altLang="en-US" sz="1600" b="0">
                          <a:solidFill>
                            <a:schemeClr val="tx1"/>
                          </a:solidFill>
                        </a:rPr>
                        <a:t>5.螺栓种类、性能等级，高强螺栓的接触面处理方法、摩擦面抗滑移系数以及各类螺栓所对应的产品标准是否符合规范规定；</a:t>
                      </a:r>
                      <a:endParaRPr lang="zh-CN" altLang="en-US" sz="1600" b="0">
                        <a:solidFill>
                          <a:schemeClr val="tx1"/>
                        </a:solidFill>
                      </a:endParaRPr>
                    </a:p>
                    <a:p>
                      <a:pPr fontAlgn="auto">
                        <a:spcAft>
                          <a:spcPts val="300"/>
                        </a:spcAft>
                        <a:buNone/>
                      </a:pPr>
                      <a:r>
                        <a:rPr lang="zh-CN" altLang="en-US" sz="1600" b="0">
                          <a:solidFill>
                            <a:schemeClr val="tx1"/>
                          </a:solidFill>
                        </a:rPr>
                        <a:t>6.组合结构的焊钉种类及对应的产品标准是否正确；</a:t>
                      </a:r>
                      <a:endParaRPr lang="zh-CN" altLang="en-US" sz="1600" b="0">
                        <a:solidFill>
                          <a:schemeClr val="tx1"/>
                        </a:solidFill>
                      </a:endParaRPr>
                    </a:p>
                    <a:p>
                      <a:pPr fontAlgn="auto">
                        <a:spcAft>
                          <a:spcPts val="300"/>
                        </a:spcAft>
                        <a:buNone/>
                      </a:pPr>
                      <a:r>
                        <a:rPr lang="zh-CN" altLang="en-US" sz="1600" b="0">
                          <a:solidFill>
                            <a:schemeClr val="tx1"/>
                          </a:solidFill>
                        </a:rPr>
                        <a:t>7.是否明确压型钢板、钢筋桁架楼承板等板材的厚度、强度、板型（最小截面惯性矩等）、</a:t>
                      </a:r>
                      <a:r>
                        <a:rPr lang="zh-CN" altLang="en-US" sz="1600" b="0">
                          <a:solidFill>
                            <a:srgbClr val="FF0000"/>
                          </a:solidFill>
                        </a:rPr>
                        <a:t>镀层涂装方式、镀量要求</a:t>
                      </a:r>
                      <a:r>
                        <a:rPr lang="zh-CN" altLang="en-US" sz="1600" b="0">
                          <a:solidFill>
                            <a:schemeClr val="tx1"/>
                          </a:solidFill>
                        </a:rPr>
                        <a:t>、与结构的连接件强度刚度要求等；</a:t>
                      </a:r>
                      <a:endParaRPr lang="zh-CN" altLang="en-US" sz="1600" b="0">
                        <a:solidFill>
                          <a:schemeClr val="tx1"/>
                        </a:solidFill>
                      </a:endParaRPr>
                    </a:p>
                    <a:p>
                      <a:pPr fontAlgn="auto">
                        <a:spcAft>
                          <a:spcPts val="300"/>
                        </a:spcAft>
                        <a:buNone/>
                      </a:pPr>
                      <a:r>
                        <a:rPr lang="zh-CN" altLang="en-US" sz="1600" b="0">
                          <a:solidFill>
                            <a:schemeClr val="tx1"/>
                          </a:solidFill>
                        </a:rPr>
                        <a:t>8.</a:t>
                      </a:r>
                      <a:r>
                        <a:rPr lang="en-US" altLang="zh-CN" sz="1600" b="0">
                          <a:solidFill>
                            <a:schemeClr val="tx1"/>
                          </a:solidFill>
                        </a:rPr>
                        <a:t> </a:t>
                      </a:r>
                      <a:r>
                        <a:rPr lang="zh-CN" altLang="en-US" sz="1600" b="0">
                          <a:solidFill>
                            <a:srgbClr val="FF0000"/>
                          </a:solidFill>
                        </a:rPr>
                        <a:t>焊缝质量等级</a:t>
                      </a:r>
                      <a:r>
                        <a:rPr lang="zh-CN" altLang="en-US" sz="1600" b="0">
                          <a:solidFill>
                            <a:schemeClr val="tx1"/>
                          </a:solidFill>
                        </a:rPr>
                        <a:t>及焊缝质量检查要求是否合理；</a:t>
                      </a:r>
                      <a:endParaRPr lang="zh-CN" altLang="en-US" sz="1600" b="0">
                        <a:solidFill>
                          <a:schemeClr val="tx1"/>
                        </a:solidFill>
                      </a:endParaRPr>
                    </a:p>
                    <a:p>
                      <a:pPr fontAlgn="auto">
                        <a:spcAft>
                          <a:spcPts val="300"/>
                        </a:spcAft>
                        <a:buNone/>
                      </a:pPr>
                      <a:r>
                        <a:rPr lang="zh-CN" altLang="en-US" sz="1600" b="0">
                          <a:solidFill>
                            <a:schemeClr val="tx1"/>
                          </a:solidFill>
                        </a:rPr>
                        <a:t>9.</a:t>
                      </a:r>
                      <a:r>
                        <a:rPr lang="en-US" altLang="zh-CN" sz="1600" b="0">
                          <a:solidFill>
                            <a:schemeClr val="tx1"/>
                          </a:solidFill>
                        </a:rPr>
                        <a:t> </a:t>
                      </a:r>
                      <a:r>
                        <a:rPr lang="zh-CN" altLang="en-US" sz="1600" b="0">
                          <a:solidFill>
                            <a:schemeClr val="tx1"/>
                          </a:solidFill>
                        </a:rPr>
                        <a:t>钢结构防腐选择是否合理；</a:t>
                      </a:r>
                      <a:endParaRPr lang="zh-CN" altLang="en-US" sz="1600" b="0">
                        <a:solidFill>
                          <a:schemeClr val="tx1"/>
                        </a:solidFill>
                      </a:endParaRPr>
                    </a:p>
                    <a:p>
                      <a:pPr fontAlgn="auto">
                        <a:spcAft>
                          <a:spcPts val="300"/>
                        </a:spcAft>
                        <a:buNone/>
                      </a:pPr>
                      <a:r>
                        <a:rPr lang="zh-CN" altLang="en-US" sz="1600" b="0">
                          <a:solidFill>
                            <a:schemeClr val="tx1"/>
                          </a:solidFill>
                        </a:rPr>
                        <a:t>10.对特殊钢结构，是否提出合理的加工及施工要求；</a:t>
                      </a:r>
                      <a:endParaRPr lang="zh-CN" altLang="en-US" sz="1600" b="0">
                        <a:solidFill>
                          <a:schemeClr val="tx1"/>
                        </a:solidFill>
                      </a:endParaRPr>
                    </a:p>
                    <a:p>
                      <a:pPr fontAlgn="auto">
                        <a:spcAft>
                          <a:spcPts val="300"/>
                        </a:spcAft>
                        <a:buNone/>
                      </a:pPr>
                      <a:r>
                        <a:rPr lang="zh-CN" altLang="en-US" sz="1600" b="0">
                          <a:solidFill>
                            <a:schemeClr val="tx1"/>
                          </a:solidFill>
                        </a:rPr>
                        <a:t>11.钢结构主体与围护结构的连接要求是否符合规范规定；</a:t>
                      </a:r>
                      <a:endParaRPr lang="zh-CN" altLang="en-US" sz="1600" b="0">
                        <a:solidFill>
                          <a:schemeClr val="tx1"/>
                        </a:solidFill>
                      </a:endParaRPr>
                    </a:p>
                  </a:txBody>
                  <a:tcPr>
                    <a:noFill/>
                  </a:tcPr>
                </a:tc>
              </a:tr>
            </a:tbl>
          </a:graphicData>
        </a:graphic>
      </p:graphicFrame>
      <p:grpSp>
        <p:nvGrpSpPr>
          <p:cNvPr id="16" name="组合 15"/>
          <p:cNvGrpSpPr/>
          <p:nvPr/>
        </p:nvGrpSpPr>
        <p:grpSpPr>
          <a:xfrm>
            <a:off x="271003" y="1593529"/>
            <a:ext cx="3641716" cy="4553318"/>
            <a:chOff x="4256810" y="1936417"/>
            <a:chExt cx="3641716" cy="4553318"/>
          </a:xfrm>
        </p:grpSpPr>
        <p:sp>
          <p:nvSpPr>
            <p:cNvPr id="17" name="任意多边形 16"/>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18" name="任意多边形 17"/>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19" name="任意多边形 18"/>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7"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2"/>
    </p:custData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3" name="矩形 2"/>
          <p:cNvSpPr/>
          <p:nvPr/>
        </p:nvSpPr>
        <p:spPr>
          <a:xfrm>
            <a:off x="4740484" y="1342226"/>
            <a:ext cx="4283432" cy="506730"/>
          </a:xfrm>
          <a:prstGeom prst="rect">
            <a:avLst/>
          </a:prstGeom>
        </p:spPr>
        <p:txBody>
          <a:bodyPr wrap="square">
            <a:spAutoFit/>
          </a:bodyPr>
          <a:lstStyle/>
          <a:p>
            <a:pPr>
              <a:lnSpc>
                <a:spcPct val="150000"/>
              </a:lnSpc>
            </a:pPr>
            <a:r>
              <a:rPr lang="zh-CN" altLang="en-US" dirty="0">
                <a:latin typeface="方正仿宋_GBK" panose="02000000000000000000" pitchFamily="65" charset="-122"/>
                <a:ea typeface="方正仿宋_GBK" panose="02000000000000000000" pitchFamily="65" charset="-122"/>
              </a:rPr>
              <a:t>3.</a:t>
            </a:r>
            <a:r>
              <a:rPr lang="en-US" altLang="zh-CN" dirty="0">
                <a:latin typeface="方正仿宋_GBK" panose="02000000000000000000" pitchFamily="65" charset="-122"/>
                <a:ea typeface="方正仿宋_GBK" panose="02000000000000000000" pitchFamily="65" charset="-122"/>
              </a:rPr>
              <a:t>2</a:t>
            </a:r>
            <a:r>
              <a:rPr lang="zh-CN" altLang="en-US" dirty="0">
                <a:latin typeface="方正仿宋_GBK" panose="02000000000000000000" pitchFamily="65" charset="-122"/>
                <a:ea typeface="方正仿宋_GBK" panose="02000000000000000000" pitchFamily="65" charset="-122"/>
              </a:rPr>
              <a:t> </a:t>
            </a:r>
            <a:r>
              <a:rPr lang="en-US" altLang="zh-CN" dirty="0">
                <a:latin typeface="方正仿宋_GBK" panose="02000000000000000000" pitchFamily="65" charset="-122"/>
                <a:ea typeface="方正仿宋_GBK" panose="02000000000000000000" pitchFamily="65" charset="-122"/>
              </a:rPr>
              <a:t> </a:t>
            </a:r>
            <a:r>
              <a:rPr lang="zh-CN" altLang="en-US" dirty="0">
                <a:latin typeface="方正仿宋_GBK" panose="02000000000000000000" pitchFamily="65" charset="-122"/>
                <a:ea typeface="方正仿宋_GBK" panose="02000000000000000000" pitchFamily="65" charset="-122"/>
              </a:rPr>
              <a:t>结构专业</a:t>
            </a:r>
            <a:endParaRPr lang="zh-CN" altLang="en-US" dirty="0">
              <a:latin typeface="方正仿宋_GBK" panose="02000000000000000000" pitchFamily="65" charset="-122"/>
              <a:ea typeface="方正仿宋_GBK" panose="02000000000000000000" pitchFamily="65" charset="-122"/>
            </a:endParaRPr>
          </a:p>
        </p:txBody>
      </p: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aphicFrame>
        <p:nvGraphicFramePr>
          <p:cNvPr id="5" name="表格 4"/>
          <p:cNvGraphicFramePr/>
          <p:nvPr>
            <p:custDataLst>
              <p:tags r:id="rId1"/>
            </p:custDataLst>
          </p:nvPr>
        </p:nvGraphicFramePr>
        <p:xfrm>
          <a:off x="4187190" y="2301240"/>
          <a:ext cx="7459345" cy="2459990"/>
        </p:xfrm>
        <a:graphic>
          <a:graphicData uri="http://schemas.openxmlformats.org/drawingml/2006/table">
            <a:tbl>
              <a:tblPr firstRow="true" bandRow="true">
                <a:tableStyleId>{5C22544A-7EE6-4342-B048-85BDC9FD1C3A}</a:tableStyleId>
              </a:tblPr>
              <a:tblGrid>
                <a:gridCol w="849630"/>
                <a:gridCol w="6609715"/>
              </a:tblGrid>
              <a:tr h="2459990">
                <a:tc>
                  <a:txBody>
                    <a:bodyPr/>
                    <a:lstStyle/>
                    <a:p>
                      <a:pPr>
                        <a:buNone/>
                      </a:pPr>
                      <a:r>
                        <a:rPr lang="zh-CN" altLang="en-US" b="0" dirty="0">
                          <a:solidFill>
                            <a:schemeClr val="tx1"/>
                          </a:solidFill>
                        </a:rPr>
                        <a:t>3.2.</a:t>
                      </a:r>
                      <a:r>
                        <a:rPr lang="en-US" altLang="zh-CN" b="0" dirty="0">
                          <a:solidFill>
                            <a:schemeClr val="tx1"/>
                          </a:solidFill>
                        </a:rPr>
                        <a:t>2</a:t>
                      </a:r>
                      <a:endParaRPr lang="en-US" altLang="zh-CN" b="0" dirty="0">
                        <a:solidFill>
                          <a:schemeClr val="tx1"/>
                        </a:solidFill>
                      </a:endParaRPr>
                    </a:p>
                  </a:txBody>
                  <a:tcPr>
                    <a:noFill/>
                  </a:tcPr>
                </a:tc>
                <a:tc>
                  <a:txBody>
                    <a:bodyPr/>
                    <a:lstStyle/>
                    <a:p>
                      <a:pPr fontAlgn="auto">
                        <a:spcAft>
                          <a:spcPts val="1200"/>
                        </a:spcAft>
                        <a:buNone/>
                      </a:pPr>
                      <a:r>
                        <a:rPr lang="zh-CN" altLang="en-US" sz="1600" b="1" dirty="0">
                          <a:solidFill>
                            <a:schemeClr val="tx1"/>
                          </a:solidFill>
                        </a:rPr>
                        <a:t>装配式钢结构建筑结构施工图</a:t>
                      </a:r>
                      <a:r>
                        <a:rPr lang="en-US" altLang="zh-CN" sz="1600" b="1" dirty="0">
                          <a:solidFill>
                            <a:schemeClr val="tx1"/>
                          </a:solidFill>
                        </a:rPr>
                        <a:t> </a:t>
                      </a:r>
                      <a:endParaRPr lang="en-US" altLang="zh-CN" sz="1600" b="1" dirty="0">
                        <a:solidFill>
                          <a:schemeClr val="tx1"/>
                        </a:solidFill>
                      </a:endParaRPr>
                    </a:p>
                    <a:p>
                      <a:pPr fontAlgn="auto">
                        <a:spcAft>
                          <a:spcPts val="1200"/>
                        </a:spcAft>
                        <a:buNone/>
                      </a:pPr>
                      <a:r>
                        <a:rPr lang="zh-CN" altLang="en-US" sz="1600" b="0" dirty="0">
                          <a:solidFill>
                            <a:schemeClr val="tx1"/>
                          </a:solidFill>
                        </a:rPr>
                        <a:t>应包含以下内容：</a:t>
                      </a:r>
                      <a:endParaRPr lang="zh-CN" altLang="en-US" sz="1600" b="0" dirty="0">
                        <a:solidFill>
                          <a:schemeClr val="tx1"/>
                        </a:solidFill>
                      </a:endParaRPr>
                    </a:p>
                    <a:p>
                      <a:pPr fontAlgn="auto">
                        <a:spcAft>
                          <a:spcPts val="1200"/>
                        </a:spcAft>
                        <a:buNone/>
                      </a:pPr>
                      <a:r>
                        <a:rPr lang="zh-CN" altLang="en-US" sz="1600" b="0" dirty="0">
                          <a:solidFill>
                            <a:schemeClr val="tx1"/>
                          </a:solidFill>
                        </a:rPr>
                        <a:t>1.</a:t>
                      </a:r>
                      <a:r>
                        <a:rPr lang="en-US" altLang="zh-CN" sz="1600" b="0" dirty="0">
                          <a:solidFill>
                            <a:schemeClr val="tx1"/>
                          </a:solidFill>
                        </a:rPr>
                        <a:t> </a:t>
                      </a:r>
                      <a:r>
                        <a:rPr lang="zh-CN" altLang="en-US" sz="1600" b="0" dirty="0">
                          <a:solidFill>
                            <a:schemeClr val="tx1"/>
                          </a:solidFill>
                        </a:rPr>
                        <a:t>结构平面布置图，是否包括构件定位、编号及截面、节点索引等；</a:t>
                      </a:r>
                      <a:endParaRPr lang="zh-CN" altLang="en-US" sz="1600" b="0" dirty="0">
                        <a:solidFill>
                          <a:schemeClr val="tx1"/>
                        </a:solidFill>
                      </a:endParaRPr>
                    </a:p>
                    <a:p>
                      <a:pPr fontAlgn="auto">
                        <a:spcAft>
                          <a:spcPts val="1200"/>
                        </a:spcAft>
                        <a:buNone/>
                      </a:pPr>
                      <a:r>
                        <a:rPr lang="zh-CN" altLang="en-US" sz="1600" b="0" dirty="0">
                          <a:solidFill>
                            <a:schemeClr val="tx1"/>
                          </a:solidFill>
                        </a:rPr>
                        <a:t>2.</a:t>
                      </a:r>
                      <a:r>
                        <a:rPr lang="en-US" altLang="zh-CN" sz="1600" b="0" dirty="0">
                          <a:solidFill>
                            <a:schemeClr val="tx1"/>
                          </a:solidFill>
                        </a:rPr>
                        <a:t> </a:t>
                      </a:r>
                      <a:r>
                        <a:rPr lang="zh-CN" altLang="en-US" sz="1600" b="0" dirty="0">
                          <a:solidFill>
                            <a:schemeClr val="tx1"/>
                          </a:solidFill>
                        </a:rPr>
                        <a:t>是否给出钢结构构件</a:t>
                      </a:r>
                      <a:r>
                        <a:rPr lang="zh-CN" altLang="en-US" sz="1600" b="0" u="sng" dirty="0">
                          <a:solidFill>
                            <a:srgbClr val="FF0000"/>
                          </a:solidFill>
                        </a:rPr>
                        <a:t>节点大样图</a:t>
                      </a:r>
                      <a:r>
                        <a:rPr lang="zh-CN" altLang="en-US" sz="1600" b="0" dirty="0">
                          <a:solidFill>
                            <a:schemeClr val="tx1"/>
                          </a:solidFill>
                        </a:rPr>
                        <a:t>；</a:t>
                      </a:r>
                      <a:endParaRPr lang="zh-CN" altLang="en-US" sz="1600" b="0" dirty="0">
                        <a:solidFill>
                          <a:schemeClr val="tx1"/>
                        </a:solidFill>
                      </a:endParaRPr>
                    </a:p>
                    <a:p>
                      <a:pPr fontAlgn="auto">
                        <a:spcAft>
                          <a:spcPts val="1200"/>
                        </a:spcAft>
                        <a:buNone/>
                      </a:pPr>
                      <a:r>
                        <a:rPr lang="en-US" altLang="zh-CN" sz="1600" b="0" dirty="0">
                          <a:solidFill>
                            <a:schemeClr val="tx1"/>
                          </a:solidFill>
                        </a:rPr>
                        <a:t>3. </a:t>
                      </a:r>
                      <a:r>
                        <a:rPr lang="zh-CN" altLang="en-US" sz="1600" b="0" dirty="0">
                          <a:solidFill>
                            <a:schemeClr val="tx1"/>
                          </a:solidFill>
                        </a:rPr>
                        <a:t>当钢结构与混凝土连接时，是否给出钢结构与相邻混凝土结构连接大样。</a:t>
                      </a:r>
                      <a:endParaRPr lang="zh-CN" altLang="en-US" sz="1600" b="0" dirty="0">
                        <a:solidFill>
                          <a:schemeClr val="tx1"/>
                        </a:solidFill>
                      </a:endParaRPr>
                    </a:p>
                  </a:txBody>
                  <a:tcPr>
                    <a:noFill/>
                  </a:tcPr>
                </a:tc>
              </a:tr>
            </a:tbl>
          </a:graphicData>
        </a:graphic>
      </p:graphicFrame>
      <p:grpSp>
        <p:nvGrpSpPr>
          <p:cNvPr id="16" name="组合 15"/>
          <p:cNvGrpSpPr/>
          <p:nvPr/>
        </p:nvGrpSpPr>
        <p:grpSpPr>
          <a:xfrm>
            <a:off x="271003" y="1593529"/>
            <a:ext cx="3641716" cy="4553318"/>
            <a:chOff x="4256810" y="1936417"/>
            <a:chExt cx="3641716" cy="4553318"/>
          </a:xfrm>
        </p:grpSpPr>
        <p:sp>
          <p:nvSpPr>
            <p:cNvPr id="17" name="任意多边形 16"/>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18" name="任意多边形 17"/>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19" name="任意多边形 18"/>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7"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2"/>
    </p:custData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3" name="矩形 2"/>
          <p:cNvSpPr/>
          <p:nvPr/>
        </p:nvSpPr>
        <p:spPr>
          <a:xfrm>
            <a:off x="4206449" y="1342226"/>
            <a:ext cx="4283432" cy="506730"/>
          </a:xfrm>
          <a:prstGeom prst="rect">
            <a:avLst/>
          </a:prstGeom>
        </p:spPr>
        <p:txBody>
          <a:bodyPr wrap="square">
            <a:spAutoFit/>
          </a:bodyPr>
          <a:lstStyle/>
          <a:p>
            <a:pPr>
              <a:lnSpc>
                <a:spcPct val="150000"/>
              </a:lnSpc>
            </a:pPr>
            <a:r>
              <a:rPr lang="zh-CN" altLang="en-US" dirty="0">
                <a:latin typeface="方正仿宋_GBK" panose="02000000000000000000" pitchFamily="65" charset="-122"/>
                <a:ea typeface="方正仿宋_GBK" panose="02000000000000000000" pitchFamily="65" charset="-122"/>
              </a:rPr>
              <a:t>3.</a:t>
            </a:r>
            <a:r>
              <a:rPr lang="en-US" altLang="zh-CN" dirty="0">
                <a:latin typeface="方正仿宋_GBK" panose="02000000000000000000" pitchFamily="65" charset="-122"/>
                <a:ea typeface="方正仿宋_GBK" panose="02000000000000000000" pitchFamily="65" charset="-122"/>
              </a:rPr>
              <a:t>2</a:t>
            </a:r>
            <a:r>
              <a:rPr lang="zh-CN" altLang="en-US" dirty="0">
                <a:latin typeface="方正仿宋_GBK" panose="02000000000000000000" pitchFamily="65" charset="-122"/>
                <a:ea typeface="方正仿宋_GBK" panose="02000000000000000000" pitchFamily="65" charset="-122"/>
              </a:rPr>
              <a:t> </a:t>
            </a:r>
            <a:r>
              <a:rPr lang="en-US" altLang="zh-CN" dirty="0">
                <a:latin typeface="方正仿宋_GBK" panose="02000000000000000000" pitchFamily="65" charset="-122"/>
                <a:ea typeface="方正仿宋_GBK" panose="02000000000000000000" pitchFamily="65" charset="-122"/>
              </a:rPr>
              <a:t> </a:t>
            </a:r>
            <a:r>
              <a:rPr lang="zh-CN" altLang="en-US" dirty="0">
                <a:latin typeface="方正仿宋_GBK" panose="02000000000000000000" pitchFamily="65" charset="-122"/>
                <a:ea typeface="方正仿宋_GBK" panose="02000000000000000000" pitchFamily="65" charset="-122"/>
              </a:rPr>
              <a:t>结构专业</a:t>
            </a:r>
            <a:endParaRPr lang="zh-CN" altLang="en-US" dirty="0">
              <a:latin typeface="方正仿宋_GBK" panose="02000000000000000000" pitchFamily="65" charset="-122"/>
              <a:ea typeface="方正仿宋_GBK" panose="02000000000000000000" pitchFamily="65" charset="-122"/>
            </a:endParaRPr>
          </a:p>
        </p:txBody>
      </p: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aphicFrame>
        <p:nvGraphicFramePr>
          <p:cNvPr id="5" name="表格 4"/>
          <p:cNvGraphicFramePr/>
          <p:nvPr>
            <p:custDataLst>
              <p:tags r:id="rId1"/>
            </p:custDataLst>
          </p:nvPr>
        </p:nvGraphicFramePr>
        <p:xfrm>
          <a:off x="4206240" y="1944370"/>
          <a:ext cx="7459345" cy="4683760"/>
        </p:xfrm>
        <a:graphic>
          <a:graphicData uri="http://schemas.openxmlformats.org/drawingml/2006/table">
            <a:tbl>
              <a:tblPr firstRow="true" bandRow="true">
                <a:tableStyleId>{5C22544A-7EE6-4342-B048-85BDC9FD1C3A}</a:tableStyleId>
              </a:tblPr>
              <a:tblGrid>
                <a:gridCol w="849630"/>
                <a:gridCol w="6609715"/>
              </a:tblGrid>
              <a:tr h="4683760">
                <a:tc>
                  <a:txBody>
                    <a:bodyPr/>
                    <a:lstStyle/>
                    <a:p>
                      <a:pPr>
                        <a:buNone/>
                      </a:pPr>
                      <a:r>
                        <a:rPr lang="zh-CN" altLang="en-US" b="0">
                          <a:solidFill>
                            <a:schemeClr val="tx1"/>
                          </a:solidFill>
                        </a:rPr>
                        <a:t>3.2.</a:t>
                      </a:r>
                      <a:r>
                        <a:rPr lang="en-US" altLang="zh-CN" b="0">
                          <a:solidFill>
                            <a:schemeClr val="tx1"/>
                          </a:solidFill>
                        </a:rPr>
                        <a:t>3</a:t>
                      </a:r>
                      <a:endParaRPr lang="en-US" altLang="zh-CN" b="0">
                        <a:solidFill>
                          <a:schemeClr val="tx1"/>
                        </a:solidFill>
                      </a:endParaRPr>
                    </a:p>
                  </a:txBody>
                  <a:tcPr>
                    <a:noFill/>
                  </a:tcPr>
                </a:tc>
                <a:tc>
                  <a:txBody>
                    <a:bodyPr/>
                    <a:lstStyle/>
                    <a:p>
                      <a:pPr fontAlgn="auto">
                        <a:spcAft>
                          <a:spcPts val="900"/>
                        </a:spcAft>
                        <a:buNone/>
                      </a:pPr>
                      <a:r>
                        <a:rPr lang="zh-CN" altLang="en-US" sz="1600" b="1">
                          <a:solidFill>
                            <a:schemeClr val="tx1"/>
                          </a:solidFill>
                        </a:rPr>
                        <a:t>装配式钢结构建筑</a:t>
                      </a:r>
                      <a:r>
                        <a:rPr lang="zh-CN" altLang="en-US" sz="1600" b="1" u="sng">
                          <a:solidFill>
                            <a:srgbClr val="FF0000"/>
                          </a:solidFill>
                        </a:rPr>
                        <a:t>结构计算书</a:t>
                      </a:r>
                      <a:r>
                        <a:rPr lang="en-US" altLang="zh-CN" sz="1600" b="1">
                          <a:solidFill>
                            <a:schemeClr val="tx1"/>
                          </a:solidFill>
                        </a:rPr>
                        <a:t> </a:t>
                      </a:r>
                      <a:r>
                        <a:rPr lang="zh-CN" altLang="en-US" sz="1600" b="0">
                          <a:solidFill>
                            <a:schemeClr val="tx1"/>
                          </a:solidFill>
                        </a:rPr>
                        <a:t>应包含以下内容：</a:t>
                      </a:r>
                      <a:endParaRPr lang="zh-CN" altLang="en-US" sz="1600" b="0">
                        <a:solidFill>
                          <a:schemeClr val="tx1"/>
                        </a:solidFill>
                      </a:endParaRPr>
                    </a:p>
                    <a:p>
                      <a:pPr fontAlgn="auto">
                        <a:spcAft>
                          <a:spcPts val="600"/>
                        </a:spcAft>
                        <a:buNone/>
                      </a:pPr>
                      <a:r>
                        <a:rPr lang="zh-CN" altLang="en-US" sz="1600" b="0">
                          <a:solidFill>
                            <a:schemeClr val="tx1"/>
                          </a:solidFill>
                        </a:rPr>
                        <a:t>1.</a:t>
                      </a:r>
                      <a:r>
                        <a:rPr lang="en-US" altLang="zh-CN" sz="1600" b="0">
                          <a:solidFill>
                            <a:schemeClr val="tx1"/>
                          </a:solidFill>
                        </a:rPr>
                        <a:t> </a:t>
                      </a:r>
                      <a:r>
                        <a:rPr lang="zh-CN" altLang="en-US" sz="1600" b="0">
                          <a:solidFill>
                            <a:schemeClr val="tx1"/>
                          </a:solidFill>
                        </a:rPr>
                        <a:t>材料设计强度是否按照规范取值，且乘以相应折减系数；</a:t>
                      </a:r>
                      <a:endParaRPr lang="zh-CN" altLang="en-US" sz="1600" b="0">
                        <a:solidFill>
                          <a:schemeClr val="tx1"/>
                        </a:solidFill>
                      </a:endParaRPr>
                    </a:p>
                    <a:p>
                      <a:pPr fontAlgn="auto">
                        <a:spcAft>
                          <a:spcPts val="600"/>
                        </a:spcAft>
                        <a:buNone/>
                      </a:pPr>
                      <a:r>
                        <a:rPr lang="zh-CN" altLang="en-US" sz="1600" b="0">
                          <a:solidFill>
                            <a:schemeClr val="tx1"/>
                          </a:solidFill>
                        </a:rPr>
                        <a:t>2.</a:t>
                      </a:r>
                      <a:r>
                        <a:rPr lang="en-US" altLang="zh-CN" sz="1600" b="0">
                          <a:solidFill>
                            <a:schemeClr val="tx1"/>
                          </a:solidFill>
                        </a:rPr>
                        <a:t> </a:t>
                      </a:r>
                      <a:r>
                        <a:rPr lang="zh-CN" altLang="en-US" sz="1600" b="0">
                          <a:solidFill>
                            <a:schemeClr val="tx1"/>
                          </a:solidFill>
                        </a:rPr>
                        <a:t>结构构件的抗压、抗弯、抗剪是否符合极限状态及正常使用极限状态下的承载力及稳定计算，当存在明显以抗扭为主的受力构件时，是否补充构件的受扭计算。直接承受动力荷载重复作用时，当应力变化的循环次数n等于或大于 50万时，构件及其连接是否进行疲劳验算；</a:t>
                      </a:r>
                      <a:endParaRPr lang="zh-CN" altLang="en-US" sz="1600" b="0">
                        <a:solidFill>
                          <a:schemeClr val="tx1"/>
                        </a:solidFill>
                      </a:endParaRPr>
                    </a:p>
                    <a:p>
                      <a:pPr fontAlgn="auto">
                        <a:spcAft>
                          <a:spcPts val="600"/>
                        </a:spcAft>
                        <a:buNone/>
                      </a:pPr>
                      <a:r>
                        <a:rPr lang="zh-CN" altLang="en-US" sz="1600" b="0">
                          <a:solidFill>
                            <a:schemeClr val="tx1"/>
                          </a:solidFill>
                        </a:rPr>
                        <a:t>3.</a:t>
                      </a:r>
                      <a:r>
                        <a:rPr lang="en-US" altLang="zh-CN" sz="1600" b="0">
                          <a:solidFill>
                            <a:schemeClr val="tx1"/>
                          </a:solidFill>
                        </a:rPr>
                        <a:t> </a:t>
                      </a:r>
                      <a:r>
                        <a:rPr lang="zh-CN" altLang="en-US" sz="1600" b="0">
                          <a:solidFill>
                            <a:schemeClr val="tx1"/>
                          </a:solidFill>
                        </a:rPr>
                        <a:t>组合楼板是否包含受弯</a:t>
                      </a:r>
                      <a:r>
                        <a:rPr lang="zh-CN" altLang="en-US" sz="1600" b="0">
                          <a:solidFill>
                            <a:srgbClr val="FF0000"/>
                          </a:solidFill>
                        </a:rPr>
                        <a:t>两阶段计算</a:t>
                      </a:r>
                      <a:r>
                        <a:rPr lang="zh-CN" altLang="en-US" sz="1600" b="0">
                          <a:solidFill>
                            <a:schemeClr val="tx1"/>
                          </a:solidFill>
                        </a:rPr>
                        <a:t>以及抗剪验算；</a:t>
                      </a:r>
                      <a:endParaRPr lang="zh-CN" altLang="en-US" sz="1600" b="0">
                        <a:solidFill>
                          <a:schemeClr val="tx1"/>
                        </a:solidFill>
                      </a:endParaRPr>
                    </a:p>
                    <a:p>
                      <a:pPr fontAlgn="auto">
                        <a:spcAft>
                          <a:spcPts val="600"/>
                        </a:spcAft>
                        <a:buNone/>
                      </a:pPr>
                      <a:r>
                        <a:rPr lang="zh-CN" altLang="en-US" sz="1600" b="0">
                          <a:solidFill>
                            <a:schemeClr val="tx1"/>
                          </a:solidFill>
                        </a:rPr>
                        <a:t>4.</a:t>
                      </a:r>
                      <a:r>
                        <a:rPr lang="en-US" altLang="zh-CN" sz="1600" b="0">
                          <a:solidFill>
                            <a:schemeClr val="tx1"/>
                          </a:solidFill>
                        </a:rPr>
                        <a:t> </a:t>
                      </a:r>
                      <a:r>
                        <a:rPr lang="zh-CN" altLang="en-US" sz="1600" b="0">
                          <a:solidFill>
                            <a:schemeClr val="tx1"/>
                          </a:solidFill>
                        </a:rPr>
                        <a:t>是否包含连接件及预埋件、焊缝、螺栓或铆钉等紧固件的承载力计算；</a:t>
                      </a:r>
                      <a:endParaRPr lang="zh-CN" altLang="en-US" sz="1600" b="0">
                        <a:solidFill>
                          <a:schemeClr val="tx1"/>
                        </a:solidFill>
                      </a:endParaRPr>
                    </a:p>
                    <a:p>
                      <a:pPr fontAlgn="auto">
                        <a:spcAft>
                          <a:spcPts val="600"/>
                        </a:spcAft>
                        <a:buNone/>
                      </a:pPr>
                      <a:r>
                        <a:rPr lang="zh-CN" altLang="en-US" sz="1600" b="0">
                          <a:solidFill>
                            <a:schemeClr val="tx1"/>
                          </a:solidFill>
                        </a:rPr>
                        <a:t>5.</a:t>
                      </a:r>
                      <a:r>
                        <a:rPr lang="en-US" altLang="zh-CN" sz="1600" b="0">
                          <a:solidFill>
                            <a:schemeClr val="tx1"/>
                          </a:solidFill>
                        </a:rPr>
                        <a:t> </a:t>
                      </a:r>
                      <a:r>
                        <a:rPr lang="zh-CN" altLang="en-US" sz="1600" b="0">
                          <a:solidFill>
                            <a:schemeClr val="tx1"/>
                          </a:solidFill>
                        </a:rPr>
                        <a:t>是否包含钢结构柱脚及其它节点验算； </a:t>
                      </a:r>
                      <a:endParaRPr lang="zh-CN" altLang="en-US" sz="1600" b="0">
                        <a:solidFill>
                          <a:schemeClr val="tx1"/>
                        </a:solidFill>
                      </a:endParaRPr>
                    </a:p>
                    <a:p>
                      <a:pPr fontAlgn="auto">
                        <a:spcAft>
                          <a:spcPts val="600"/>
                        </a:spcAft>
                        <a:buNone/>
                      </a:pPr>
                      <a:r>
                        <a:rPr lang="zh-CN" altLang="en-US" sz="1600" b="0">
                          <a:solidFill>
                            <a:schemeClr val="tx1"/>
                          </a:solidFill>
                        </a:rPr>
                        <a:t>6.</a:t>
                      </a:r>
                      <a:r>
                        <a:rPr lang="en-US" altLang="zh-CN" sz="1600" b="0">
                          <a:solidFill>
                            <a:schemeClr val="tx1"/>
                          </a:solidFill>
                        </a:rPr>
                        <a:t> </a:t>
                      </a:r>
                      <a:r>
                        <a:rPr lang="zh-CN" altLang="en-US" sz="1600" b="0">
                          <a:solidFill>
                            <a:schemeClr val="tx1"/>
                          </a:solidFill>
                        </a:rPr>
                        <a:t>是否包含轻质墙板的计算、连接节点承载力计算；</a:t>
                      </a:r>
                      <a:endParaRPr lang="zh-CN" altLang="en-US" sz="1600" b="0">
                        <a:solidFill>
                          <a:schemeClr val="tx1"/>
                        </a:solidFill>
                      </a:endParaRPr>
                    </a:p>
                    <a:p>
                      <a:pPr fontAlgn="auto">
                        <a:spcAft>
                          <a:spcPts val="600"/>
                        </a:spcAft>
                        <a:buNone/>
                      </a:pPr>
                      <a:r>
                        <a:rPr lang="zh-CN" altLang="en-US" sz="1600" b="0">
                          <a:solidFill>
                            <a:schemeClr val="tx1"/>
                          </a:solidFill>
                        </a:rPr>
                        <a:t>7.</a:t>
                      </a:r>
                      <a:r>
                        <a:rPr lang="en-US" altLang="zh-CN" sz="1600" b="0">
                          <a:solidFill>
                            <a:schemeClr val="tx1"/>
                          </a:solidFill>
                        </a:rPr>
                        <a:t> </a:t>
                      </a:r>
                      <a:r>
                        <a:rPr lang="zh-CN" altLang="en-US" sz="1600" b="0">
                          <a:solidFill>
                            <a:schemeClr val="tx1"/>
                          </a:solidFill>
                        </a:rPr>
                        <a:t>所有计算机计算结果，应经分析判断确认其合理、有效后方可用于工程设计。如计算结果不能满足规范要求时，应重新进行计算。特殊情况下，确有依据不需要重新计算时，应说明其理由，采用相应加强措施，并在计算书的相应位置上予以注明；</a:t>
                      </a:r>
                      <a:endParaRPr lang="zh-CN" altLang="en-US" sz="1600" b="0">
                        <a:solidFill>
                          <a:schemeClr val="tx1"/>
                        </a:solidFill>
                      </a:endParaRPr>
                    </a:p>
                    <a:p>
                      <a:pPr fontAlgn="auto">
                        <a:spcAft>
                          <a:spcPts val="600"/>
                        </a:spcAft>
                        <a:buNone/>
                      </a:pPr>
                      <a:r>
                        <a:rPr lang="en-US" altLang="zh-CN" sz="1600" b="0">
                          <a:solidFill>
                            <a:schemeClr val="tx1"/>
                          </a:solidFill>
                        </a:rPr>
                        <a:t>8. </a:t>
                      </a:r>
                      <a:r>
                        <a:rPr lang="zh-CN" altLang="en-US" sz="1600" b="0">
                          <a:solidFill>
                            <a:schemeClr val="tx1"/>
                          </a:solidFill>
                        </a:rPr>
                        <a:t>施工图中表达的内容应与计算结果相</a:t>
                      </a:r>
                      <a:r>
                        <a:rPr lang="zh-CN" altLang="en-US" sz="1600" b="0">
                          <a:solidFill>
                            <a:srgbClr val="FF0000"/>
                          </a:solidFill>
                        </a:rPr>
                        <a:t>吻合</a:t>
                      </a:r>
                      <a:r>
                        <a:rPr lang="zh-CN" altLang="en-US" sz="1600" b="0">
                          <a:solidFill>
                            <a:schemeClr val="tx1"/>
                          </a:solidFill>
                        </a:rPr>
                        <a:t>。</a:t>
                      </a:r>
                      <a:endParaRPr lang="zh-CN" altLang="en-US" sz="1600" b="0">
                        <a:solidFill>
                          <a:schemeClr val="tx1"/>
                        </a:solidFill>
                      </a:endParaRPr>
                    </a:p>
                  </a:txBody>
                  <a:tcPr>
                    <a:noFill/>
                  </a:tcPr>
                </a:tc>
              </a:tr>
            </a:tbl>
          </a:graphicData>
        </a:graphic>
      </p:graphicFrame>
      <p:grpSp>
        <p:nvGrpSpPr>
          <p:cNvPr id="16" name="组合 15"/>
          <p:cNvGrpSpPr/>
          <p:nvPr/>
        </p:nvGrpSpPr>
        <p:grpSpPr>
          <a:xfrm>
            <a:off x="271003" y="1593529"/>
            <a:ext cx="3641716" cy="4553318"/>
            <a:chOff x="4256810" y="1936417"/>
            <a:chExt cx="3641716" cy="4553318"/>
          </a:xfrm>
        </p:grpSpPr>
        <p:sp>
          <p:nvSpPr>
            <p:cNvPr id="17" name="任意多边形 16"/>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18" name="任意多边形 17"/>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19" name="任意多边形 18"/>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7" name="任意多边形 2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2"/>
    </p:custData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5837972" y="1901560"/>
            <a:ext cx="3641725" cy="398780"/>
          </a:xfrm>
          <a:prstGeom prst="rect">
            <a:avLst/>
          </a:prstGeom>
        </p:spPr>
        <p:txBody>
          <a:bodyPr wrap="none">
            <a:spAutoFit/>
          </a:bodyPr>
          <a:lstStyle/>
          <a:p>
            <a:pPr lvl="0" algn="l"/>
            <a:r>
              <a:rPr lang="zh-CN" altLang="en-US" sz="2000" b="1" dirty="0">
                <a:latin typeface="微软雅黑" panose="020B0503020204020204" pitchFamily="34" charset="-122"/>
                <a:ea typeface="微软雅黑" panose="020B0503020204020204" pitchFamily="34" charset="-122"/>
              </a:rPr>
              <a:t>结构专业审查要点</a:t>
            </a:r>
            <a:r>
              <a:rPr lang="zh-CN" sz="2000" b="1" dirty="0">
                <a:latin typeface="微软雅黑" panose="020B0503020204020204" pitchFamily="34" charset="-122"/>
                <a:ea typeface="微软雅黑" panose="020B0503020204020204" pitchFamily="34" charset="-122"/>
              </a:rPr>
              <a:t>包括</a:t>
            </a:r>
            <a:r>
              <a:rPr lang="en-US" altLang="zh-CN" sz="2000" b="1" dirty="0">
                <a:latin typeface="微软雅黑" panose="020B0503020204020204" pitchFamily="34" charset="-122"/>
                <a:ea typeface="微软雅黑" panose="020B0503020204020204" pitchFamily="34" charset="-122"/>
              </a:rPr>
              <a:t>6</a:t>
            </a:r>
            <a:r>
              <a:rPr lang="zh-CN" altLang="en-US" sz="2000" b="1" dirty="0">
                <a:latin typeface="微软雅黑" panose="020B0503020204020204" pitchFamily="34" charset="-122"/>
                <a:ea typeface="微软雅黑" panose="020B0503020204020204" pitchFamily="34" charset="-122"/>
              </a:rPr>
              <a:t>个小节</a:t>
            </a:r>
            <a:endParaRPr lang="zh-CN" altLang="en-US" sz="2000" b="1" dirty="0">
              <a:latin typeface="微软雅黑" panose="020B0503020204020204" pitchFamily="34" charset="-122"/>
              <a:ea typeface="微软雅黑" panose="020B0503020204020204" pitchFamily="34" charset="-122"/>
            </a:endParaRPr>
          </a:p>
        </p:txBody>
      </p:sp>
      <p:sp>
        <p:nvSpPr>
          <p:cNvPr id="3" name="矩形 2"/>
          <p:cNvSpPr/>
          <p:nvPr/>
        </p:nvSpPr>
        <p:spPr>
          <a:xfrm>
            <a:off x="4094480" y="2461260"/>
            <a:ext cx="7548245" cy="3415030"/>
          </a:xfrm>
          <a:prstGeom prst="rect">
            <a:avLst/>
          </a:prstGeom>
        </p:spPr>
        <p:txBody>
          <a:bodyPr wrap="square">
            <a:spAutoFit/>
          </a:bodyPr>
          <a:lstStyle/>
          <a:p>
            <a:pPr>
              <a:lnSpc>
                <a:spcPct val="150000"/>
              </a:lnSpc>
            </a:pPr>
            <a:r>
              <a:rPr lang="en-US" altLang="zh-CN" dirty="0">
                <a:latin typeface="方正仿宋_GBK" panose="02000000000000000000" pitchFamily="65" charset="-122"/>
                <a:ea typeface="方正仿宋_GBK" panose="02000000000000000000" pitchFamily="65" charset="-122"/>
              </a:rPr>
              <a:t>5</a:t>
            </a:r>
            <a:r>
              <a:rPr lang="zh-CN" altLang="en-US" dirty="0">
                <a:latin typeface="方正仿宋_GBK" panose="02000000000000000000" pitchFamily="65" charset="-122"/>
                <a:ea typeface="方正仿宋_GBK" panose="02000000000000000000" pitchFamily="65" charset="-122"/>
              </a:rPr>
              <a:t>.1 </a:t>
            </a:r>
            <a:r>
              <a:rPr lang="en-US" altLang="zh-CN" dirty="0">
                <a:latin typeface="方正仿宋_GBK" panose="02000000000000000000" pitchFamily="65" charset="-122"/>
                <a:ea typeface="方正仿宋_GBK" panose="02000000000000000000" pitchFamily="65" charset="-122"/>
              </a:rPr>
              <a:t> </a:t>
            </a:r>
            <a:r>
              <a:rPr lang="zh-CN" altLang="en-US" dirty="0">
                <a:latin typeface="方正仿宋_GBK" panose="02000000000000000000" pitchFamily="65" charset="-122"/>
                <a:ea typeface="方正仿宋_GBK" panose="02000000000000000000" pitchFamily="65" charset="-122"/>
              </a:rPr>
              <a:t>强制性条文</a:t>
            </a:r>
            <a:endParaRPr lang="zh-CN" altLang="en-US" dirty="0">
              <a:latin typeface="方正仿宋_GBK" panose="02000000000000000000" pitchFamily="65" charset="-122"/>
              <a:ea typeface="方正仿宋_GBK" panose="02000000000000000000" pitchFamily="65" charset="-122"/>
            </a:endParaRPr>
          </a:p>
          <a:p>
            <a:pPr>
              <a:lnSpc>
                <a:spcPct val="150000"/>
              </a:lnSpc>
            </a:pPr>
            <a:r>
              <a:rPr lang="en-US" altLang="zh-CN" dirty="0">
                <a:latin typeface="方正仿宋_GBK" panose="02000000000000000000" pitchFamily="65" charset="-122"/>
                <a:ea typeface="方正仿宋_GBK" panose="02000000000000000000" pitchFamily="65" charset="-122"/>
              </a:rPr>
              <a:t>5.2  钢框架结构、钢框架-中心支撑结构、钢框架-偏心支撑结构、钢框架-</a:t>
            </a:r>
            <a:endParaRPr lang="en-US" altLang="zh-CN" dirty="0">
              <a:latin typeface="方正仿宋_GBK" panose="02000000000000000000" pitchFamily="65" charset="-122"/>
              <a:ea typeface="方正仿宋_GBK" panose="02000000000000000000" pitchFamily="65" charset="-122"/>
            </a:endParaRPr>
          </a:p>
          <a:p>
            <a:pPr>
              <a:lnSpc>
                <a:spcPct val="150000"/>
              </a:lnSpc>
            </a:pPr>
            <a:r>
              <a:rPr lang="en-US" altLang="zh-CN" dirty="0">
                <a:latin typeface="方正仿宋_GBK" panose="02000000000000000000" pitchFamily="65" charset="-122"/>
                <a:ea typeface="方正仿宋_GBK" panose="02000000000000000000" pitchFamily="65" charset="-122"/>
              </a:rPr>
              <a:t>       屈曲约束支撑结构、钢框架-核心筒结构、钢框架-延性墙板结构</a:t>
            </a:r>
            <a:endParaRPr lang="en-US" altLang="zh-CN" dirty="0">
              <a:latin typeface="方正仿宋_GBK" panose="02000000000000000000" pitchFamily="65" charset="-122"/>
              <a:ea typeface="方正仿宋_GBK" panose="02000000000000000000" pitchFamily="65" charset="-122"/>
            </a:endParaRPr>
          </a:p>
          <a:p>
            <a:pPr>
              <a:lnSpc>
                <a:spcPct val="150000"/>
              </a:lnSpc>
            </a:pPr>
            <a:r>
              <a:rPr lang="en-US" altLang="zh-CN" dirty="0">
                <a:latin typeface="方正仿宋_GBK" panose="02000000000000000000" pitchFamily="65" charset="-122"/>
                <a:ea typeface="方正仿宋_GBK" panose="02000000000000000000" pitchFamily="65" charset="-122"/>
              </a:rPr>
              <a:t>5.3  空间桁架、网格结构</a:t>
            </a:r>
            <a:endParaRPr lang="en-US" altLang="zh-CN" dirty="0">
              <a:latin typeface="方正仿宋_GBK" panose="02000000000000000000" pitchFamily="65" charset="-122"/>
              <a:ea typeface="方正仿宋_GBK" panose="02000000000000000000" pitchFamily="65" charset="-122"/>
            </a:endParaRPr>
          </a:p>
          <a:p>
            <a:pPr>
              <a:lnSpc>
                <a:spcPct val="150000"/>
              </a:lnSpc>
            </a:pPr>
            <a:r>
              <a:rPr lang="en-US" altLang="zh-CN" dirty="0">
                <a:latin typeface="方正仿宋_GBK" panose="02000000000000000000" pitchFamily="65" charset="-122"/>
                <a:ea typeface="方正仿宋_GBK" panose="02000000000000000000" pitchFamily="65" charset="-122"/>
              </a:rPr>
              <a:t>5.4  冷弯薄壁型钢结构</a:t>
            </a:r>
            <a:endParaRPr lang="en-US" altLang="zh-CN" dirty="0">
              <a:latin typeface="方正仿宋_GBK" panose="02000000000000000000" pitchFamily="65" charset="-122"/>
              <a:ea typeface="方正仿宋_GBK" panose="02000000000000000000" pitchFamily="65" charset="-122"/>
            </a:endParaRPr>
          </a:p>
          <a:p>
            <a:pPr>
              <a:lnSpc>
                <a:spcPct val="150000"/>
              </a:lnSpc>
            </a:pPr>
            <a:r>
              <a:rPr lang="en-US" altLang="zh-CN" dirty="0">
                <a:latin typeface="方正仿宋_GBK" panose="02000000000000000000" pitchFamily="65" charset="-122"/>
                <a:ea typeface="方正仿宋_GBK" panose="02000000000000000000" pitchFamily="65" charset="-122"/>
              </a:rPr>
              <a:t>5.5  防火整体计算分析设计</a:t>
            </a:r>
            <a:endParaRPr lang="en-US" altLang="zh-CN" dirty="0">
              <a:latin typeface="方正仿宋_GBK" panose="02000000000000000000" pitchFamily="65" charset="-122"/>
              <a:ea typeface="方正仿宋_GBK" panose="02000000000000000000" pitchFamily="65" charset="-122"/>
            </a:endParaRPr>
          </a:p>
          <a:p>
            <a:pPr>
              <a:lnSpc>
                <a:spcPct val="150000"/>
              </a:lnSpc>
            </a:pPr>
            <a:r>
              <a:rPr lang="en-US" altLang="zh-CN" dirty="0">
                <a:latin typeface="方正仿宋_GBK" panose="02000000000000000000" pitchFamily="65" charset="-122"/>
                <a:ea typeface="方正仿宋_GBK" panose="02000000000000000000" pitchFamily="65" charset="-122"/>
              </a:rPr>
              <a:t>5.6  轻质墙体设计</a:t>
            </a:r>
            <a:endParaRPr lang="en-US" altLang="zh-CN" dirty="0">
              <a:latin typeface="方正仿宋_GBK" panose="02000000000000000000" pitchFamily="65" charset="-122"/>
              <a:ea typeface="方正仿宋_GBK" panose="02000000000000000000" pitchFamily="65" charset="-122"/>
            </a:endParaRPr>
          </a:p>
          <a:p>
            <a:pPr>
              <a:lnSpc>
                <a:spcPct val="150000"/>
              </a:lnSpc>
            </a:pPr>
            <a:endParaRPr lang="en-US" altLang="zh-CN" dirty="0">
              <a:latin typeface="方正仿宋_GBK" panose="02000000000000000000" pitchFamily="65" charset="-122"/>
              <a:ea typeface="方正仿宋_GBK" panose="02000000000000000000" pitchFamily="65" charset="-122"/>
            </a:endParaRPr>
          </a:p>
        </p:txBody>
      </p: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pSp>
        <p:nvGrpSpPr>
          <p:cNvPr id="17" name="组合 16"/>
          <p:cNvGrpSpPr/>
          <p:nvPr/>
        </p:nvGrpSpPr>
        <p:grpSpPr>
          <a:xfrm>
            <a:off x="271003" y="1593529"/>
            <a:ext cx="3641716" cy="4553318"/>
            <a:chOff x="4256810" y="1936417"/>
            <a:chExt cx="3641716" cy="4553318"/>
          </a:xfrm>
        </p:grpSpPr>
        <p:sp>
          <p:nvSpPr>
            <p:cNvPr id="18" name="任意多边形 17"/>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19" name="任意多边形 18"/>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6" name="任意多边形 25"/>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7" name="任意多边形 26"/>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0" name="任意多边形 29"/>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753007" y="1450075"/>
            <a:ext cx="2290445" cy="398780"/>
          </a:xfrm>
          <a:prstGeom prst="rect">
            <a:avLst/>
          </a:prstGeom>
        </p:spPr>
        <p:txBody>
          <a:bodyPr wrap="none">
            <a:spAutoFit/>
          </a:bodyPr>
          <a:lstStyle/>
          <a:p>
            <a:pPr lvl="0" algn="l"/>
            <a:r>
              <a:rPr lang="zh-CN" altLang="en-US" sz="2000" b="1" dirty="0">
                <a:latin typeface="微软雅黑" panose="020B0503020204020204" pitchFamily="34" charset="-122"/>
                <a:ea typeface="微软雅黑" panose="020B0503020204020204" pitchFamily="34" charset="-122"/>
                <a:sym typeface="+mn-ea"/>
              </a:rPr>
              <a:t>结构专业审查要点</a:t>
            </a:r>
            <a:r>
              <a:rPr lang="zh-CN" altLang="en-US" sz="2000" b="1" dirty="0">
                <a:latin typeface="微软雅黑" panose="020B0503020204020204" pitchFamily="34" charset="-122"/>
                <a:ea typeface="微软雅黑" panose="020B0503020204020204" pitchFamily="34" charset="-122"/>
              </a:rPr>
              <a:t> </a:t>
            </a:r>
            <a:endParaRPr lang="zh-CN" altLang="en-US" sz="2000" b="1" dirty="0">
              <a:latin typeface="微软雅黑" panose="020B0503020204020204" pitchFamily="34" charset="-122"/>
              <a:ea typeface="微软雅黑" panose="020B0503020204020204" pitchFamily="34" charset="-122"/>
            </a:endParaRPr>
          </a:p>
        </p:txBody>
      </p:sp>
      <p:cxnSp>
        <p:nvCxnSpPr>
          <p:cNvPr id="17" name="直接连接符 16"/>
          <p:cNvCxnSpPr/>
          <p:nvPr/>
        </p:nvCxnSpPr>
        <p:spPr bwMode="auto">
          <a:xfrm>
            <a:off x="5332745" y="1850185"/>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3" name="矩形 2"/>
          <p:cNvSpPr/>
          <p:nvPr/>
        </p:nvSpPr>
        <p:spPr>
          <a:xfrm>
            <a:off x="4094689" y="2461096"/>
            <a:ext cx="4283432" cy="506730"/>
          </a:xfrm>
          <a:prstGeom prst="rect">
            <a:avLst/>
          </a:prstGeom>
        </p:spPr>
        <p:txBody>
          <a:bodyPr wrap="square">
            <a:spAutoFit/>
          </a:bodyPr>
          <a:lstStyle/>
          <a:p>
            <a:pPr>
              <a:lnSpc>
                <a:spcPct val="150000"/>
              </a:lnSpc>
            </a:pPr>
            <a:r>
              <a:rPr lang="en-US" altLang="zh-CN" dirty="0">
                <a:latin typeface="方正仿宋_GBK" panose="02000000000000000000" pitchFamily="65" charset="-122"/>
                <a:ea typeface="方正仿宋_GBK" panose="02000000000000000000" pitchFamily="65" charset="-122"/>
              </a:rPr>
              <a:t>5</a:t>
            </a:r>
            <a:r>
              <a:rPr lang="zh-CN" altLang="en-US" dirty="0">
                <a:latin typeface="方正仿宋_GBK" panose="02000000000000000000" pitchFamily="65" charset="-122"/>
                <a:ea typeface="方正仿宋_GBK" panose="02000000000000000000" pitchFamily="65" charset="-122"/>
              </a:rPr>
              <a:t>.1 强制性条文</a:t>
            </a:r>
            <a:endParaRPr lang="zh-CN" altLang="en-US" dirty="0">
              <a:latin typeface="方正仿宋_GBK" panose="02000000000000000000" pitchFamily="65" charset="-122"/>
              <a:ea typeface="方正仿宋_GBK" panose="02000000000000000000" pitchFamily="65" charset="-122"/>
            </a:endParaRPr>
          </a:p>
        </p:txBody>
      </p: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aphicFrame>
        <p:nvGraphicFramePr>
          <p:cNvPr id="5" name="表格 4"/>
          <p:cNvGraphicFramePr/>
          <p:nvPr/>
        </p:nvGraphicFramePr>
        <p:xfrm>
          <a:off x="4164374" y="3375025"/>
          <a:ext cx="7807761" cy="1597025"/>
        </p:xfrm>
        <a:graphic>
          <a:graphicData uri="http://schemas.openxmlformats.org/drawingml/2006/table">
            <a:tbl>
              <a:tblPr firstRow="true" bandRow="true">
                <a:tableStyleId>{5C22544A-7EE6-4342-B048-85BDC9FD1C3A}</a:tableStyleId>
              </a:tblPr>
              <a:tblGrid>
                <a:gridCol w="1389017"/>
                <a:gridCol w="1310545"/>
                <a:gridCol w="5108199"/>
              </a:tblGrid>
              <a:tr h="381000">
                <a:tc>
                  <a:txBody>
                    <a:bodyPr/>
                    <a:lstStyle/>
                    <a:p>
                      <a:pPr algn="ctr">
                        <a:buNone/>
                      </a:pPr>
                      <a:r>
                        <a:rPr lang="zh-CN" altLang="en-US" dirty="0"/>
                        <a:t>序号</a:t>
                      </a:r>
                      <a:endParaRPr lang="zh-CN" altLang="en-US" dirty="0"/>
                    </a:p>
                  </a:txBody>
                  <a:tcPr/>
                </a:tc>
                <a:tc>
                  <a:txBody>
                    <a:bodyPr/>
                    <a:lstStyle/>
                    <a:p>
                      <a:pPr>
                        <a:buNone/>
                      </a:pPr>
                      <a:r>
                        <a:rPr lang="zh-CN" altLang="en-US"/>
                        <a:t>审查项目</a:t>
                      </a:r>
                      <a:endParaRPr lang="zh-CN" altLang="en-US"/>
                    </a:p>
                  </a:txBody>
                  <a:tcPr/>
                </a:tc>
                <a:tc>
                  <a:txBody>
                    <a:bodyPr/>
                    <a:lstStyle/>
                    <a:p>
                      <a:pPr algn="ctr">
                        <a:buNone/>
                      </a:pPr>
                      <a:r>
                        <a:rPr lang="zh-CN" altLang="en-US" dirty="0"/>
                        <a:t>审查内容</a:t>
                      </a:r>
                      <a:endParaRPr lang="zh-CN" altLang="en-US" dirty="0"/>
                    </a:p>
                  </a:txBody>
                  <a:tcPr/>
                </a:tc>
              </a:tr>
              <a:tr h="1216025">
                <a:tc>
                  <a:txBody>
                    <a:bodyPr/>
                    <a:lstStyle/>
                    <a:p>
                      <a:pPr algn="ctr">
                        <a:buNone/>
                      </a:pPr>
                      <a:r>
                        <a:rPr lang="zh-CN" altLang="en-US" dirty="0"/>
                        <a:t>5.1</a:t>
                      </a:r>
                      <a:endParaRPr lang="zh-CN" altLang="en-US" dirty="0"/>
                    </a:p>
                  </a:txBody>
                  <a:tcPr/>
                </a:tc>
                <a:tc>
                  <a:txBody>
                    <a:bodyPr/>
                    <a:lstStyle/>
                    <a:p>
                      <a:pPr>
                        <a:buNone/>
                      </a:pPr>
                      <a:r>
                        <a:rPr lang="zh-CN" altLang="en-US"/>
                        <a:t>强制性条文</a:t>
                      </a:r>
                      <a:endParaRPr lang="zh-CN" altLang="en-US"/>
                    </a:p>
                  </a:txBody>
                  <a:tcPr/>
                </a:tc>
                <a:tc>
                  <a:txBody>
                    <a:bodyPr/>
                    <a:lstStyle/>
                    <a:p>
                      <a:pPr>
                        <a:buNone/>
                      </a:pPr>
                      <a:r>
                        <a:rPr lang="zh-CN" altLang="en-US" sz="1600" dirty="0"/>
                        <a:t>需满足《钢结构通用规范》GB55006及现行工程建设标准（含国家标准、行业标准、地方标准）中的强制性条文，四川省政府有关的行业规定。</a:t>
                      </a:r>
                      <a:endParaRPr lang="zh-CN" altLang="en-US" sz="1600" dirty="0"/>
                    </a:p>
                  </a:txBody>
                  <a:tcPr/>
                </a:tc>
              </a:tr>
            </a:tbl>
          </a:graphicData>
        </a:graphic>
      </p:graphicFrame>
      <p:grpSp>
        <p:nvGrpSpPr>
          <p:cNvPr id="18" name="组合 17"/>
          <p:cNvGrpSpPr/>
          <p:nvPr/>
        </p:nvGrpSpPr>
        <p:grpSpPr>
          <a:xfrm>
            <a:off x="271003" y="1593529"/>
            <a:ext cx="3641716" cy="4553318"/>
            <a:chOff x="4256810" y="1936417"/>
            <a:chExt cx="3641716" cy="4553318"/>
          </a:xfrm>
        </p:grpSpPr>
        <p:sp>
          <p:nvSpPr>
            <p:cNvPr id="19" name="任意多边形 18"/>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7" name="任意多边形 26"/>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0" name="任意多边形 29"/>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1" name="任意多边形 30"/>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753007" y="1450075"/>
            <a:ext cx="2290445" cy="398780"/>
          </a:xfrm>
          <a:prstGeom prst="rect">
            <a:avLst/>
          </a:prstGeom>
        </p:spPr>
        <p:txBody>
          <a:bodyPr wrap="none">
            <a:spAutoFit/>
          </a:bodyPr>
          <a:lstStyle/>
          <a:p>
            <a:pPr lvl="0" algn="l"/>
            <a:r>
              <a:rPr lang="zh-CN" altLang="en-US" sz="2000" b="1" dirty="0">
                <a:latin typeface="微软雅黑" panose="020B0503020204020204" pitchFamily="34" charset="-122"/>
                <a:ea typeface="微软雅黑" panose="020B0503020204020204" pitchFamily="34" charset="-122"/>
                <a:sym typeface="+mn-ea"/>
              </a:rPr>
              <a:t>结构专业审查要点</a:t>
            </a:r>
            <a:r>
              <a:rPr lang="zh-CN" altLang="en-US" sz="2000" b="1" dirty="0">
                <a:latin typeface="微软雅黑" panose="020B0503020204020204" pitchFamily="34" charset="-122"/>
                <a:ea typeface="微软雅黑" panose="020B0503020204020204" pitchFamily="34" charset="-122"/>
              </a:rPr>
              <a:t> </a:t>
            </a:r>
            <a:endParaRPr lang="zh-CN" altLang="en-US" sz="2000" b="1" dirty="0">
              <a:latin typeface="微软雅黑" panose="020B0503020204020204" pitchFamily="34" charset="-122"/>
              <a:ea typeface="微软雅黑" panose="020B0503020204020204" pitchFamily="34" charset="-122"/>
            </a:endParaRPr>
          </a:p>
        </p:txBody>
      </p:sp>
      <p:cxnSp>
        <p:nvCxnSpPr>
          <p:cNvPr id="17" name="直接连接符 16"/>
          <p:cNvCxnSpPr/>
          <p:nvPr/>
        </p:nvCxnSpPr>
        <p:spPr bwMode="auto">
          <a:xfrm>
            <a:off x="5332745" y="1850185"/>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aphicFrame>
        <p:nvGraphicFramePr>
          <p:cNvPr id="5" name="表格 4"/>
          <p:cNvGraphicFramePr/>
          <p:nvPr/>
        </p:nvGraphicFramePr>
        <p:xfrm>
          <a:off x="3604895" y="2730500"/>
          <a:ext cx="8532495" cy="3154680"/>
        </p:xfrm>
        <a:graphic>
          <a:graphicData uri="http://schemas.openxmlformats.org/drawingml/2006/table">
            <a:tbl>
              <a:tblPr firstRow="true" bandRow="true">
                <a:tableStyleId>{5C22544A-7EE6-4342-B048-85BDC9FD1C3A}</a:tableStyleId>
              </a:tblPr>
              <a:tblGrid>
                <a:gridCol w="808990"/>
                <a:gridCol w="1637030"/>
                <a:gridCol w="6086475"/>
              </a:tblGrid>
              <a:tr h="381000">
                <a:tc>
                  <a:txBody>
                    <a:bodyPr/>
                    <a:lstStyle/>
                    <a:p>
                      <a:pPr algn="ctr">
                        <a:buNone/>
                      </a:pPr>
                      <a:r>
                        <a:rPr lang="zh-CN" altLang="en-US"/>
                        <a:t>序号</a:t>
                      </a:r>
                      <a:endParaRPr lang="zh-CN" altLang="en-US"/>
                    </a:p>
                  </a:txBody>
                  <a:tcPr/>
                </a:tc>
                <a:tc>
                  <a:txBody>
                    <a:bodyPr/>
                    <a:lstStyle/>
                    <a:p>
                      <a:pPr algn="ctr">
                        <a:buNone/>
                      </a:pPr>
                      <a:r>
                        <a:rPr lang="zh-CN" altLang="en-US"/>
                        <a:t>审查项目</a:t>
                      </a:r>
                      <a:endParaRPr lang="zh-CN" altLang="en-US"/>
                    </a:p>
                  </a:txBody>
                  <a:tcPr/>
                </a:tc>
                <a:tc>
                  <a:txBody>
                    <a:bodyPr/>
                    <a:lstStyle/>
                    <a:p>
                      <a:pPr algn="ctr">
                        <a:buNone/>
                      </a:pPr>
                      <a:r>
                        <a:rPr lang="zh-CN" altLang="en-US"/>
                        <a:t>审查内容</a:t>
                      </a:r>
                      <a:endParaRPr lang="zh-CN" altLang="en-US"/>
                    </a:p>
                  </a:txBody>
                  <a:tcPr/>
                </a:tc>
              </a:tr>
              <a:tr h="1216025">
                <a:tc>
                  <a:txBody>
                    <a:bodyPr/>
                    <a:lstStyle/>
                    <a:p>
                      <a:pPr algn="ctr">
                        <a:buNone/>
                      </a:pPr>
                      <a:r>
                        <a:rPr lang="zh-CN" altLang="en-US"/>
                        <a:t>5.</a:t>
                      </a:r>
                      <a:r>
                        <a:rPr lang="en-US" altLang="zh-CN"/>
                        <a:t>2</a:t>
                      </a:r>
                      <a:endParaRPr lang="en-US" altLang="zh-CN"/>
                    </a:p>
                  </a:txBody>
                  <a:tcPr/>
                </a:tc>
                <a:tc>
                  <a:txBody>
                    <a:bodyPr/>
                    <a:lstStyle/>
                    <a:p>
                      <a:pPr>
                        <a:buNone/>
                      </a:pPr>
                      <a:r>
                        <a:rPr lang="zh-CN" altLang="en-US" sz="1600"/>
                        <a:t>钢框架结构、</a:t>
                      </a:r>
                      <a:endParaRPr lang="zh-CN" altLang="en-US" sz="1600"/>
                    </a:p>
                    <a:p>
                      <a:pPr>
                        <a:buNone/>
                      </a:pPr>
                      <a:r>
                        <a:rPr lang="zh-CN" altLang="en-US" sz="1600"/>
                        <a:t>钢框架-中心支撑结构、</a:t>
                      </a:r>
                      <a:endParaRPr lang="zh-CN" altLang="en-US" sz="1600"/>
                    </a:p>
                    <a:p>
                      <a:pPr>
                        <a:buNone/>
                      </a:pPr>
                      <a:r>
                        <a:rPr lang="zh-CN" altLang="en-US" sz="1600"/>
                        <a:t>钢框架-偏心支撑结构、</a:t>
                      </a:r>
                      <a:endParaRPr lang="zh-CN" altLang="en-US" sz="1600"/>
                    </a:p>
                    <a:p>
                      <a:pPr>
                        <a:buNone/>
                      </a:pPr>
                      <a:r>
                        <a:rPr lang="zh-CN" altLang="en-US" sz="1600"/>
                        <a:t>钢框架-屈曲约束支撑结构、</a:t>
                      </a:r>
                      <a:endParaRPr lang="zh-CN" altLang="en-US" sz="1600"/>
                    </a:p>
                    <a:p>
                      <a:pPr>
                        <a:buNone/>
                      </a:pPr>
                      <a:r>
                        <a:rPr lang="zh-CN" altLang="en-US" sz="1600"/>
                        <a:t>钢框架-核心筒结构、</a:t>
                      </a:r>
                      <a:endParaRPr lang="zh-CN" altLang="en-US" sz="1600"/>
                    </a:p>
                    <a:p>
                      <a:pPr>
                        <a:buNone/>
                      </a:pPr>
                      <a:r>
                        <a:rPr lang="zh-CN" altLang="en-US" sz="1600"/>
                        <a:t>钢框架-延性墙板结构</a:t>
                      </a:r>
                      <a:endParaRPr lang="zh-CN" altLang="en-US" sz="1600"/>
                    </a:p>
                  </a:txBody>
                  <a:tcPr/>
                </a:tc>
                <a:tc>
                  <a:txBody>
                    <a:bodyPr/>
                    <a:lstStyle/>
                    <a:p>
                      <a:pPr fontAlgn="auto">
                        <a:spcAft>
                          <a:spcPts val="600"/>
                        </a:spcAft>
                        <a:buNone/>
                      </a:pPr>
                      <a:r>
                        <a:rPr lang="zh-CN" altLang="en-US" sz="1600"/>
                        <a:t>5.2.1适用条件</a:t>
                      </a:r>
                      <a:endParaRPr lang="zh-CN" altLang="en-US" sz="1600"/>
                    </a:p>
                    <a:p>
                      <a:pPr fontAlgn="auto">
                        <a:spcAft>
                          <a:spcPts val="600"/>
                        </a:spcAft>
                        <a:buNone/>
                      </a:pPr>
                      <a:r>
                        <a:rPr lang="zh-CN" altLang="en-US" sz="1600"/>
                        <a:t>1.</a:t>
                      </a:r>
                      <a:r>
                        <a:rPr lang="zh-CN" altLang="en-US" sz="1600">
                          <a:solidFill>
                            <a:srgbClr val="FF0000"/>
                          </a:solidFill>
                        </a:rPr>
                        <a:t>最大适用高度</a:t>
                      </a:r>
                      <a:r>
                        <a:rPr lang="zh-CN" altLang="en-US" sz="1600"/>
                        <a:t>，是否符合《建筑抗震设计规范》（2016年版）GB50011-2010第8.1.1条以及《四川省高层装配式钢结构住宅技术标准》DBJ51/T192-2022的要求，</a:t>
                      </a:r>
                      <a:r>
                        <a:rPr lang="zh-CN" altLang="en-US" sz="1600">
                          <a:solidFill>
                            <a:srgbClr val="FF0000"/>
                          </a:solidFill>
                        </a:rPr>
                        <a:t>最大高宽比</a:t>
                      </a:r>
                      <a:r>
                        <a:rPr lang="zh-CN" altLang="en-US" sz="1600"/>
                        <a:t>是否超过《建筑抗震设计规范》（2016年版）GB50011-2010第8.1.2条的规定；</a:t>
                      </a:r>
                      <a:r>
                        <a:rPr lang="zh-CN" altLang="en-US" sz="1600">
                          <a:solidFill>
                            <a:srgbClr val="FF0000"/>
                          </a:solidFill>
                        </a:rPr>
                        <a:t>抗震等级</a:t>
                      </a:r>
                      <a:r>
                        <a:rPr lang="zh-CN" altLang="en-US" sz="1600"/>
                        <a:t>是否满足《建筑抗震设计规范》（2016年版）GB50011-2010第8.1.3条的规定或满足《钢结构设计标准》GB50017-2017第17章的要求。</a:t>
                      </a:r>
                      <a:endParaRPr lang="zh-CN" altLang="en-US" sz="1600"/>
                    </a:p>
                    <a:p>
                      <a:pPr fontAlgn="auto">
                        <a:spcAft>
                          <a:spcPts val="600"/>
                        </a:spcAft>
                        <a:buNone/>
                      </a:pPr>
                      <a:r>
                        <a:rPr lang="zh-CN" altLang="en-US" sz="1600"/>
                        <a:t>2.甲类、乙类建筑和高层的丙类建筑不应采用</a:t>
                      </a:r>
                      <a:r>
                        <a:rPr lang="zh-CN" altLang="en-US" sz="1600">
                          <a:solidFill>
                            <a:srgbClr val="FF0000"/>
                          </a:solidFill>
                        </a:rPr>
                        <a:t>单跨框架</a:t>
                      </a:r>
                      <a:r>
                        <a:rPr lang="zh-CN" altLang="en-US" sz="1600"/>
                        <a:t>，多层的丙类建筑不宜采用单跨框架。</a:t>
                      </a:r>
                      <a:endParaRPr lang="zh-CN" altLang="en-US" sz="1600"/>
                    </a:p>
                  </a:txBody>
                  <a:tcPr/>
                </a:tc>
              </a:tr>
            </a:tbl>
          </a:graphicData>
        </a:graphic>
      </p:graphicFrame>
      <p:grpSp>
        <p:nvGrpSpPr>
          <p:cNvPr id="40" name="组合 39"/>
          <p:cNvGrpSpPr/>
          <p:nvPr/>
        </p:nvGrpSpPr>
        <p:grpSpPr>
          <a:xfrm>
            <a:off x="226935" y="1593529"/>
            <a:ext cx="3247532" cy="4553318"/>
            <a:chOff x="4256810" y="1936417"/>
            <a:chExt cx="3641716" cy="4553318"/>
          </a:xfrm>
        </p:grpSpPr>
        <p:sp>
          <p:nvSpPr>
            <p:cNvPr id="41" name="任意多边形 40"/>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42" name="任意多边形 41"/>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43" name="任意多边形 42"/>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44" name="任意多边形 43"/>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45" name="任意多边形 44"/>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46" name="任意多边形 45"/>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47" name="任意多边形 46"/>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753007" y="1450075"/>
            <a:ext cx="2290445" cy="398780"/>
          </a:xfrm>
          <a:prstGeom prst="rect">
            <a:avLst/>
          </a:prstGeom>
        </p:spPr>
        <p:txBody>
          <a:bodyPr wrap="none">
            <a:spAutoFit/>
          </a:bodyPr>
          <a:lstStyle/>
          <a:p>
            <a:pPr lvl="0" algn="l"/>
            <a:r>
              <a:rPr lang="zh-CN" altLang="en-US" sz="2000" b="1" dirty="0">
                <a:latin typeface="微软雅黑" panose="020B0503020204020204" pitchFamily="34" charset="-122"/>
                <a:ea typeface="微软雅黑" panose="020B0503020204020204" pitchFamily="34" charset="-122"/>
                <a:sym typeface="+mn-ea"/>
              </a:rPr>
              <a:t>结构专业审查要点</a:t>
            </a:r>
            <a:r>
              <a:rPr lang="zh-CN" altLang="en-US" sz="2000" b="1" dirty="0">
                <a:latin typeface="微软雅黑" panose="020B0503020204020204" pitchFamily="34" charset="-122"/>
                <a:ea typeface="微软雅黑" panose="020B0503020204020204" pitchFamily="34" charset="-122"/>
              </a:rPr>
              <a:t> </a:t>
            </a:r>
            <a:endParaRPr lang="zh-CN" altLang="en-US" sz="2000" b="1" dirty="0">
              <a:latin typeface="微软雅黑" panose="020B0503020204020204" pitchFamily="34" charset="-122"/>
              <a:ea typeface="微软雅黑" panose="020B0503020204020204" pitchFamily="34" charset="-122"/>
            </a:endParaRPr>
          </a:p>
        </p:txBody>
      </p:sp>
      <p:cxnSp>
        <p:nvCxnSpPr>
          <p:cNvPr id="17" name="直接连接符 16"/>
          <p:cNvCxnSpPr/>
          <p:nvPr/>
        </p:nvCxnSpPr>
        <p:spPr bwMode="auto">
          <a:xfrm>
            <a:off x="5332745" y="1850185"/>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aphicFrame>
        <p:nvGraphicFramePr>
          <p:cNvPr id="5" name="表格 4"/>
          <p:cNvGraphicFramePr/>
          <p:nvPr/>
        </p:nvGraphicFramePr>
        <p:xfrm>
          <a:off x="3489960" y="2155825"/>
          <a:ext cx="8532495" cy="4678680"/>
        </p:xfrm>
        <a:graphic>
          <a:graphicData uri="http://schemas.openxmlformats.org/drawingml/2006/table">
            <a:tbl>
              <a:tblPr firstRow="true" bandRow="true">
                <a:tableStyleId>{5C22544A-7EE6-4342-B048-85BDC9FD1C3A}</a:tableStyleId>
              </a:tblPr>
              <a:tblGrid>
                <a:gridCol w="808990"/>
                <a:gridCol w="1637030"/>
                <a:gridCol w="6086475"/>
              </a:tblGrid>
              <a:tr h="381000">
                <a:tc>
                  <a:txBody>
                    <a:bodyPr/>
                    <a:lstStyle/>
                    <a:p>
                      <a:pPr algn="ctr">
                        <a:buNone/>
                      </a:pPr>
                      <a:r>
                        <a:rPr lang="zh-CN" altLang="en-US"/>
                        <a:t>序号</a:t>
                      </a:r>
                      <a:endParaRPr lang="zh-CN" altLang="en-US"/>
                    </a:p>
                  </a:txBody>
                  <a:tcPr/>
                </a:tc>
                <a:tc>
                  <a:txBody>
                    <a:bodyPr/>
                    <a:lstStyle/>
                    <a:p>
                      <a:pPr algn="ctr">
                        <a:buNone/>
                      </a:pPr>
                      <a:r>
                        <a:rPr lang="zh-CN" altLang="en-US"/>
                        <a:t>审查项目</a:t>
                      </a:r>
                      <a:endParaRPr lang="zh-CN" altLang="en-US"/>
                    </a:p>
                  </a:txBody>
                  <a:tcPr/>
                </a:tc>
                <a:tc>
                  <a:txBody>
                    <a:bodyPr/>
                    <a:lstStyle/>
                    <a:p>
                      <a:pPr algn="ctr">
                        <a:buNone/>
                      </a:pPr>
                      <a:r>
                        <a:rPr lang="zh-CN" altLang="en-US"/>
                        <a:t>审查内容</a:t>
                      </a:r>
                      <a:endParaRPr lang="zh-CN" altLang="en-US"/>
                    </a:p>
                  </a:txBody>
                  <a:tcPr/>
                </a:tc>
              </a:tr>
              <a:tr h="1216025">
                <a:tc>
                  <a:txBody>
                    <a:bodyPr/>
                    <a:lstStyle/>
                    <a:p>
                      <a:pPr algn="ctr">
                        <a:buNone/>
                      </a:pPr>
                      <a:r>
                        <a:rPr lang="zh-CN" altLang="en-US"/>
                        <a:t>5.</a:t>
                      </a:r>
                      <a:r>
                        <a:rPr lang="en-US" altLang="zh-CN"/>
                        <a:t>2</a:t>
                      </a:r>
                      <a:endParaRPr lang="en-US" altLang="zh-CN"/>
                    </a:p>
                  </a:txBody>
                  <a:tcPr/>
                </a:tc>
                <a:tc>
                  <a:txBody>
                    <a:bodyPr/>
                    <a:lstStyle/>
                    <a:p>
                      <a:pPr>
                        <a:buNone/>
                      </a:pPr>
                      <a:r>
                        <a:rPr lang="zh-CN" altLang="en-US" sz="1600"/>
                        <a:t>钢框架结构、</a:t>
                      </a:r>
                      <a:endParaRPr lang="zh-CN" altLang="en-US" sz="1600"/>
                    </a:p>
                    <a:p>
                      <a:pPr>
                        <a:buNone/>
                      </a:pPr>
                      <a:r>
                        <a:rPr lang="zh-CN" altLang="en-US" sz="1600"/>
                        <a:t>钢框架-中心支撑结构、</a:t>
                      </a:r>
                      <a:endParaRPr lang="zh-CN" altLang="en-US" sz="1600"/>
                    </a:p>
                    <a:p>
                      <a:pPr>
                        <a:buNone/>
                      </a:pPr>
                      <a:r>
                        <a:rPr lang="zh-CN" altLang="en-US" sz="1600"/>
                        <a:t>钢框架-偏心支撑结构、</a:t>
                      </a:r>
                      <a:endParaRPr lang="zh-CN" altLang="en-US" sz="1600"/>
                    </a:p>
                    <a:p>
                      <a:pPr>
                        <a:buNone/>
                      </a:pPr>
                      <a:r>
                        <a:rPr lang="zh-CN" altLang="en-US" sz="1600"/>
                        <a:t>钢框架-屈曲约束支撑结构、</a:t>
                      </a:r>
                      <a:endParaRPr lang="zh-CN" altLang="en-US" sz="1600"/>
                    </a:p>
                    <a:p>
                      <a:pPr>
                        <a:buNone/>
                      </a:pPr>
                      <a:r>
                        <a:rPr lang="zh-CN" altLang="en-US" sz="1600"/>
                        <a:t>钢框架-核心筒结构、</a:t>
                      </a:r>
                      <a:endParaRPr lang="zh-CN" altLang="en-US" sz="1600"/>
                    </a:p>
                    <a:p>
                      <a:pPr>
                        <a:buNone/>
                      </a:pPr>
                      <a:r>
                        <a:rPr lang="zh-CN" altLang="en-US" sz="1600"/>
                        <a:t>钢框架-延性墙板结构</a:t>
                      </a:r>
                      <a:endParaRPr lang="zh-CN" altLang="en-US" sz="1600"/>
                    </a:p>
                  </a:txBody>
                  <a:tcPr/>
                </a:tc>
                <a:tc>
                  <a:txBody>
                    <a:bodyPr/>
                    <a:lstStyle/>
                    <a:p>
                      <a:pPr fontAlgn="auto">
                        <a:spcAft>
                          <a:spcPts val="600"/>
                        </a:spcAft>
                        <a:buNone/>
                      </a:pPr>
                      <a:r>
                        <a:rPr lang="zh-CN" altLang="en-US" sz="1600"/>
                        <a:t>5.2.2整体计算分析</a:t>
                      </a:r>
                      <a:endParaRPr lang="zh-CN" altLang="en-US" sz="1600"/>
                    </a:p>
                    <a:p>
                      <a:pPr fontAlgn="auto">
                        <a:spcAft>
                          <a:spcPts val="600"/>
                        </a:spcAft>
                        <a:buNone/>
                      </a:pPr>
                      <a:r>
                        <a:rPr lang="zh-CN" altLang="en-US" sz="1600"/>
                        <a:t>1.</a:t>
                      </a:r>
                      <a:r>
                        <a:rPr lang="en-US" altLang="zh-CN" sz="1600"/>
                        <a:t> </a:t>
                      </a:r>
                      <a:r>
                        <a:rPr lang="zh-CN" altLang="en-US" sz="1600"/>
                        <a:t>结构平面简图和荷载平面简图是否正确。</a:t>
                      </a:r>
                      <a:endParaRPr lang="zh-CN" altLang="en-US" sz="1600"/>
                    </a:p>
                    <a:p>
                      <a:pPr fontAlgn="auto">
                        <a:spcAft>
                          <a:spcPts val="600"/>
                        </a:spcAft>
                        <a:buNone/>
                      </a:pPr>
                      <a:r>
                        <a:rPr lang="zh-CN" altLang="en-US" sz="1600"/>
                        <a:t>2.</a:t>
                      </a:r>
                      <a:r>
                        <a:rPr lang="en-US" altLang="zh-CN" sz="1600"/>
                        <a:t> </a:t>
                      </a:r>
                      <a:r>
                        <a:rPr lang="zh-CN" altLang="en-US" sz="1600"/>
                        <a:t>结构体系和结构布置的</a:t>
                      </a:r>
                      <a:r>
                        <a:rPr lang="zh-CN" altLang="en-US" sz="1600" b="0">
                          <a:solidFill>
                            <a:srgbClr val="FF0000"/>
                          </a:solidFill>
                        </a:rPr>
                        <a:t>规则性</a:t>
                      </a:r>
                      <a:r>
                        <a:rPr lang="zh-CN" altLang="en-US" sz="1600"/>
                        <a:t>是否满足《建筑抗震设计规范》（2016年版）GB50011-2010第3.4节、3.5节、《高层民用建筑钢结构技术规程》JGJ99-2015第3.1节、3.3节的要求。支撑的布置是否符合《建筑抗震设计规范》（2016年版）GB50011-2010(2016版)第8.1.6条、8.1.9条及《高层民用建筑钢结构技术规程》JGJ99第7.5节的要求。加强层的布置是否符合《高层民用建筑钢结构技术规程》JGJ99第7.7节的要求。</a:t>
                      </a:r>
                      <a:endParaRPr lang="zh-CN" altLang="en-US" sz="1600"/>
                    </a:p>
                    <a:p>
                      <a:pPr fontAlgn="auto">
                        <a:spcAft>
                          <a:spcPts val="600"/>
                        </a:spcAft>
                        <a:buNone/>
                      </a:pPr>
                      <a:r>
                        <a:rPr lang="zh-CN" altLang="en-US" sz="1600"/>
                        <a:t>3.</a:t>
                      </a:r>
                      <a:r>
                        <a:rPr lang="en-US" altLang="zh-CN" sz="1600"/>
                        <a:t> </a:t>
                      </a:r>
                      <a:r>
                        <a:rPr lang="zh-CN" altLang="en-US" sz="1600">
                          <a:solidFill>
                            <a:srgbClr val="FF0000"/>
                          </a:solidFill>
                        </a:rPr>
                        <a:t>楼盖体系的选择</a:t>
                      </a:r>
                      <a:r>
                        <a:rPr lang="zh-CN" altLang="en-US" sz="1600"/>
                        <a:t>是否符合《装配式钢结构建筑技术标准》GB/T51232-2016第5.2.18条的规定。</a:t>
                      </a:r>
                      <a:endParaRPr lang="zh-CN" altLang="en-US" sz="1600"/>
                    </a:p>
                    <a:p>
                      <a:pPr fontAlgn="auto">
                        <a:spcAft>
                          <a:spcPts val="600"/>
                        </a:spcAft>
                        <a:buNone/>
                      </a:pPr>
                      <a:r>
                        <a:rPr lang="zh-CN" altLang="en-US" sz="1600"/>
                        <a:t>4.</a:t>
                      </a:r>
                      <a:r>
                        <a:rPr lang="en-US" altLang="zh-CN" sz="1600"/>
                        <a:t> </a:t>
                      </a:r>
                      <a:r>
                        <a:rPr lang="zh-CN" altLang="en-US" sz="1600"/>
                        <a:t>地震作用计算原则是否满足规范《建筑抗震设计规范》（2016年版）GB50011-2010(2016版)第5.1节的要求；位于条状突出山嘴、高耸孤立的山丘、非岩石和强风化岩石陡坡、河岸和边坡边缘等不利地段的丙类（及以上）建筑、地震动参数是否按《建筑抗震设计规范》（2016年版）GB50011-2010(2016版)第4.1.8条进行放大。</a:t>
                      </a:r>
                      <a:endParaRPr lang="zh-CN" altLang="en-US" sz="1600"/>
                    </a:p>
                  </a:txBody>
                  <a:tcPr/>
                </a:tc>
              </a:tr>
            </a:tbl>
          </a:graphicData>
        </a:graphic>
      </p:graphicFrame>
      <p:grpSp>
        <p:nvGrpSpPr>
          <p:cNvPr id="32" name="组合 31"/>
          <p:cNvGrpSpPr/>
          <p:nvPr/>
        </p:nvGrpSpPr>
        <p:grpSpPr>
          <a:xfrm>
            <a:off x="226935" y="1593529"/>
            <a:ext cx="3247532" cy="4553318"/>
            <a:chOff x="4256810" y="1936417"/>
            <a:chExt cx="3641716" cy="4553318"/>
          </a:xfrm>
        </p:grpSpPr>
        <p:sp>
          <p:nvSpPr>
            <p:cNvPr id="33" name="任意多边形 3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5" name="任意多边形 3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8" name="任意多边形 3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9" name="任意多边形 3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753007" y="1450075"/>
            <a:ext cx="2290445" cy="398780"/>
          </a:xfrm>
          <a:prstGeom prst="rect">
            <a:avLst/>
          </a:prstGeom>
        </p:spPr>
        <p:txBody>
          <a:bodyPr wrap="none">
            <a:spAutoFit/>
          </a:bodyPr>
          <a:lstStyle/>
          <a:p>
            <a:pPr lvl="0" algn="l"/>
            <a:r>
              <a:rPr lang="zh-CN" altLang="en-US" sz="2000" b="1" dirty="0">
                <a:latin typeface="微软雅黑" panose="020B0503020204020204" pitchFamily="34" charset="-122"/>
                <a:ea typeface="微软雅黑" panose="020B0503020204020204" pitchFamily="34" charset="-122"/>
                <a:sym typeface="+mn-ea"/>
              </a:rPr>
              <a:t>结构专业审查要点</a:t>
            </a:r>
            <a:r>
              <a:rPr lang="zh-CN" altLang="en-US" sz="2000" b="1" dirty="0">
                <a:latin typeface="微软雅黑" panose="020B0503020204020204" pitchFamily="34" charset="-122"/>
                <a:ea typeface="微软雅黑" panose="020B0503020204020204" pitchFamily="34" charset="-122"/>
              </a:rPr>
              <a:t> </a:t>
            </a:r>
            <a:endParaRPr lang="zh-CN" altLang="en-US" sz="2000" b="1" dirty="0">
              <a:latin typeface="微软雅黑" panose="020B0503020204020204" pitchFamily="34" charset="-122"/>
              <a:ea typeface="微软雅黑" panose="020B0503020204020204" pitchFamily="34" charset="-122"/>
            </a:endParaRPr>
          </a:p>
        </p:txBody>
      </p:sp>
      <p:cxnSp>
        <p:nvCxnSpPr>
          <p:cNvPr id="17" name="直接连接符 16"/>
          <p:cNvCxnSpPr/>
          <p:nvPr/>
        </p:nvCxnSpPr>
        <p:spPr bwMode="auto">
          <a:xfrm>
            <a:off x="5332745" y="1850185"/>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aphicFrame>
        <p:nvGraphicFramePr>
          <p:cNvPr id="5" name="表格 4"/>
          <p:cNvGraphicFramePr/>
          <p:nvPr/>
        </p:nvGraphicFramePr>
        <p:xfrm>
          <a:off x="3489960" y="2155825"/>
          <a:ext cx="8532495" cy="3154680"/>
        </p:xfrm>
        <a:graphic>
          <a:graphicData uri="http://schemas.openxmlformats.org/drawingml/2006/table">
            <a:tbl>
              <a:tblPr firstRow="true" bandRow="true">
                <a:tableStyleId>{5C22544A-7EE6-4342-B048-85BDC9FD1C3A}</a:tableStyleId>
              </a:tblPr>
              <a:tblGrid>
                <a:gridCol w="808990"/>
                <a:gridCol w="1637030"/>
                <a:gridCol w="6086475"/>
              </a:tblGrid>
              <a:tr h="381000">
                <a:tc>
                  <a:txBody>
                    <a:bodyPr/>
                    <a:lstStyle/>
                    <a:p>
                      <a:pPr algn="ctr">
                        <a:buNone/>
                      </a:pPr>
                      <a:r>
                        <a:rPr lang="zh-CN" altLang="en-US"/>
                        <a:t>序号</a:t>
                      </a:r>
                      <a:endParaRPr lang="zh-CN" altLang="en-US"/>
                    </a:p>
                  </a:txBody>
                  <a:tcPr/>
                </a:tc>
                <a:tc>
                  <a:txBody>
                    <a:bodyPr/>
                    <a:lstStyle/>
                    <a:p>
                      <a:pPr algn="ctr">
                        <a:buNone/>
                      </a:pPr>
                      <a:r>
                        <a:rPr lang="zh-CN" altLang="en-US"/>
                        <a:t>审查项目</a:t>
                      </a:r>
                      <a:endParaRPr lang="zh-CN" altLang="en-US"/>
                    </a:p>
                  </a:txBody>
                  <a:tcPr/>
                </a:tc>
                <a:tc>
                  <a:txBody>
                    <a:bodyPr/>
                    <a:lstStyle/>
                    <a:p>
                      <a:pPr algn="ctr">
                        <a:buNone/>
                      </a:pPr>
                      <a:r>
                        <a:rPr lang="zh-CN" altLang="en-US"/>
                        <a:t>审查内容</a:t>
                      </a:r>
                      <a:endParaRPr lang="zh-CN" altLang="en-US"/>
                    </a:p>
                  </a:txBody>
                  <a:tcPr/>
                </a:tc>
              </a:tr>
              <a:tr h="1216025">
                <a:tc>
                  <a:txBody>
                    <a:bodyPr/>
                    <a:lstStyle/>
                    <a:p>
                      <a:pPr algn="ctr">
                        <a:buNone/>
                      </a:pPr>
                      <a:r>
                        <a:rPr lang="zh-CN" altLang="en-US"/>
                        <a:t>5.</a:t>
                      </a:r>
                      <a:r>
                        <a:rPr lang="en-US" altLang="zh-CN"/>
                        <a:t>2</a:t>
                      </a:r>
                      <a:endParaRPr lang="en-US" altLang="zh-CN"/>
                    </a:p>
                  </a:txBody>
                  <a:tcPr/>
                </a:tc>
                <a:tc>
                  <a:txBody>
                    <a:bodyPr/>
                    <a:lstStyle/>
                    <a:p>
                      <a:pPr>
                        <a:buNone/>
                      </a:pPr>
                      <a:r>
                        <a:rPr lang="zh-CN" altLang="en-US" sz="1600"/>
                        <a:t>钢框架结构、</a:t>
                      </a:r>
                      <a:endParaRPr lang="zh-CN" altLang="en-US" sz="1600"/>
                    </a:p>
                    <a:p>
                      <a:pPr>
                        <a:buNone/>
                      </a:pPr>
                      <a:r>
                        <a:rPr lang="zh-CN" altLang="en-US" sz="1600"/>
                        <a:t>钢框架-中心支撑结构、</a:t>
                      </a:r>
                      <a:endParaRPr lang="zh-CN" altLang="en-US" sz="1600"/>
                    </a:p>
                    <a:p>
                      <a:pPr>
                        <a:buNone/>
                      </a:pPr>
                      <a:r>
                        <a:rPr lang="zh-CN" altLang="en-US" sz="1600"/>
                        <a:t>钢框架-偏心支撑结构、</a:t>
                      </a:r>
                      <a:endParaRPr lang="zh-CN" altLang="en-US" sz="1600"/>
                    </a:p>
                    <a:p>
                      <a:pPr>
                        <a:buNone/>
                      </a:pPr>
                      <a:r>
                        <a:rPr lang="zh-CN" altLang="en-US" sz="1600"/>
                        <a:t>钢框架-屈曲约束支撑结构、</a:t>
                      </a:r>
                      <a:endParaRPr lang="zh-CN" altLang="en-US" sz="1600"/>
                    </a:p>
                    <a:p>
                      <a:pPr>
                        <a:buNone/>
                      </a:pPr>
                      <a:r>
                        <a:rPr lang="zh-CN" altLang="en-US" sz="1600"/>
                        <a:t>钢框架-核心筒结构、</a:t>
                      </a:r>
                      <a:endParaRPr lang="zh-CN" altLang="en-US" sz="1600"/>
                    </a:p>
                    <a:p>
                      <a:pPr>
                        <a:buNone/>
                      </a:pPr>
                      <a:r>
                        <a:rPr lang="zh-CN" altLang="en-US" sz="1600"/>
                        <a:t>钢框架-延性墙板结构</a:t>
                      </a:r>
                      <a:endParaRPr lang="zh-CN" altLang="en-US" sz="1600"/>
                    </a:p>
                  </a:txBody>
                  <a:tcPr/>
                </a:tc>
                <a:tc>
                  <a:txBody>
                    <a:bodyPr/>
                    <a:lstStyle/>
                    <a:p>
                      <a:pPr fontAlgn="auto">
                        <a:spcAft>
                          <a:spcPts val="600"/>
                        </a:spcAft>
                        <a:buNone/>
                      </a:pPr>
                      <a:r>
                        <a:rPr lang="zh-CN" altLang="en-US" sz="1600"/>
                        <a:t>5.2.2整体计算分析</a:t>
                      </a:r>
                      <a:endParaRPr lang="zh-CN" altLang="en-US" sz="1600"/>
                    </a:p>
                    <a:p>
                      <a:pPr fontAlgn="auto">
                        <a:spcAft>
                          <a:spcPts val="600"/>
                        </a:spcAft>
                        <a:buNone/>
                      </a:pPr>
                      <a:r>
                        <a:rPr sz="1600"/>
                        <a:t>7.</a:t>
                      </a:r>
                      <a:r>
                        <a:rPr lang="en-US" sz="1600"/>
                        <a:t> </a:t>
                      </a:r>
                      <a:r>
                        <a:rPr sz="1600"/>
                        <a:t>高层民用建筑钢结构是否考虑《高层民用建筑钢结构技术规程》JGJ99-2015第6.2.2条的要求。</a:t>
                      </a:r>
                      <a:r>
                        <a:rPr lang="en-US" sz="1600"/>
                        <a:t> </a:t>
                      </a:r>
                      <a:r>
                        <a:rPr lang="zh-CN" altLang="en-US" sz="1600"/>
                        <a:t>（重力二阶效应）</a:t>
                      </a:r>
                      <a:endParaRPr sz="1600"/>
                    </a:p>
                    <a:p>
                      <a:pPr fontAlgn="auto">
                        <a:spcAft>
                          <a:spcPts val="600"/>
                        </a:spcAft>
                        <a:buNone/>
                      </a:pPr>
                      <a:r>
                        <a:rPr sz="1600"/>
                        <a:t>8.</a:t>
                      </a:r>
                      <a:r>
                        <a:rPr lang="en-US" sz="1600"/>
                        <a:t> </a:t>
                      </a:r>
                      <a:r>
                        <a:rPr sz="1600"/>
                        <a:t>风荷载或多遇地震作用下的弹性</a:t>
                      </a:r>
                      <a:r>
                        <a:rPr sz="1600">
                          <a:solidFill>
                            <a:srgbClr val="FF0000"/>
                          </a:solidFill>
                        </a:rPr>
                        <a:t>层间位移角</a:t>
                      </a:r>
                      <a:r>
                        <a:rPr sz="1600"/>
                        <a:t>是否符合《装配式钢结构建筑技术标准》GB/T51232</a:t>
                      </a:r>
                      <a:r>
                        <a:rPr sz="1600">
                          <a:solidFill>
                            <a:srgbClr val="FF0000"/>
                          </a:solidFill>
                        </a:rPr>
                        <a:t>第5.2.8条</a:t>
                      </a:r>
                      <a:r>
                        <a:rPr sz="1600"/>
                        <a:t>的规定。结构在罕遇地震作用下的弹塑性层间位移角是否符合《建筑抗震设计规范》（2016年版）GB50011-2010(2016版)第5.5节的要求。</a:t>
                      </a:r>
                      <a:endParaRPr sz="1600"/>
                    </a:p>
                    <a:p>
                      <a:pPr fontAlgn="auto">
                        <a:spcAft>
                          <a:spcPts val="600"/>
                        </a:spcAft>
                        <a:buNone/>
                      </a:pPr>
                      <a:endParaRPr sz="1600"/>
                    </a:p>
                  </a:txBody>
                  <a:tcPr/>
                </a:tc>
              </a:tr>
            </a:tbl>
          </a:graphicData>
        </a:graphic>
      </p:graphicFrame>
      <p:pic>
        <p:nvPicPr>
          <p:cNvPr id="2" name="图片 1"/>
          <p:cNvPicPr>
            <a:picLocks noChangeAspect="true"/>
          </p:cNvPicPr>
          <p:nvPr/>
        </p:nvPicPr>
        <p:blipFill>
          <a:blip r:embed="rId1"/>
          <a:srcRect r="2468"/>
          <a:stretch>
            <a:fillRect/>
          </a:stretch>
        </p:blipFill>
        <p:spPr>
          <a:xfrm>
            <a:off x="6070600" y="4748530"/>
            <a:ext cx="6073140" cy="1315085"/>
          </a:xfrm>
          <a:prstGeom prst="rect">
            <a:avLst/>
          </a:prstGeom>
        </p:spPr>
      </p:pic>
      <p:grpSp>
        <p:nvGrpSpPr>
          <p:cNvPr id="32" name="组合 31"/>
          <p:cNvGrpSpPr/>
          <p:nvPr/>
        </p:nvGrpSpPr>
        <p:grpSpPr>
          <a:xfrm>
            <a:off x="226935" y="1593529"/>
            <a:ext cx="3247532" cy="4553318"/>
            <a:chOff x="4256810" y="1936417"/>
            <a:chExt cx="3641716" cy="4553318"/>
          </a:xfrm>
        </p:grpSpPr>
        <p:sp>
          <p:nvSpPr>
            <p:cNvPr id="33" name="任意多边形 3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5" name="任意多边形 3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8" name="任意多边形 3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9" name="任意多边形 3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2"/>
    </p:custData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753007" y="1450075"/>
            <a:ext cx="2290445" cy="398780"/>
          </a:xfrm>
          <a:prstGeom prst="rect">
            <a:avLst/>
          </a:prstGeom>
        </p:spPr>
        <p:txBody>
          <a:bodyPr wrap="none">
            <a:spAutoFit/>
          </a:bodyPr>
          <a:lstStyle/>
          <a:p>
            <a:pPr lvl="0" algn="l"/>
            <a:r>
              <a:rPr lang="zh-CN" altLang="en-US" sz="2000" b="1" dirty="0">
                <a:latin typeface="微软雅黑" panose="020B0503020204020204" pitchFamily="34" charset="-122"/>
                <a:ea typeface="微软雅黑" panose="020B0503020204020204" pitchFamily="34" charset="-122"/>
                <a:sym typeface="+mn-ea"/>
              </a:rPr>
              <a:t>结构专业审查要点</a:t>
            </a:r>
            <a:r>
              <a:rPr lang="zh-CN" altLang="en-US" sz="2000" b="1" dirty="0">
                <a:latin typeface="微软雅黑" panose="020B0503020204020204" pitchFamily="34" charset="-122"/>
                <a:ea typeface="微软雅黑" panose="020B0503020204020204" pitchFamily="34" charset="-122"/>
              </a:rPr>
              <a:t> </a:t>
            </a:r>
            <a:endParaRPr lang="zh-CN" altLang="en-US" sz="2000" b="1" dirty="0">
              <a:latin typeface="微软雅黑" panose="020B0503020204020204" pitchFamily="34" charset="-122"/>
              <a:ea typeface="微软雅黑" panose="020B0503020204020204" pitchFamily="34" charset="-122"/>
            </a:endParaRPr>
          </a:p>
        </p:txBody>
      </p:sp>
      <p:cxnSp>
        <p:nvCxnSpPr>
          <p:cNvPr id="17" name="直接连接符 16"/>
          <p:cNvCxnSpPr/>
          <p:nvPr/>
        </p:nvCxnSpPr>
        <p:spPr bwMode="auto">
          <a:xfrm>
            <a:off x="5332745" y="1850185"/>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aphicFrame>
        <p:nvGraphicFramePr>
          <p:cNvPr id="5" name="表格 4"/>
          <p:cNvGraphicFramePr/>
          <p:nvPr/>
        </p:nvGraphicFramePr>
        <p:xfrm>
          <a:off x="3489960" y="2155825"/>
          <a:ext cx="8532495" cy="3154680"/>
        </p:xfrm>
        <a:graphic>
          <a:graphicData uri="http://schemas.openxmlformats.org/drawingml/2006/table">
            <a:tbl>
              <a:tblPr firstRow="true" bandRow="true">
                <a:tableStyleId>{5C22544A-7EE6-4342-B048-85BDC9FD1C3A}</a:tableStyleId>
              </a:tblPr>
              <a:tblGrid>
                <a:gridCol w="808990"/>
                <a:gridCol w="1637030"/>
                <a:gridCol w="6086475"/>
              </a:tblGrid>
              <a:tr h="381000">
                <a:tc>
                  <a:txBody>
                    <a:bodyPr/>
                    <a:lstStyle/>
                    <a:p>
                      <a:pPr algn="ctr">
                        <a:buNone/>
                      </a:pPr>
                      <a:r>
                        <a:rPr lang="zh-CN" altLang="en-US"/>
                        <a:t>序号</a:t>
                      </a:r>
                      <a:endParaRPr lang="zh-CN" altLang="en-US"/>
                    </a:p>
                  </a:txBody>
                  <a:tcPr/>
                </a:tc>
                <a:tc>
                  <a:txBody>
                    <a:bodyPr/>
                    <a:lstStyle/>
                    <a:p>
                      <a:pPr algn="ctr">
                        <a:buNone/>
                      </a:pPr>
                      <a:r>
                        <a:rPr lang="zh-CN" altLang="en-US"/>
                        <a:t>审查项目</a:t>
                      </a:r>
                      <a:endParaRPr lang="zh-CN" altLang="en-US"/>
                    </a:p>
                  </a:txBody>
                  <a:tcPr/>
                </a:tc>
                <a:tc>
                  <a:txBody>
                    <a:bodyPr/>
                    <a:lstStyle/>
                    <a:p>
                      <a:pPr algn="ctr">
                        <a:buNone/>
                      </a:pPr>
                      <a:r>
                        <a:rPr lang="zh-CN" altLang="en-US"/>
                        <a:t>审查内容</a:t>
                      </a:r>
                      <a:endParaRPr lang="zh-CN" altLang="en-US"/>
                    </a:p>
                  </a:txBody>
                  <a:tcPr/>
                </a:tc>
              </a:tr>
              <a:tr h="1216025">
                <a:tc>
                  <a:txBody>
                    <a:bodyPr/>
                    <a:lstStyle/>
                    <a:p>
                      <a:pPr algn="ctr">
                        <a:buNone/>
                      </a:pPr>
                      <a:r>
                        <a:rPr lang="zh-CN" altLang="en-US"/>
                        <a:t>5.</a:t>
                      </a:r>
                      <a:r>
                        <a:rPr lang="en-US" altLang="zh-CN"/>
                        <a:t>2</a:t>
                      </a:r>
                      <a:endParaRPr lang="en-US" altLang="zh-CN"/>
                    </a:p>
                  </a:txBody>
                  <a:tcPr/>
                </a:tc>
                <a:tc>
                  <a:txBody>
                    <a:bodyPr/>
                    <a:lstStyle/>
                    <a:p>
                      <a:pPr>
                        <a:buNone/>
                      </a:pPr>
                      <a:r>
                        <a:rPr lang="zh-CN" altLang="en-US" sz="1600"/>
                        <a:t>钢框架结构、</a:t>
                      </a:r>
                      <a:endParaRPr lang="zh-CN" altLang="en-US" sz="1600"/>
                    </a:p>
                    <a:p>
                      <a:pPr>
                        <a:buNone/>
                      </a:pPr>
                      <a:r>
                        <a:rPr lang="zh-CN" altLang="en-US" sz="1600"/>
                        <a:t>钢框架-中心支撑结构、</a:t>
                      </a:r>
                      <a:endParaRPr lang="zh-CN" altLang="en-US" sz="1600"/>
                    </a:p>
                    <a:p>
                      <a:pPr>
                        <a:buNone/>
                      </a:pPr>
                      <a:r>
                        <a:rPr lang="zh-CN" altLang="en-US" sz="1600"/>
                        <a:t>钢框架-偏心支撑结构、</a:t>
                      </a:r>
                      <a:endParaRPr lang="zh-CN" altLang="en-US" sz="1600"/>
                    </a:p>
                    <a:p>
                      <a:pPr>
                        <a:buNone/>
                      </a:pPr>
                      <a:r>
                        <a:rPr lang="zh-CN" altLang="en-US" sz="1600"/>
                        <a:t>钢框架-屈曲约束支撑结构、</a:t>
                      </a:r>
                      <a:endParaRPr lang="zh-CN" altLang="en-US" sz="1600"/>
                    </a:p>
                    <a:p>
                      <a:pPr>
                        <a:buNone/>
                      </a:pPr>
                      <a:r>
                        <a:rPr lang="zh-CN" altLang="en-US" sz="1600"/>
                        <a:t>钢框架-核心筒结构、</a:t>
                      </a:r>
                      <a:endParaRPr lang="zh-CN" altLang="en-US" sz="1600"/>
                    </a:p>
                    <a:p>
                      <a:pPr>
                        <a:buNone/>
                      </a:pPr>
                      <a:r>
                        <a:rPr lang="zh-CN" altLang="en-US" sz="1600"/>
                        <a:t>钢框架-延性墙板结构</a:t>
                      </a:r>
                      <a:endParaRPr lang="zh-CN" altLang="en-US" sz="1600"/>
                    </a:p>
                  </a:txBody>
                  <a:tcPr/>
                </a:tc>
                <a:tc>
                  <a:txBody>
                    <a:bodyPr/>
                    <a:lstStyle/>
                    <a:p>
                      <a:pPr fontAlgn="auto">
                        <a:spcAft>
                          <a:spcPts val="600"/>
                        </a:spcAft>
                        <a:buNone/>
                      </a:pPr>
                      <a:r>
                        <a:rPr lang="zh-CN" altLang="en-US" sz="1600"/>
                        <a:t>5.2.2整体计算分析</a:t>
                      </a:r>
                      <a:endParaRPr lang="zh-CN" altLang="en-US" sz="1600"/>
                    </a:p>
                    <a:p>
                      <a:pPr fontAlgn="auto">
                        <a:spcAft>
                          <a:spcPts val="600"/>
                        </a:spcAft>
                        <a:buNone/>
                      </a:pPr>
                      <a:endParaRPr lang="zh-CN" altLang="en-US" sz="1600"/>
                    </a:p>
                    <a:p>
                      <a:pPr fontAlgn="auto">
                        <a:spcAft>
                          <a:spcPts val="600"/>
                        </a:spcAft>
                        <a:buNone/>
                      </a:pPr>
                      <a:endParaRPr lang="zh-CN" altLang="en-US" sz="1600"/>
                    </a:p>
                    <a:p>
                      <a:pPr fontAlgn="auto">
                        <a:spcAft>
                          <a:spcPts val="600"/>
                        </a:spcAft>
                        <a:buNone/>
                      </a:pPr>
                      <a:r>
                        <a:rPr lang="en-US" sz="1600"/>
                        <a:t>9. </a:t>
                      </a:r>
                      <a:r>
                        <a:rPr sz="1600"/>
                        <a:t>高度不小于80米的</a:t>
                      </a:r>
                      <a:r>
                        <a:rPr sz="1600">
                          <a:solidFill>
                            <a:srgbClr val="FF0000"/>
                          </a:solidFill>
                        </a:rPr>
                        <a:t>装配式钢结构住宅</a:t>
                      </a:r>
                      <a:r>
                        <a:rPr sz="1600"/>
                        <a:t>以及高度不小于150米的其它装配式钢结构建筑的</a:t>
                      </a:r>
                      <a:r>
                        <a:rPr sz="1600">
                          <a:solidFill>
                            <a:srgbClr val="FF0000"/>
                          </a:solidFill>
                        </a:rPr>
                        <a:t>风振舒适度分析</a:t>
                      </a:r>
                      <a:r>
                        <a:rPr sz="1600"/>
                        <a:t>是否符合《装配式钢结构建筑技术标准》GB/T51232-2016第5.2.9条的规定。</a:t>
                      </a:r>
                      <a:endParaRPr sz="1600"/>
                    </a:p>
                    <a:p>
                      <a:pPr fontAlgn="auto">
                        <a:spcAft>
                          <a:spcPts val="600"/>
                        </a:spcAft>
                        <a:buNone/>
                      </a:pPr>
                      <a:r>
                        <a:rPr sz="1600"/>
                        <a:t>10.</a:t>
                      </a:r>
                      <a:r>
                        <a:rPr lang="en-US" sz="1600"/>
                        <a:t> </a:t>
                      </a:r>
                      <a:r>
                        <a:rPr sz="1600"/>
                        <a:t>楼盖结构的</a:t>
                      </a:r>
                      <a:r>
                        <a:rPr sz="1600">
                          <a:solidFill>
                            <a:srgbClr val="FF0000"/>
                          </a:solidFill>
                        </a:rPr>
                        <a:t>舒适度验算</a:t>
                      </a:r>
                      <a:r>
                        <a:rPr sz="1600"/>
                        <a:t>是否符合《高层民用建筑钢结构技术规程》JGJ99-2015第3.5.7条的要求。</a:t>
                      </a:r>
                      <a:endParaRPr sz="1600"/>
                    </a:p>
                  </a:txBody>
                  <a:tcPr/>
                </a:tc>
              </a:tr>
            </a:tbl>
          </a:graphicData>
        </a:graphic>
      </p:graphicFrame>
      <p:pic>
        <p:nvPicPr>
          <p:cNvPr id="3" name="图片 2"/>
          <p:cNvPicPr>
            <a:picLocks noChangeAspect="true"/>
          </p:cNvPicPr>
          <p:nvPr/>
        </p:nvPicPr>
        <p:blipFill>
          <a:blip r:embed="rId1"/>
          <a:stretch>
            <a:fillRect/>
          </a:stretch>
        </p:blipFill>
        <p:spPr>
          <a:xfrm>
            <a:off x="6013450" y="5049520"/>
            <a:ext cx="6066790" cy="1464945"/>
          </a:xfrm>
          <a:prstGeom prst="rect">
            <a:avLst/>
          </a:prstGeom>
        </p:spPr>
      </p:pic>
      <p:grpSp>
        <p:nvGrpSpPr>
          <p:cNvPr id="32" name="组合 31"/>
          <p:cNvGrpSpPr/>
          <p:nvPr/>
        </p:nvGrpSpPr>
        <p:grpSpPr>
          <a:xfrm>
            <a:off x="226935" y="1593529"/>
            <a:ext cx="3247532" cy="4553318"/>
            <a:chOff x="4256810" y="1936417"/>
            <a:chExt cx="3641716" cy="4553318"/>
          </a:xfrm>
        </p:grpSpPr>
        <p:sp>
          <p:nvSpPr>
            <p:cNvPr id="33" name="任意多边形 32"/>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5" name="任意多边形 34"/>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8" name="任意多边形 37"/>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9" name="任意多边形 38"/>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2"/>
    </p:custData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753007" y="1450075"/>
            <a:ext cx="2290445" cy="398780"/>
          </a:xfrm>
          <a:prstGeom prst="rect">
            <a:avLst/>
          </a:prstGeom>
        </p:spPr>
        <p:txBody>
          <a:bodyPr wrap="none">
            <a:spAutoFit/>
          </a:bodyPr>
          <a:lstStyle/>
          <a:p>
            <a:pPr lvl="0" algn="l"/>
            <a:r>
              <a:rPr lang="zh-CN" altLang="en-US" sz="2000" b="1" dirty="0">
                <a:latin typeface="微软雅黑" panose="020B0503020204020204" pitchFamily="34" charset="-122"/>
                <a:ea typeface="微软雅黑" panose="020B0503020204020204" pitchFamily="34" charset="-122"/>
                <a:sym typeface="+mn-ea"/>
              </a:rPr>
              <a:t>结构专业审查要点</a:t>
            </a:r>
            <a:r>
              <a:rPr lang="zh-CN" altLang="en-US" sz="2000" b="1" dirty="0">
                <a:latin typeface="微软雅黑" panose="020B0503020204020204" pitchFamily="34" charset="-122"/>
                <a:ea typeface="微软雅黑" panose="020B0503020204020204" pitchFamily="34" charset="-122"/>
              </a:rPr>
              <a:t> </a:t>
            </a:r>
            <a:endParaRPr lang="zh-CN" altLang="en-US" sz="2000" b="1" dirty="0">
              <a:latin typeface="微软雅黑" panose="020B0503020204020204" pitchFamily="34" charset="-122"/>
              <a:ea typeface="微软雅黑" panose="020B0503020204020204" pitchFamily="34" charset="-122"/>
            </a:endParaRPr>
          </a:p>
        </p:txBody>
      </p:sp>
      <p:cxnSp>
        <p:nvCxnSpPr>
          <p:cNvPr id="17" name="直接连接符 16"/>
          <p:cNvCxnSpPr/>
          <p:nvPr/>
        </p:nvCxnSpPr>
        <p:spPr bwMode="auto">
          <a:xfrm>
            <a:off x="5332745" y="1850185"/>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aphicFrame>
        <p:nvGraphicFramePr>
          <p:cNvPr id="5" name="表格 4"/>
          <p:cNvGraphicFramePr/>
          <p:nvPr/>
        </p:nvGraphicFramePr>
        <p:xfrm>
          <a:off x="3518535" y="2031365"/>
          <a:ext cx="8532495" cy="4023360"/>
        </p:xfrm>
        <a:graphic>
          <a:graphicData uri="http://schemas.openxmlformats.org/drawingml/2006/table">
            <a:tbl>
              <a:tblPr firstRow="true" bandRow="true">
                <a:tableStyleId>{5C22544A-7EE6-4342-B048-85BDC9FD1C3A}</a:tableStyleId>
              </a:tblPr>
              <a:tblGrid>
                <a:gridCol w="808990"/>
                <a:gridCol w="1637030"/>
                <a:gridCol w="6086475"/>
              </a:tblGrid>
              <a:tr h="381000">
                <a:tc>
                  <a:txBody>
                    <a:bodyPr/>
                    <a:lstStyle/>
                    <a:p>
                      <a:pPr algn="ctr">
                        <a:buNone/>
                      </a:pPr>
                      <a:r>
                        <a:rPr lang="zh-CN" altLang="en-US"/>
                        <a:t>序号</a:t>
                      </a:r>
                      <a:endParaRPr lang="zh-CN" altLang="en-US"/>
                    </a:p>
                  </a:txBody>
                  <a:tcPr/>
                </a:tc>
                <a:tc>
                  <a:txBody>
                    <a:bodyPr/>
                    <a:lstStyle/>
                    <a:p>
                      <a:pPr algn="ctr">
                        <a:buNone/>
                      </a:pPr>
                      <a:r>
                        <a:rPr lang="zh-CN" altLang="en-US"/>
                        <a:t>审查项目</a:t>
                      </a:r>
                      <a:endParaRPr lang="zh-CN" altLang="en-US"/>
                    </a:p>
                  </a:txBody>
                  <a:tcPr/>
                </a:tc>
                <a:tc>
                  <a:txBody>
                    <a:bodyPr/>
                    <a:lstStyle/>
                    <a:p>
                      <a:pPr algn="ctr">
                        <a:buNone/>
                      </a:pPr>
                      <a:r>
                        <a:rPr lang="zh-CN" altLang="en-US"/>
                        <a:t>审查内容</a:t>
                      </a:r>
                      <a:endParaRPr lang="zh-CN" altLang="en-US"/>
                    </a:p>
                  </a:txBody>
                  <a:tcPr/>
                </a:tc>
              </a:tr>
              <a:tr h="1216025">
                <a:tc>
                  <a:txBody>
                    <a:bodyPr/>
                    <a:lstStyle/>
                    <a:p>
                      <a:pPr algn="ctr">
                        <a:buNone/>
                      </a:pPr>
                      <a:r>
                        <a:rPr lang="zh-CN" altLang="en-US"/>
                        <a:t>5.</a:t>
                      </a:r>
                      <a:r>
                        <a:rPr lang="en-US" altLang="zh-CN"/>
                        <a:t>2</a:t>
                      </a:r>
                      <a:endParaRPr lang="en-US" altLang="zh-CN"/>
                    </a:p>
                  </a:txBody>
                  <a:tcPr/>
                </a:tc>
                <a:tc>
                  <a:txBody>
                    <a:bodyPr/>
                    <a:lstStyle/>
                    <a:p>
                      <a:pPr>
                        <a:buNone/>
                      </a:pPr>
                      <a:r>
                        <a:rPr lang="zh-CN" altLang="en-US" sz="1600"/>
                        <a:t>钢框架结构、</a:t>
                      </a:r>
                      <a:endParaRPr lang="zh-CN" altLang="en-US" sz="1600"/>
                    </a:p>
                    <a:p>
                      <a:pPr>
                        <a:buNone/>
                      </a:pPr>
                      <a:r>
                        <a:rPr lang="zh-CN" altLang="en-US" sz="1600"/>
                        <a:t>钢框架-中心支撑结构、</a:t>
                      </a:r>
                      <a:endParaRPr lang="zh-CN" altLang="en-US" sz="1600"/>
                    </a:p>
                    <a:p>
                      <a:pPr>
                        <a:buNone/>
                      </a:pPr>
                      <a:r>
                        <a:rPr lang="zh-CN" altLang="en-US" sz="1600"/>
                        <a:t>钢框架-偏心支撑结构、</a:t>
                      </a:r>
                      <a:endParaRPr lang="zh-CN" altLang="en-US" sz="1600"/>
                    </a:p>
                    <a:p>
                      <a:pPr>
                        <a:buNone/>
                      </a:pPr>
                      <a:r>
                        <a:rPr lang="zh-CN" altLang="en-US" sz="1600"/>
                        <a:t>钢框架-屈曲约束支撑结构、</a:t>
                      </a:r>
                      <a:endParaRPr lang="zh-CN" altLang="en-US" sz="1600"/>
                    </a:p>
                    <a:p>
                      <a:pPr>
                        <a:buNone/>
                      </a:pPr>
                      <a:r>
                        <a:rPr lang="zh-CN" altLang="en-US" sz="1600"/>
                        <a:t>钢框架-核心筒结构、</a:t>
                      </a:r>
                      <a:endParaRPr lang="zh-CN" altLang="en-US" sz="1600"/>
                    </a:p>
                    <a:p>
                      <a:pPr>
                        <a:buNone/>
                      </a:pPr>
                      <a:r>
                        <a:rPr lang="zh-CN" altLang="en-US" sz="1600"/>
                        <a:t>钢框架-延性墙板结构</a:t>
                      </a:r>
                      <a:endParaRPr lang="zh-CN" altLang="en-US" sz="1600"/>
                    </a:p>
                  </a:txBody>
                  <a:tcPr/>
                </a:tc>
                <a:tc>
                  <a:txBody>
                    <a:bodyPr/>
                    <a:lstStyle/>
                    <a:p>
                      <a:pPr fontAlgn="auto">
                        <a:spcAft>
                          <a:spcPts val="600"/>
                        </a:spcAft>
                        <a:buNone/>
                      </a:pPr>
                      <a:r>
                        <a:rPr lang="zh-CN" altLang="en-US" sz="1600"/>
                        <a:t>5.2.3</a:t>
                      </a:r>
                      <a:r>
                        <a:rPr lang="en-US" altLang="zh-CN" sz="1600"/>
                        <a:t> </a:t>
                      </a:r>
                      <a:r>
                        <a:rPr lang="zh-CN" altLang="en-US" sz="1600"/>
                        <a:t>构件设计</a:t>
                      </a:r>
                      <a:endParaRPr lang="zh-CN" altLang="en-US" sz="1600"/>
                    </a:p>
                    <a:p>
                      <a:pPr fontAlgn="auto">
                        <a:spcAft>
                          <a:spcPts val="600"/>
                        </a:spcAft>
                        <a:buNone/>
                      </a:pPr>
                      <a:endParaRPr lang="zh-CN" altLang="en-US" sz="1600"/>
                    </a:p>
                    <a:p>
                      <a:pPr fontAlgn="auto">
                        <a:spcAft>
                          <a:spcPts val="600"/>
                        </a:spcAft>
                        <a:buNone/>
                      </a:pPr>
                      <a:r>
                        <a:rPr lang="zh-CN" altLang="en-US" sz="1600"/>
                        <a:t>1.</a:t>
                      </a:r>
                      <a:r>
                        <a:rPr lang="en-US" altLang="zh-CN" sz="1600"/>
                        <a:t> </a:t>
                      </a:r>
                      <a:r>
                        <a:rPr lang="zh-CN" altLang="en-US" sz="1600"/>
                        <a:t>钢柱、钢梁、中心支撑及偏心支撑的</a:t>
                      </a:r>
                      <a:r>
                        <a:rPr lang="zh-CN" altLang="en-US" sz="1600">
                          <a:solidFill>
                            <a:srgbClr val="FF0000"/>
                          </a:solidFill>
                        </a:rPr>
                        <a:t>构造要求（高厚比、宽厚比、长细比、侧向支承、局部稳定等）</a:t>
                      </a:r>
                      <a:r>
                        <a:rPr lang="zh-CN" altLang="en-US" sz="1600"/>
                        <a:t>是否满足《建筑抗震设计规范》（2016年版）GB50011-2010(2016版)第8.3.1~8.3.3、8.4.1、8.4.3、8.5.2、8.5.7条、《高层民用建筑钢结构技术规程》JGJ99-2015第7.4、7.5节或《钢结构设计标准》GB50017-2017第3.5、6.3~6.6、7.3、8.4节的要求。</a:t>
                      </a:r>
                      <a:endParaRPr lang="zh-CN" altLang="en-US" sz="1600"/>
                    </a:p>
                    <a:p>
                      <a:pPr fontAlgn="auto">
                        <a:spcAft>
                          <a:spcPts val="600"/>
                        </a:spcAft>
                        <a:buNone/>
                      </a:pPr>
                      <a:r>
                        <a:rPr lang="zh-CN" altLang="en-US" sz="1600"/>
                        <a:t>2.</a:t>
                      </a:r>
                      <a:r>
                        <a:rPr lang="en-US" altLang="zh-CN" sz="1600"/>
                        <a:t> </a:t>
                      </a:r>
                      <a:r>
                        <a:rPr lang="zh-CN" altLang="en-US" sz="1600"/>
                        <a:t>钢柱、钢梁承载力及整体稳定计算是否满足《钢结构设计标准》GB50017-2017第7.1、7.2、8.1、8.2、6.1、6.2节的要求。</a:t>
                      </a:r>
                      <a:endParaRPr lang="zh-CN" altLang="en-US" sz="1600"/>
                    </a:p>
                    <a:p>
                      <a:pPr fontAlgn="auto">
                        <a:spcAft>
                          <a:spcPts val="600"/>
                        </a:spcAft>
                        <a:buNone/>
                      </a:pPr>
                      <a:r>
                        <a:rPr lang="zh-CN" altLang="en-US" sz="1600"/>
                        <a:t>3.</a:t>
                      </a:r>
                      <a:r>
                        <a:rPr lang="en-US" altLang="zh-CN" sz="1600"/>
                        <a:t> </a:t>
                      </a:r>
                      <a:r>
                        <a:rPr lang="zh-CN" altLang="en-US" sz="1600"/>
                        <a:t>钢梁变形是否满足《钢结构设计标准》GB50017-2017附录第B.1节的要求。</a:t>
                      </a:r>
                      <a:endParaRPr lang="zh-CN" altLang="en-US" sz="1600"/>
                    </a:p>
                    <a:p>
                      <a:pPr fontAlgn="auto">
                        <a:spcAft>
                          <a:spcPts val="600"/>
                        </a:spcAft>
                        <a:buNone/>
                      </a:pPr>
                      <a:endParaRPr lang="en-US" altLang="zh-CN" sz="1600"/>
                    </a:p>
                  </a:txBody>
                  <a:tcPr/>
                </a:tc>
              </a:tr>
            </a:tbl>
          </a:graphicData>
        </a:graphic>
      </p:graphicFrame>
      <p:grpSp>
        <p:nvGrpSpPr>
          <p:cNvPr id="40" name="组合 39"/>
          <p:cNvGrpSpPr/>
          <p:nvPr/>
        </p:nvGrpSpPr>
        <p:grpSpPr>
          <a:xfrm>
            <a:off x="226935" y="1593529"/>
            <a:ext cx="3247532" cy="4553318"/>
            <a:chOff x="4256810" y="1936417"/>
            <a:chExt cx="3641716" cy="4553318"/>
          </a:xfrm>
        </p:grpSpPr>
        <p:sp>
          <p:nvSpPr>
            <p:cNvPr id="41" name="任意多边形 40"/>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42" name="任意多边形 41"/>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43" name="任意多边形 42"/>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44" name="任意多边形 43"/>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45" name="任意多边形 44"/>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46" name="任意多边形 45"/>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47" name="任意多边形 46"/>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753007" y="1450075"/>
            <a:ext cx="2290445" cy="398780"/>
          </a:xfrm>
          <a:prstGeom prst="rect">
            <a:avLst/>
          </a:prstGeom>
        </p:spPr>
        <p:txBody>
          <a:bodyPr wrap="none">
            <a:spAutoFit/>
          </a:bodyPr>
          <a:lstStyle/>
          <a:p>
            <a:pPr lvl="0" algn="l"/>
            <a:r>
              <a:rPr lang="zh-CN" altLang="en-US" sz="2000" b="1" dirty="0">
                <a:latin typeface="微软雅黑" panose="020B0503020204020204" pitchFamily="34" charset="-122"/>
                <a:ea typeface="微软雅黑" panose="020B0503020204020204" pitchFamily="34" charset="-122"/>
                <a:sym typeface="+mn-ea"/>
              </a:rPr>
              <a:t>结构专业审查要点</a:t>
            </a:r>
            <a:r>
              <a:rPr lang="zh-CN" altLang="en-US" sz="2000" b="1" dirty="0">
                <a:latin typeface="微软雅黑" panose="020B0503020204020204" pitchFamily="34" charset="-122"/>
                <a:ea typeface="微软雅黑" panose="020B0503020204020204" pitchFamily="34" charset="-122"/>
              </a:rPr>
              <a:t> </a:t>
            </a:r>
            <a:endParaRPr lang="zh-CN" altLang="en-US" sz="2000" b="1" dirty="0">
              <a:latin typeface="微软雅黑" panose="020B0503020204020204" pitchFamily="34" charset="-122"/>
              <a:ea typeface="微软雅黑" panose="020B0503020204020204" pitchFamily="34" charset="-122"/>
            </a:endParaRPr>
          </a:p>
        </p:txBody>
      </p:sp>
      <p:cxnSp>
        <p:nvCxnSpPr>
          <p:cNvPr id="17" name="直接连接符 16"/>
          <p:cNvCxnSpPr/>
          <p:nvPr/>
        </p:nvCxnSpPr>
        <p:spPr bwMode="auto">
          <a:xfrm>
            <a:off x="5332745" y="1850185"/>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aphicFrame>
        <p:nvGraphicFramePr>
          <p:cNvPr id="5" name="表格 4"/>
          <p:cNvGraphicFramePr/>
          <p:nvPr/>
        </p:nvGraphicFramePr>
        <p:xfrm>
          <a:off x="3518535" y="2031365"/>
          <a:ext cx="8532495" cy="3154680"/>
        </p:xfrm>
        <a:graphic>
          <a:graphicData uri="http://schemas.openxmlformats.org/drawingml/2006/table">
            <a:tbl>
              <a:tblPr firstRow="true" bandRow="true">
                <a:tableStyleId>{5C22544A-7EE6-4342-B048-85BDC9FD1C3A}</a:tableStyleId>
              </a:tblPr>
              <a:tblGrid>
                <a:gridCol w="808990"/>
                <a:gridCol w="1637030"/>
                <a:gridCol w="6086475"/>
              </a:tblGrid>
              <a:tr h="381000">
                <a:tc>
                  <a:txBody>
                    <a:bodyPr/>
                    <a:lstStyle/>
                    <a:p>
                      <a:pPr algn="ctr">
                        <a:buNone/>
                      </a:pPr>
                      <a:r>
                        <a:rPr lang="zh-CN" altLang="en-US"/>
                        <a:t>序号</a:t>
                      </a:r>
                      <a:endParaRPr lang="zh-CN" altLang="en-US"/>
                    </a:p>
                  </a:txBody>
                  <a:tcPr/>
                </a:tc>
                <a:tc>
                  <a:txBody>
                    <a:bodyPr/>
                    <a:lstStyle/>
                    <a:p>
                      <a:pPr algn="ctr">
                        <a:buNone/>
                      </a:pPr>
                      <a:r>
                        <a:rPr lang="zh-CN" altLang="en-US"/>
                        <a:t>审查项目</a:t>
                      </a:r>
                      <a:endParaRPr lang="zh-CN" altLang="en-US"/>
                    </a:p>
                  </a:txBody>
                  <a:tcPr/>
                </a:tc>
                <a:tc>
                  <a:txBody>
                    <a:bodyPr/>
                    <a:lstStyle/>
                    <a:p>
                      <a:pPr algn="ctr">
                        <a:buNone/>
                      </a:pPr>
                      <a:r>
                        <a:rPr lang="zh-CN" altLang="en-US"/>
                        <a:t>审查内容</a:t>
                      </a:r>
                      <a:endParaRPr lang="zh-CN" altLang="en-US"/>
                    </a:p>
                  </a:txBody>
                  <a:tcPr/>
                </a:tc>
              </a:tr>
              <a:tr h="1216025">
                <a:tc>
                  <a:txBody>
                    <a:bodyPr/>
                    <a:lstStyle/>
                    <a:p>
                      <a:pPr algn="ctr">
                        <a:buNone/>
                      </a:pPr>
                      <a:r>
                        <a:rPr lang="zh-CN" altLang="en-US"/>
                        <a:t>5.</a:t>
                      </a:r>
                      <a:r>
                        <a:rPr lang="en-US" altLang="zh-CN"/>
                        <a:t>2</a:t>
                      </a:r>
                      <a:endParaRPr lang="en-US" altLang="zh-CN"/>
                    </a:p>
                  </a:txBody>
                  <a:tcPr/>
                </a:tc>
                <a:tc>
                  <a:txBody>
                    <a:bodyPr/>
                    <a:lstStyle/>
                    <a:p>
                      <a:pPr>
                        <a:buNone/>
                      </a:pPr>
                      <a:r>
                        <a:rPr lang="zh-CN" altLang="en-US" sz="1600"/>
                        <a:t>钢框架结构、</a:t>
                      </a:r>
                      <a:endParaRPr lang="zh-CN" altLang="en-US" sz="1600"/>
                    </a:p>
                    <a:p>
                      <a:pPr>
                        <a:buNone/>
                      </a:pPr>
                      <a:r>
                        <a:rPr lang="zh-CN" altLang="en-US" sz="1600"/>
                        <a:t>钢框架-中心支撑结构、</a:t>
                      </a:r>
                      <a:endParaRPr lang="zh-CN" altLang="en-US" sz="1600"/>
                    </a:p>
                    <a:p>
                      <a:pPr>
                        <a:buNone/>
                      </a:pPr>
                      <a:r>
                        <a:rPr lang="zh-CN" altLang="en-US" sz="1600"/>
                        <a:t>钢框架-偏心支撑结构、</a:t>
                      </a:r>
                      <a:endParaRPr lang="zh-CN" altLang="en-US" sz="1600"/>
                    </a:p>
                    <a:p>
                      <a:pPr>
                        <a:buNone/>
                      </a:pPr>
                      <a:r>
                        <a:rPr lang="zh-CN" altLang="en-US" sz="1600"/>
                        <a:t>钢框架-屈曲约束支撑结构、</a:t>
                      </a:r>
                      <a:endParaRPr lang="zh-CN" altLang="en-US" sz="1600"/>
                    </a:p>
                    <a:p>
                      <a:pPr>
                        <a:buNone/>
                      </a:pPr>
                      <a:r>
                        <a:rPr lang="zh-CN" altLang="en-US" sz="1600"/>
                        <a:t>钢框架-核心筒结构、</a:t>
                      </a:r>
                      <a:endParaRPr lang="zh-CN" altLang="en-US" sz="1600"/>
                    </a:p>
                    <a:p>
                      <a:pPr>
                        <a:buNone/>
                      </a:pPr>
                      <a:r>
                        <a:rPr lang="zh-CN" altLang="en-US" sz="1600"/>
                        <a:t>钢框架-延性墙板结构</a:t>
                      </a:r>
                      <a:endParaRPr lang="zh-CN" altLang="en-US" sz="1600"/>
                    </a:p>
                  </a:txBody>
                  <a:tcPr/>
                </a:tc>
                <a:tc>
                  <a:txBody>
                    <a:bodyPr/>
                    <a:lstStyle/>
                    <a:p>
                      <a:pPr fontAlgn="auto">
                        <a:spcAft>
                          <a:spcPts val="600"/>
                        </a:spcAft>
                        <a:buNone/>
                      </a:pPr>
                      <a:r>
                        <a:rPr lang="zh-CN" altLang="en-US" sz="1600"/>
                        <a:t>5.2.3</a:t>
                      </a:r>
                      <a:r>
                        <a:rPr lang="en-US" altLang="zh-CN" sz="1600"/>
                        <a:t> </a:t>
                      </a:r>
                      <a:r>
                        <a:rPr lang="zh-CN" altLang="en-US" sz="1600"/>
                        <a:t>构件设计</a:t>
                      </a:r>
                      <a:endParaRPr lang="zh-CN" altLang="en-US" sz="1600"/>
                    </a:p>
                    <a:p>
                      <a:pPr fontAlgn="auto">
                        <a:spcAft>
                          <a:spcPts val="600"/>
                        </a:spcAft>
                        <a:buNone/>
                      </a:pPr>
                      <a:r>
                        <a:rPr lang="en-US" altLang="zh-CN" sz="1600"/>
                        <a:t>7.  框架梁</a:t>
                      </a:r>
                      <a:r>
                        <a:rPr lang="en-US" altLang="zh-CN" sz="1600">
                          <a:solidFill>
                            <a:srgbClr val="FF0000"/>
                          </a:solidFill>
                        </a:rPr>
                        <a:t>受压下翼缘</a:t>
                      </a:r>
                      <a:r>
                        <a:rPr lang="en-US" altLang="zh-CN" sz="1600"/>
                        <a:t>是否满足《钢结构设计标准》GB50017-2017第6.2.6、6.2.7条要求，</a:t>
                      </a:r>
                      <a:r>
                        <a:rPr lang="en-US" altLang="zh-CN" sz="1600">
                          <a:solidFill>
                            <a:srgbClr val="FF0000"/>
                          </a:solidFill>
                        </a:rPr>
                        <a:t>当设置隅撑</a:t>
                      </a:r>
                      <a:r>
                        <a:rPr lang="en-US" altLang="zh-CN" sz="1600"/>
                        <a:t>时，隅撑是否满足《高层民用建筑钢结构技术规程》JGJ99-2015第8.5.5条的要求。</a:t>
                      </a:r>
                      <a:endParaRPr lang="en-US" altLang="zh-CN" sz="1600"/>
                    </a:p>
                    <a:p>
                      <a:pPr fontAlgn="auto">
                        <a:spcAft>
                          <a:spcPts val="600"/>
                        </a:spcAft>
                        <a:buNone/>
                      </a:pPr>
                      <a:endParaRPr lang="en-US" altLang="zh-CN" sz="1600"/>
                    </a:p>
                    <a:p>
                      <a:pPr fontAlgn="auto">
                        <a:spcAft>
                          <a:spcPts val="600"/>
                        </a:spcAft>
                        <a:buNone/>
                      </a:pPr>
                      <a:r>
                        <a:rPr lang="en-US" altLang="zh-CN" sz="1600"/>
                        <a:t>      </a:t>
                      </a:r>
                      <a:r>
                        <a:rPr lang="zh-CN" altLang="en-US" sz="1600"/>
                        <a:t>抗震通规</a:t>
                      </a:r>
                      <a:r>
                        <a:rPr lang="en-US" altLang="zh-CN" sz="1600"/>
                        <a:t>GB55002</a:t>
                      </a:r>
                      <a:r>
                        <a:rPr lang="zh-CN" altLang="en-US" sz="1600"/>
                        <a:t>：</a:t>
                      </a:r>
                      <a:endParaRPr lang="en-US" altLang="zh-CN" sz="1600"/>
                    </a:p>
                    <a:p>
                      <a:pPr fontAlgn="auto">
                        <a:spcAft>
                          <a:spcPts val="600"/>
                        </a:spcAft>
                        <a:buNone/>
                      </a:pPr>
                      <a:endParaRPr lang="en-US" altLang="zh-CN" sz="1600"/>
                    </a:p>
                  </a:txBody>
                  <a:tcPr/>
                </a:tc>
              </a:tr>
            </a:tbl>
          </a:graphicData>
        </a:graphic>
      </p:graphicFrame>
      <p:pic>
        <p:nvPicPr>
          <p:cNvPr id="2" name="图片 1"/>
          <p:cNvPicPr>
            <a:picLocks noChangeAspect="true"/>
          </p:cNvPicPr>
          <p:nvPr/>
        </p:nvPicPr>
        <p:blipFill>
          <a:blip r:embed="rId1"/>
          <a:stretch>
            <a:fillRect/>
          </a:stretch>
        </p:blipFill>
        <p:spPr>
          <a:xfrm>
            <a:off x="6061710" y="4251960"/>
            <a:ext cx="6130290" cy="2262505"/>
          </a:xfrm>
          <a:prstGeom prst="rect">
            <a:avLst/>
          </a:prstGeom>
        </p:spPr>
      </p:pic>
      <p:grpSp>
        <p:nvGrpSpPr>
          <p:cNvPr id="18" name="组合 17"/>
          <p:cNvGrpSpPr/>
          <p:nvPr/>
        </p:nvGrpSpPr>
        <p:grpSpPr>
          <a:xfrm>
            <a:off x="226935" y="1593529"/>
            <a:ext cx="3247532" cy="4553318"/>
            <a:chOff x="4256810" y="1936417"/>
            <a:chExt cx="3641716" cy="4553318"/>
          </a:xfrm>
        </p:grpSpPr>
        <p:sp>
          <p:nvSpPr>
            <p:cNvPr id="19" name="任意多边形 18"/>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7" name="任意多边形 26"/>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0" name="任意多边形 29"/>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1" name="任意多边形 30"/>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2"/>
    </p:custData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753007" y="1450075"/>
            <a:ext cx="2290445" cy="398780"/>
          </a:xfrm>
          <a:prstGeom prst="rect">
            <a:avLst/>
          </a:prstGeom>
        </p:spPr>
        <p:txBody>
          <a:bodyPr wrap="none">
            <a:spAutoFit/>
          </a:bodyPr>
          <a:lstStyle/>
          <a:p>
            <a:pPr lvl="0" algn="l"/>
            <a:r>
              <a:rPr lang="zh-CN" altLang="en-US" sz="2000" b="1" dirty="0">
                <a:latin typeface="微软雅黑" panose="020B0503020204020204" pitchFamily="34" charset="-122"/>
                <a:ea typeface="微软雅黑" panose="020B0503020204020204" pitchFamily="34" charset="-122"/>
                <a:sym typeface="+mn-ea"/>
              </a:rPr>
              <a:t>结构专业审查要点</a:t>
            </a:r>
            <a:r>
              <a:rPr lang="zh-CN" altLang="en-US" sz="2000" b="1" dirty="0">
                <a:latin typeface="微软雅黑" panose="020B0503020204020204" pitchFamily="34" charset="-122"/>
                <a:ea typeface="微软雅黑" panose="020B0503020204020204" pitchFamily="34" charset="-122"/>
              </a:rPr>
              <a:t> </a:t>
            </a:r>
            <a:endParaRPr lang="zh-CN" altLang="en-US" sz="2000" b="1" dirty="0">
              <a:latin typeface="微软雅黑" panose="020B0503020204020204" pitchFamily="34" charset="-122"/>
              <a:ea typeface="微软雅黑" panose="020B0503020204020204" pitchFamily="34" charset="-122"/>
            </a:endParaRPr>
          </a:p>
        </p:txBody>
      </p:sp>
      <p:cxnSp>
        <p:nvCxnSpPr>
          <p:cNvPr id="17" name="直接连接符 16"/>
          <p:cNvCxnSpPr/>
          <p:nvPr/>
        </p:nvCxnSpPr>
        <p:spPr bwMode="auto">
          <a:xfrm>
            <a:off x="5332745" y="1850185"/>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aphicFrame>
        <p:nvGraphicFramePr>
          <p:cNvPr id="5" name="表格 4"/>
          <p:cNvGraphicFramePr/>
          <p:nvPr/>
        </p:nvGraphicFramePr>
        <p:xfrm>
          <a:off x="3518535" y="2031365"/>
          <a:ext cx="8532495" cy="3870960"/>
        </p:xfrm>
        <a:graphic>
          <a:graphicData uri="http://schemas.openxmlformats.org/drawingml/2006/table">
            <a:tbl>
              <a:tblPr firstRow="true" bandRow="true">
                <a:tableStyleId>{5C22544A-7EE6-4342-B048-85BDC9FD1C3A}</a:tableStyleId>
              </a:tblPr>
              <a:tblGrid>
                <a:gridCol w="808990"/>
                <a:gridCol w="1637030"/>
                <a:gridCol w="6086475"/>
              </a:tblGrid>
              <a:tr h="381000">
                <a:tc>
                  <a:txBody>
                    <a:bodyPr/>
                    <a:lstStyle/>
                    <a:p>
                      <a:pPr algn="ctr">
                        <a:buNone/>
                      </a:pPr>
                      <a:r>
                        <a:rPr lang="zh-CN" altLang="en-US"/>
                        <a:t>序号</a:t>
                      </a:r>
                      <a:endParaRPr lang="zh-CN" altLang="en-US"/>
                    </a:p>
                  </a:txBody>
                  <a:tcPr/>
                </a:tc>
                <a:tc>
                  <a:txBody>
                    <a:bodyPr/>
                    <a:lstStyle/>
                    <a:p>
                      <a:pPr algn="ctr">
                        <a:buNone/>
                      </a:pPr>
                      <a:r>
                        <a:rPr lang="zh-CN" altLang="en-US"/>
                        <a:t>审查项目</a:t>
                      </a:r>
                      <a:endParaRPr lang="zh-CN" altLang="en-US"/>
                    </a:p>
                  </a:txBody>
                  <a:tcPr/>
                </a:tc>
                <a:tc>
                  <a:txBody>
                    <a:bodyPr/>
                    <a:lstStyle/>
                    <a:p>
                      <a:pPr algn="ctr">
                        <a:buNone/>
                      </a:pPr>
                      <a:r>
                        <a:rPr lang="zh-CN" altLang="en-US"/>
                        <a:t>审查内容</a:t>
                      </a:r>
                      <a:endParaRPr lang="zh-CN" altLang="en-US"/>
                    </a:p>
                  </a:txBody>
                  <a:tcPr/>
                </a:tc>
              </a:tr>
              <a:tr h="1216025">
                <a:tc>
                  <a:txBody>
                    <a:bodyPr/>
                    <a:lstStyle/>
                    <a:p>
                      <a:pPr algn="ctr">
                        <a:buNone/>
                      </a:pPr>
                      <a:r>
                        <a:rPr lang="zh-CN" altLang="en-US"/>
                        <a:t>5.</a:t>
                      </a:r>
                      <a:r>
                        <a:rPr lang="en-US" altLang="zh-CN"/>
                        <a:t>2</a:t>
                      </a:r>
                      <a:endParaRPr lang="en-US" altLang="zh-CN"/>
                    </a:p>
                  </a:txBody>
                  <a:tcPr/>
                </a:tc>
                <a:tc>
                  <a:txBody>
                    <a:bodyPr/>
                    <a:lstStyle/>
                    <a:p>
                      <a:pPr>
                        <a:buNone/>
                      </a:pPr>
                      <a:r>
                        <a:rPr lang="zh-CN" altLang="en-US" sz="1600"/>
                        <a:t>钢框架结构、</a:t>
                      </a:r>
                      <a:endParaRPr lang="zh-CN" altLang="en-US" sz="1600"/>
                    </a:p>
                    <a:p>
                      <a:pPr>
                        <a:buNone/>
                      </a:pPr>
                      <a:r>
                        <a:rPr lang="zh-CN" altLang="en-US" sz="1600"/>
                        <a:t>钢框架-中心支撑结构、</a:t>
                      </a:r>
                      <a:endParaRPr lang="zh-CN" altLang="en-US" sz="1600"/>
                    </a:p>
                    <a:p>
                      <a:pPr>
                        <a:buNone/>
                      </a:pPr>
                      <a:r>
                        <a:rPr lang="zh-CN" altLang="en-US" sz="1600"/>
                        <a:t>钢框架-偏心支撑结构、</a:t>
                      </a:r>
                      <a:endParaRPr lang="zh-CN" altLang="en-US" sz="1600"/>
                    </a:p>
                    <a:p>
                      <a:pPr>
                        <a:buNone/>
                      </a:pPr>
                      <a:r>
                        <a:rPr lang="zh-CN" altLang="en-US" sz="1600"/>
                        <a:t>钢框架-屈曲约束支撑结构、</a:t>
                      </a:r>
                      <a:endParaRPr lang="zh-CN" altLang="en-US" sz="1600"/>
                    </a:p>
                    <a:p>
                      <a:pPr>
                        <a:buNone/>
                      </a:pPr>
                      <a:r>
                        <a:rPr lang="zh-CN" altLang="en-US" sz="1600"/>
                        <a:t>钢框架-核心筒结构、</a:t>
                      </a:r>
                      <a:endParaRPr lang="zh-CN" altLang="en-US" sz="1600"/>
                    </a:p>
                    <a:p>
                      <a:pPr>
                        <a:buNone/>
                      </a:pPr>
                      <a:r>
                        <a:rPr lang="zh-CN" altLang="en-US" sz="1600"/>
                        <a:t>钢框架-延性墙板结构</a:t>
                      </a:r>
                      <a:endParaRPr lang="zh-CN" altLang="en-US" sz="1600"/>
                    </a:p>
                  </a:txBody>
                  <a:tcPr/>
                </a:tc>
                <a:tc>
                  <a:txBody>
                    <a:bodyPr/>
                    <a:lstStyle/>
                    <a:p>
                      <a:pPr fontAlgn="auto">
                        <a:spcAft>
                          <a:spcPts val="600"/>
                        </a:spcAft>
                        <a:buNone/>
                      </a:pPr>
                      <a:r>
                        <a:rPr sz="1600"/>
                        <a:t>5.2.4</a:t>
                      </a:r>
                      <a:r>
                        <a:rPr lang="en-US" sz="1600"/>
                        <a:t> </a:t>
                      </a:r>
                      <a:r>
                        <a:rPr sz="1600"/>
                        <a:t>节点设计与构造</a:t>
                      </a:r>
                      <a:endParaRPr sz="1600"/>
                    </a:p>
                    <a:p>
                      <a:pPr fontAlgn="auto">
                        <a:spcAft>
                          <a:spcPts val="600"/>
                        </a:spcAft>
                        <a:buNone/>
                      </a:pPr>
                      <a:r>
                        <a:rPr sz="1600"/>
                        <a:t>1.</a:t>
                      </a:r>
                      <a:r>
                        <a:rPr lang="en-US" sz="1600"/>
                        <a:t> </a:t>
                      </a:r>
                      <a:r>
                        <a:rPr sz="1600"/>
                        <a:t>框架抗侧力构件的</a:t>
                      </a:r>
                      <a:r>
                        <a:rPr sz="1600">
                          <a:solidFill>
                            <a:srgbClr val="FF0000"/>
                          </a:solidFill>
                        </a:rPr>
                        <a:t>连接计算</a:t>
                      </a:r>
                      <a:r>
                        <a:rPr sz="1600"/>
                        <a:t>是否满足《建筑抗震设计规范》（2016年版）GB50011-2010(2016版)第8.2.8条、《高层民用建筑钢结构技术规程》JGJ99-2015第8.2节的要求或《钢结构设计标准》GB50017-2017第17.2节的要求。</a:t>
                      </a:r>
                      <a:r>
                        <a:rPr lang="en-US" sz="1600"/>
                        <a:t>  </a:t>
                      </a:r>
                      <a:r>
                        <a:rPr lang="zh-CN" altLang="en-US" sz="1400"/>
                        <a:t>（</a:t>
                      </a:r>
                      <a:r>
                        <a:rPr lang="zh-CN" altLang="en-US" sz="1400">
                          <a:solidFill>
                            <a:srgbClr val="FF0000"/>
                          </a:solidFill>
                        </a:rPr>
                        <a:t>强连接弱杆件</a:t>
                      </a:r>
                      <a:r>
                        <a:rPr lang="zh-CN" altLang="en-US" sz="1400"/>
                        <a:t>）</a:t>
                      </a:r>
                      <a:endParaRPr sz="1600"/>
                    </a:p>
                    <a:p>
                      <a:pPr fontAlgn="auto">
                        <a:spcAft>
                          <a:spcPts val="600"/>
                        </a:spcAft>
                        <a:buNone/>
                      </a:pPr>
                      <a:r>
                        <a:rPr sz="1600"/>
                        <a:t>2.</a:t>
                      </a:r>
                      <a:r>
                        <a:rPr lang="en-US" sz="1600"/>
                        <a:t> </a:t>
                      </a:r>
                      <a:r>
                        <a:rPr sz="1600"/>
                        <a:t>梁与柱的连接构造是否满足《建筑抗震设计规范》（2016年版）GB50011-2010(2016版)第8.3.4、8.3.6条、《高层民用建筑钢结构技术规程》JGJ99-2015第8.3节的要求或《钢结构设计标准》GB50017-2017第17.2.10的要求。</a:t>
                      </a:r>
                      <a:endParaRPr sz="1600"/>
                    </a:p>
                    <a:p>
                      <a:pPr fontAlgn="auto">
                        <a:spcAft>
                          <a:spcPts val="600"/>
                        </a:spcAft>
                        <a:buNone/>
                      </a:pPr>
                      <a:r>
                        <a:rPr sz="1600"/>
                        <a:t>3.</a:t>
                      </a:r>
                      <a:r>
                        <a:rPr lang="en-US" sz="1600"/>
                        <a:t> </a:t>
                      </a:r>
                      <a:r>
                        <a:rPr sz="1600"/>
                        <a:t>节点域加强、柱梁接头设计、柱脚选型与设计是否满足《建筑抗震设计规范》（2016年版）GB50011-2010(2016版)第8.3.5、8.3.7、8.3.8、《高层民用建筑钢结构技术规程》JGJ99-2015第8.3.8条、8.4~8.6节、附录F的要求。</a:t>
                      </a:r>
                      <a:endParaRPr sz="1600"/>
                    </a:p>
                  </a:txBody>
                  <a:tcPr/>
                </a:tc>
              </a:tr>
            </a:tbl>
          </a:graphicData>
        </a:graphic>
      </p:graphicFrame>
      <p:grpSp>
        <p:nvGrpSpPr>
          <p:cNvPr id="18" name="组合 17"/>
          <p:cNvGrpSpPr/>
          <p:nvPr/>
        </p:nvGrpSpPr>
        <p:grpSpPr>
          <a:xfrm>
            <a:off x="226935" y="1593529"/>
            <a:ext cx="3247532" cy="4553318"/>
            <a:chOff x="4256810" y="1936417"/>
            <a:chExt cx="3641716" cy="4553318"/>
          </a:xfrm>
        </p:grpSpPr>
        <p:sp>
          <p:nvSpPr>
            <p:cNvPr id="19" name="任意多边形 18"/>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7" name="任意多边形 26"/>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0" name="任意多边形 29"/>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1" name="任意多边形 30"/>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753007" y="1450075"/>
            <a:ext cx="2290445" cy="398780"/>
          </a:xfrm>
          <a:prstGeom prst="rect">
            <a:avLst/>
          </a:prstGeom>
        </p:spPr>
        <p:txBody>
          <a:bodyPr wrap="none">
            <a:spAutoFit/>
          </a:bodyPr>
          <a:lstStyle/>
          <a:p>
            <a:pPr lvl="0" algn="l"/>
            <a:r>
              <a:rPr lang="zh-CN" altLang="en-US" sz="2000" b="1" dirty="0">
                <a:latin typeface="微软雅黑" panose="020B0503020204020204" pitchFamily="34" charset="-122"/>
                <a:ea typeface="微软雅黑" panose="020B0503020204020204" pitchFamily="34" charset="-122"/>
                <a:sym typeface="+mn-ea"/>
              </a:rPr>
              <a:t>结构专业审查要点</a:t>
            </a:r>
            <a:r>
              <a:rPr lang="zh-CN" altLang="en-US" sz="2000" b="1" dirty="0">
                <a:latin typeface="微软雅黑" panose="020B0503020204020204" pitchFamily="34" charset="-122"/>
                <a:ea typeface="微软雅黑" panose="020B0503020204020204" pitchFamily="34" charset="-122"/>
              </a:rPr>
              <a:t> </a:t>
            </a:r>
            <a:endParaRPr lang="zh-CN" altLang="en-US" sz="2000" b="1" dirty="0">
              <a:latin typeface="微软雅黑" panose="020B0503020204020204" pitchFamily="34" charset="-122"/>
              <a:ea typeface="微软雅黑" panose="020B0503020204020204" pitchFamily="34" charset="-122"/>
            </a:endParaRPr>
          </a:p>
        </p:txBody>
      </p:sp>
      <p:cxnSp>
        <p:nvCxnSpPr>
          <p:cNvPr id="17" name="直接连接符 16"/>
          <p:cNvCxnSpPr/>
          <p:nvPr/>
        </p:nvCxnSpPr>
        <p:spPr bwMode="auto">
          <a:xfrm>
            <a:off x="5332745" y="1850185"/>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aphicFrame>
        <p:nvGraphicFramePr>
          <p:cNvPr id="5" name="表格 4"/>
          <p:cNvGraphicFramePr/>
          <p:nvPr/>
        </p:nvGraphicFramePr>
        <p:xfrm>
          <a:off x="3518535" y="2031365"/>
          <a:ext cx="8532495" cy="3154680"/>
        </p:xfrm>
        <a:graphic>
          <a:graphicData uri="http://schemas.openxmlformats.org/drawingml/2006/table">
            <a:tbl>
              <a:tblPr firstRow="true" bandRow="true">
                <a:tableStyleId>{5C22544A-7EE6-4342-B048-85BDC9FD1C3A}</a:tableStyleId>
              </a:tblPr>
              <a:tblGrid>
                <a:gridCol w="808990"/>
                <a:gridCol w="1637030"/>
                <a:gridCol w="6086475"/>
              </a:tblGrid>
              <a:tr h="381000">
                <a:tc>
                  <a:txBody>
                    <a:bodyPr/>
                    <a:lstStyle/>
                    <a:p>
                      <a:pPr algn="ctr">
                        <a:buNone/>
                      </a:pPr>
                      <a:r>
                        <a:rPr lang="zh-CN" altLang="en-US"/>
                        <a:t>序号</a:t>
                      </a:r>
                      <a:endParaRPr lang="zh-CN" altLang="en-US"/>
                    </a:p>
                  </a:txBody>
                  <a:tcPr/>
                </a:tc>
                <a:tc>
                  <a:txBody>
                    <a:bodyPr/>
                    <a:lstStyle/>
                    <a:p>
                      <a:pPr algn="ctr">
                        <a:buNone/>
                      </a:pPr>
                      <a:r>
                        <a:rPr lang="zh-CN" altLang="en-US"/>
                        <a:t>审查项目</a:t>
                      </a:r>
                      <a:endParaRPr lang="zh-CN" altLang="en-US"/>
                    </a:p>
                  </a:txBody>
                  <a:tcPr/>
                </a:tc>
                <a:tc>
                  <a:txBody>
                    <a:bodyPr/>
                    <a:lstStyle/>
                    <a:p>
                      <a:pPr algn="ctr">
                        <a:buNone/>
                      </a:pPr>
                      <a:r>
                        <a:rPr lang="zh-CN" altLang="en-US"/>
                        <a:t>审查内容</a:t>
                      </a:r>
                      <a:endParaRPr lang="zh-CN" altLang="en-US"/>
                    </a:p>
                  </a:txBody>
                  <a:tcPr/>
                </a:tc>
              </a:tr>
              <a:tr h="1216025">
                <a:tc>
                  <a:txBody>
                    <a:bodyPr/>
                    <a:lstStyle/>
                    <a:p>
                      <a:pPr algn="ctr">
                        <a:buNone/>
                      </a:pPr>
                      <a:r>
                        <a:rPr lang="zh-CN" altLang="en-US"/>
                        <a:t>5.</a:t>
                      </a:r>
                      <a:r>
                        <a:rPr lang="en-US" altLang="zh-CN"/>
                        <a:t>2</a:t>
                      </a:r>
                      <a:endParaRPr lang="en-US" altLang="zh-CN"/>
                    </a:p>
                  </a:txBody>
                  <a:tcPr/>
                </a:tc>
                <a:tc>
                  <a:txBody>
                    <a:bodyPr/>
                    <a:lstStyle/>
                    <a:p>
                      <a:pPr>
                        <a:buNone/>
                      </a:pPr>
                      <a:r>
                        <a:rPr lang="zh-CN" altLang="en-US" sz="1600"/>
                        <a:t>钢框架结构、</a:t>
                      </a:r>
                      <a:endParaRPr lang="zh-CN" altLang="en-US" sz="1600"/>
                    </a:p>
                    <a:p>
                      <a:pPr>
                        <a:buNone/>
                      </a:pPr>
                      <a:r>
                        <a:rPr lang="zh-CN" altLang="en-US" sz="1600"/>
                        <a:t>钢框架-中心支撑结构、</a:t>
                      </a:r>
                      <a:endParaRPr lang="zh-CN" altLang="en-US" sz="1600"/>
                    </a:p>
                    <a:p>
                      <a:pPr>
                        <a:buNone/>
                      </a:pPr>
                      <a:r>
                        <a:rPr lang="zh-CN" altLang="en-US" sz="1600"/>
                        <a:t>钢框架-偏心支撑结构、</a:t>
                      </a:r>
                      <a:endParaRPr lang="zh-CN" altLang="en-US" sz="1600"/>
                    </a:p>
                    <a:p>
                      <a:pPr>
                        <a:buNone/>
                      </a:pPr>
                      <a:r>
                        <a:rPr lang="zh-CN" altLang="en-US" sz="1600"/>
                        <a:t>钢框架-屈曲约束支撑结构、</a:t>
                      </a:r>
                      <a:endParaRPr lang="zh-CN" altLang="en-US" sz="1600"/>
                    </a:p>
                    <a:p>
                      <a:pPr>
                        <a:buNone/>
                      </a:pPr>
                      <a:r>
                        <a:rPr lang="zh-CN" altLang="en-US" sz="1600"/>
                        <a:t>钢框架-核心筒结构、</a:t>
                      </a:r>
                      <a:endParaRPr lang="zh-CN" altLang="en-US" sz="1600"/>
                    </a:p>
                    <a:p>
                      <a:pPr>
                        <a:buNone/>
                      </a:pPr>
                      <a:r>
                        <a:rPr lang="zh-CN" altLang="en-US" sz="1600"/>
                        <a:t>钢框架-延性墙板结构</a:t>
                      </a:r>
                      <a:endParaRPr lang="zh-CN" altLang="en-US" sz="1600"/>
                    </a:p>
                  </a:txBody>
                  <a:tcPr/>
                </a:tc>
                <a:tc>
                  <a:txBody>
                    <a:bodyPr/>
                    <a:lstStyle/>
                    <a:p>
                      <a:pPr fontAlgn="auto">
                        <a:spcAft>
                          <a:spcPts val="600"/>
                        </a:spcAft>
                        <a:buNone/>
                      </a:pPr>
                      <a:r>
                        <a:rPr sz="1600"/>
                        <a:t>5.2.4</a:t>
                      </a:r>
                      <a:r>
                        <a:rPr lang="en-US" sz="1600"/>
                        <a:t> </a:t>
                      </a:r>
                      <a:r>
                        <a:rPr sz="1600"/>
                        <a:t>节点设计与构造</a:t>
                      </a:r>
                      <a:endParaRPr sz="1600"/>
                    </a:p>
                    <a:p>
                      <a:pPr fontAlgn="auto">
                        <a:spcAft>
                          <a:spcPts val="600"/>
                        </a:spcAft>
                        <a:buNone/>
                      </a:pPr>
                      <a:endParaRPr sz="1600"/>
                    </a:p>
                    <a:p>
                      <a:pPr fontAlgn="auto">
                        <a:spcAft>
                          <a:spcPts val="600"/>
                        </a:spcAft>
                        <a:buNone/>
                      </a:pPr>
                      <a:r>
                        <a:rPr sz="1600"/>
                        <a:t>6.</a:t>
                      </a:r>
                      <a:r>
                        <a:rPr lang="en-US" sz="1600"/>
                        <a:t> </a:t>
                      </a:r>
                      <a:r>
                        <a:rPr sz="1600">
                          <a:solidFill>
                            <a:srgbClr val="FF0000"/>
                          </a:solidFill>
                        </a:rPr>
                        <a:t>焊缝形式选择及质量等级</a:t>
                      </a:r>
                      <a:r>
                        <a:rPr sz="1600"/>
                        <a:t>设置是否满足《钢结构设计标准》GB50017-2017第11.1.6条、《高层民用建筑钢结构技术规程》JGJ99-2015第8.1.4条的要求。</a:t>
                      </a:r>
                      <a:endParaRPr sz="1600"/>
                    </a:p>
                    <a:p>
                      <a:pPr fontAlgn="auto">
                        <a:spcAft>
                          <a:spcPts val="600"/>
                        </a:spcAft>
                        <a:buNone/>
                      </a:pPr>
                      <a:r>
                        <a:rPr lang="en-US" sz="1600"/>
                        <a:t>7. </a:t>
                      </a:r>
                      <a:r>
                        <a:rPr sz="1600">
                          <a:solidFill>
                            <a:srgbClr val="FF0000"/>
                          </a:solidFill>
                        </a:rPr>
                        <a:t>焊缝连接、紧固件连接的计算及构造</a:t>
                      </a:r>
                      <a:r>
                        <a:rPr sz="1600"/>
                        <a:t>是否满足《钢结构设计标准》GB50017-2017第11.2~11.5节的要求。</a:t>
                      </a:r>
                      <a:endParaRPr sz="1600"/>
                    </a:p>
                  </a:txBody>
                  <a:tcPr/>
                </a:tc>
              </a:tr>
            </a:tbl>
          </a:graphicData>
        </a:graphic>
      </p:graphicFrame>
      <p:grpSp>
        <p:nvGrpSpPr>
          <p:cNvPr id="18" name="组合 17"/>
          <p:cNvGrpSpPr/>
          <p:nvPr/>
        </p:nvGrpSpPr>
        <p:grpSpPr>
          <a:xfrm>
            <a:off x="226935" y="1593529"/>
            <a:ext cx="3247532" cy="4553318"/>
            <a:chOff x="4256810" y="1936417"/>
            <a:chExt cx="3641716" cy="4553318"/>
          </a:xfrm>
        </p:grpSpPr>
        <p:sp>
          <p:nvSpPr>
            <p:cNvPr id="19" name="任意多边形 18"/>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7" name="任意多边形 26"/>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0" name="任意多边形 29"/>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1" name="任意多边形 30"/>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753007" y="1450075"/>
            <a:ext cx="2290445" cy="398780"/>
          </a:xfrm>
          <a:prstGeom prst="rect">
            <a:avLst/>
          </a:prstGeom>
        </p:spPr>
        <p:txBody>
          <a:bodyPr wrap="none">
            <a:spAutoFit/>
          </a:bodyPr>
          <a:lstStyle/>
          <a:p>
            <a:pPr lvl="0" algn="l"/>
            <a:r>
              <a:rPr lang="zh-CN" altLang="en-US" sz="2000" b="1" dirty="0">
                <a:latin typeface="微软雅黑" panose="020B0503020204020204" pitchFamily="34" charset="-122"/>
                <a:ea typeface="微软雅黑" panose="020B0503020204020204" pitchFamily="34" charset="-122"/>
                <a:sym typeface="+mn-ea"/>
              </a:rPr>
              <a:t>结构专业审查要点</a:t>
            </a:r>
            <a:r>
              <a:rPr lang="zh-CN" altLang="en-US" sz="2000" b="1" dirty="0">
                <a:latin typeface="微软雅黑" panose="020B0503020204020204" pitchFamily="34" charset="-122"/>
                <a:ea typeface="微软雅黑" panose="020B0503020204020204" pitchFamily="34" charset="-122"/>
              </a:rPr>
              <a:t> </a:t>
            </a:r>
            <a:endParaRPr lang="zh-CN" altLang="en-US" sz="2000" b="1" dirty="0">
              <a:latin typeface="微软雅黑" panose="020B0503020204020204" pitchFamily="34" charset="-122"/>
              <a:ea typeface="微软雅黑" panose="020B0503020204020204" pitchFamily="34" charset="-122"/>
            </a:endParaRPr>
          </a:p>
        </p:txBody>
      </p:sp>
      <p:cxnSp>
        <p:nvCxnSpPr>
          <p:cNvPr id="17" name="直接连接符 16"/>
          <p:cNvCxnSpPr/>
          <p:nvPr/>
        </p:nvCxnSpPr>
        <p:spPr bwMode="auto">
          <a:xfrm>
            <a:off x="5332745" y="1850185"/>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aphicFrame>
        <p:nvGraphicFramePr>
          <p:cNvPr id="5" name="表格 4"/>
          <p:cNvGraphicFramePr/>
          <p:nvPr/>
        </p:nvGraphicFramePr>
        <p:xfrm>
          <a:off x="3518535" y="2031365"/>
          <a:ext cx="8532495" cy="3855720"/>
        </p:xfrm>
        <a:graphic>
          <a:graphicData uri="http://schemas.openxmlformats.org/drawingml/2006/table">
            <a:tbl>
              <a:tblPr firstRow="true" bandRow="true">
                <a:tableStyleId>{5C22544A-7EE6-4342-B048-85BDC9FD1C3A}</a:tableStyleId>
              </a:tblPr>
              <a:tblGrid>
                <a:gridCol w="808990"/>
                <a:gridCol w="1243965"/>
                <a:gridCol w="6479540"/>
              </a:tblGrid>
              <a:tr h="381000">
                <a:tc>
                  <a:txBody>
                    <a:bodyPr/>
                    <a:lstStyle/>
                    <a:p>
                      <a:pPr algn="ctr">
                        <a:buNone/>
                      </a:pPr>
                      <a:r>
                        <a:rPr lang="zh-CN" altLang="en-US"/>
                        <a:t>序号</a:t>
                      </a:r>
                      <a:endParaRPr lang="zh-CN" altLang="en-US"/>
                    </a:p>
                  </a:txBody>
                  <a:tcPr/>
                </a:tc>
                <a:tc>
                  <a:txBody>
                    <a:bodyPr/>
                    <a:lstStyle/>
                    <a:p>
                      <a:pPr algn="ctr">
                        <a:buNone/>
                      </a:pPr>
                      <a:r>
                        <a:rPr lang="zh-CN" altLang="en-US"/>
                        <a:t>审查项目</a:t>
                      </a:r>
                      <a:endParaRPr lang="zh-CN" altLang="en-US"/>
                    </a:p>
                  </a:txBody>
                  <a:tcPr/>
                </a:tc>
                <a:tc>
                  <a:txBody>
                    <a:bodyPr/>
                    <a:lstStyle/>
                    <a:p>
                      <a:pPr algn="ctr">
                        <a:buNone/>
                      </a:pPr>
                      <a:r>
                        <a:rPr lang="zh-CN" altLang="en-US"/>
                        <a:t>审查内容</a:t>
                      </a:r>
                      <a:endParaRPr lang="zh-CN" altLang="en-US"/>
                    </a:p>
                  </a:txBody>
                  <a:tcPr/>
                </a:tc>
              </a:tr>
              <a:tr h="1216025">
                <a:tc>
                  <a:txBody>
                    <a:bodyPr/>
                    <a:lstStyle/>
                    <a:p>
                      <a:pPr algn="ctr">
                        <a:buNone/>
                      </a:pPr>
                      <a:r>
                        <a:rPr lang="zh-CN" altLang="en-US"/>
                        <a:t>5.</a:t>
                      </a:r>
                      <a:r>
                        <a:rPr lang="en-US" altLang="zh-CN"/>
                        <a:t>3</a:t>
                      </a:r>
                      <a:endParaRPr lang="en-US" altLang="zh-CN"/>
                    </a:p>
                  </a:txBody>
                  <a:tcPr/>
                </a:tc>
                <a:tc>
                  <a:txBody>
                    <a:bodyPr/>
                    <a:lstStyle/>
                    <a:p>
                      <a:pPr>
                        <a:buNone/>
                      </a:pPr>
                      <a:r>
                        <a:rPr lang="zh-CN" altLang="en-US" sz="1600"/>
                        <a:t>空间桁架、网格结构</a:t>
                      </a:r>
                      <a:endParaRPr lang="zh-CN" altLang="en-US" sz="1600"/>
                    </a:p>
                  </a:txBody>
                  <a:tcPr/>
                </a:tc>
                <a:tc>
                  <a:txBody>
                    <a:bodyPr/>
                    <a:lstStyle/>
                    <a:p>
                      <a:pPr fontAlgn="auto">
                        <a:spcAft>
                          <a:spcPts val="600"/>
                        </a:spcAft>
                        <a:buNone/>
                      </a:pPr>
                      <a:r>
                        <a:rPr sz="1600"/>
                        <a:t>5.3.1</a:t>
                      </a:r>
                      <a:r>
                        <a:rPr lang="en-US" sz="1600"/>
                        <a:t> </a:t>
                      </a:r>
                      <a:r>
                        <a:rPr sz="1600"/>
                        <a:t>适用条件</a:t>
                      </a:r>
                      <a:r>
                        <a:rPr lang="zh-CN" sz="1600"/>
                        <a:t>：</a:t>
                      </a:r>
                      <a:r>
                        <a:rPr sz="1600">
                          <a:solidFill>
                            <a:srgbClr val="FF0000"/>
                          </a:solidFill>
                          <a:sym typeface="+mn-ea"/>
                        </a:rPr>
                        <a:t>《空间网格结构技术规程》</a:t>
                      </a:r>
                      <a:r>
                        <a:rPr lang="en-US" sz="1600">
                          <a:solidFill>
                            <a:srgbClr val="FF0000"/>
                          </a:solidFill>
                          <a:sym typeface="+mn-ea"/>
                        </a:rPr>
                        <a:t>1.0.2</a:t>
                      </a:r>
                      <a:r>
                        <a:rPr lang="zh-CN" altLang="en-US" sz="1600">
                          <a:solidFill>
                            <a:srgbClr val="FF0000"/>
                          </a:solidFill>
                          <a:sym typeface="+mn-ea"/>
                        </a:rPr>
                        <a:t>和</a:t>
                      </a:r>
                      <a:r>
                        <a:rPr lang="en-US" altLang="zh-CN" sz="1600">
                          <a:solidFill>
                            <a:srgbClr val="FF0000"/>
                          </a:solidFill>
                          <a:sym typeface="+mn-ea"/>
                        </a:rPr>
                        <a:t>1.0.4</a:t>
                      </a:r>
                      <a:r>
                        <a:rPr lang="zh-CN" altLang="en-US" sz="1600">
                          <a:solidFill>
                            <a:srgbClr val="FF0000"/>
                          </a:solidFill>
                          <a:sym typeface="+mn-ea"/>
                        </a:rPr>
                        <a:t>条</a:t>
                      </a:r>
                      <a:endParaRPr sz="1600"/>
                    </a:p>
                    <a:p>
                      <a:pPr fontAlgn="auto">
                        <a:spcAft>
                          <a:spcPts val="600"/>
                        </a:spcAft>
                        <a:buNone/>
                      </a:pPr>
                      <a:r>
                        <a:rPr sz="1600"/>
                        <a:t>5.3.2</a:t>
                      </a:r>
                      <a:r>
                        <a:rPr lang="en-US" sz="1600"/>
                        <a:t> </a:t>
                      </a:r>
                      <a:r>
                        <a:rPr sz="1600"/>
                        <a:t>整体计算分析</a:t>
                      </a:r>
                      <a:endParaRPr sz="1600"/>
                    </a:p>
                    <a:p>
                      <a:pPr fontAlgn="auto">
                        <a:spcAft>
                          <a:spcPts val="600"/>
                        </a:spcAft>
                        <a:buNone/>
                      </a:pPr>
                      <a:r>
                        <a:rPr sz="1600"/>
                        <a:t>1.</a:t>
                      </a:r>
                      <a:r>
                        <a:rPr lang="en-US" sz="1600"/>
                        <a:t> </a:t>
                      </a:r>
                      <a:r>
                        <a:rPr sz="1600"/>
                        <a:t>整体计算分析一般原则是否按照</a:t>
                      </a:r>
                      <a:r>
                        <a:rPr sz="1600">
                          <a:solidFill>
                            <a:srgbClr val="FF0000"/>
                          </a:solidFill>
                        </a:rPr>
                        <a:t>《空间网格结构技术规程》</a:t>
                      </a:r>
                      <a:r>
                        <a:rPr sz="1600"/>
                        <a:t>JGJ7-2010第4.1节的规定。</a:t>
                      </a:r>
                      <a:endParaRPr sz="1600"/>
                    </a:p>
                    <a:p>
                      <a:pPr fontAlgn="auto">
                        <a:spcAft>
                          <a:spcPts val="600"/>
                        </a:spcAft>
                        <a:buNone/>
                      </a:pPr>
                      <a:r>
                        <a:rPr sz="1600"/>
                        <a:t>2.</a:t>
                      </a:r>
                      <a:r>
                        <a:rPr lang="en-US" sz="1600"/>
                        <a:t> </a:t>
                      </a:r>
                      <a:r>
                        <a:rPr sz="1600"/>
                        <a:t>静力计算是否满足《空间网格结构技术规程》JGJ7-2010第4.2节要求。</a:t>
                      </a:r>
                      <a:endParaRPr sz="1600"/>
                    </a:p>
                    <a:p>
                      <a:pPr fontAlgn="auto">
                        <a:spcAft>
                          <a:spcPts val="600"/>
                        </a:spcAft>
                        <a:buNone/>
                      </a:pPr>
                      <a:r>
                        <a:rPr sz="1600"/>
                        <a:t>3.</a:t>
                      </a:r>
                      <a:r>
                        <a:rPr lang="en-US" sz="1600"/>
                        <a:t> </a:t>
                      </a:r>
                      <a:r>
                        <a:rPr sz="1600"/>
                        <a:t>网壳的</a:t>
                      </a:r>
                      <a:r>
                        <a:rPr sz="1600">
                          <a:solidFill>
                            <a:srgbClr val="FF0000"/>
                          </a:solidFill>
                        </a:rPr>
                        <a:t>稳定计算</a:t>
                      </a:r>
                      <a:r>
                        <a:rPr sz="1600"/>
                        <a:t>是否满足《空间网格结构技术规程》JGJ7-2010第4.3节要求。</a:t>
                      </a:r>
                      <a:endParaRPr sz="1600"/>
                    </a:p>
                    <a:p>
                      <a:pPr fontAlgn="auto">
                        <a:spcAft>
                          <a:spcPts val="600"/>
                        </a:spcAft>
                        <a:buNone/>
                      </a:pPr>
                      <a:r>
                        <a:rPr sz="1600"/>
                        <a:t>4.</a:t>
                      </a:r>
                      <a:r>
                        <a:rPr lang="en-US" sz="1600"/>
                        <a:t> </a:t>
                      </a:r>
                      <a:r>
                        <a:rPr sz="1600"/>
                        <a:t>地震作用下的内力计算是否满足《空间网格结构技术规程》JGJ7-2010第4.4节要求。</a:t>
                      </a:r>
                      <a:endParaRPr sz="1600"/>
                    </a:p>
                    <a:p>
                      <a:pPr fontAlgn="auto">
                        <a:spcAft>
                          <a:spcPts val="600"/>
                        </a:spcAft>
                        <a:buNone/>
                      </a:pPr>
                      <a:r>
                        <a:rPr sz="1600"/>
                        <a:t>5.</a:t>
                      </a:r>
                      <a:r>
                        <a:rPr lang="en-US" sz="1600"/>
                        <a:t> </a:t>
                      </a:r>
                      <a:r>
                        <a:rPr sz="1600"/>
                        <a:t>空间网格结构在恒荷载与活荷载标准值作用下的最大挠度值是否满足《空间网格结构技术规程》JGJ7-2010表3.5.1的要求。</a:t>
                      </a:r>
                      <a:endParaRPr sz="1600"/>
                    </a:p>
                  </a:txBody>
                  <a:tcPr/>
                </a:tc>
              </a:tr>
            </a:tbl>
          </a:graphicData>
        </a:graphic>
      </p:graphicFrame>
      <p:sp>
        <p:nvSpPr>
          <p:cNvPr id="2" name="文本框 1"/>
          <p:cNvSpPr txBox="true"/>
          <p:nvPr/>
        </p:nvSpPr>
        <p:spPr>
          <a:xfrm>
            <a:off x="4552950" y="6083300"/>
            <a:ext cx="7331710" cy="645160"/>
          </a:xfrm>
          <a:prstGeom prst="rect">
            <a:avLst/>
          </a:prstGeom>
          <a:noFill/>
        </p:spPr>
        <p:txBody>
          <a:bodyPr wrap="square" rtlCol="0">
            <a:spAutoFit/>
          </a:bodyPr>
          <a:lstStyle/>
          <a:p>
            <a:r>
              <a:rPr lang="zh-CN" altLang="en-US"/>
              <a:t>需要提醒注意的：节点重量是否考虑、网壳与支承结构相互影响、支座的模拟假定是否适当</a:t>
            </a:r>
            <a:endParaRPr lang="zh-CN" altLang="en-US"/>
          </a:p>
        </p:txBody>
      </p:sp>
      <p:grpSp>
        <p:nvGrpSpPr>
          <p:cNvPr id="18" name="组合 17"/>
          <p:cNvGrpSpPr/>
          <p:nvPr/>
        </p:nvGrpSpPr>
        <p:grpSpPr>
          <a:xfrm>
            <a:off x="226935" y="1593529"/>
            <a:ext cx="3247532" cy="4553318"/>
            <a:chOff x="4256810" y="1936417"/>
            <a:chExt cx="3641716" cy="4553318"/>
          </a:xfrm>
        </p:grpSpPr>
        <p:sp>
          <p:nvSpPr>
            <p:cNvPr id="19" name="任意多边形 18"/>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7" name="任意多边形 26"/>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0" name="任意多边形 29"/>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1" name="任意多边形 30"/>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aphicFrame>
        <p:nvGraphicFramePr>
          <p:cNvPr id="5" name="表格 4"/>
          <p:cNvGraphicFramePr/>
          <p:nvPr/>
        </p:nvGraphicFramePr>
        <p:xfrm>
          <a:off x="3518535" y="1483995"/>
          <a:ext cx="8532495" cy="2087880"/>
        </p:xfrm>
        <a:graphic>
          <a:graphicData uri="http://schemas.openxmlformats.org/drawingml/2006/table">
            <a:tbl>
              <a:tblPr firstRow="true" bandRow="true">
                <a:tableStyleId>{5C22544A-7EE6-4342-B048-85BDC9FD1C3A}</a:tableStyleId>
              </a:tblPr>
              <a:tblGrid>
                <a:gridCol w="808990"/>
                <a:gridCol w="1243965"/>
                <a:gridCol w="6479540"/>
              </a:tblGrid>
              <a:tr h="381000">
                <a:tc>
                  <a:txBody>
                    <a:bodyPr/>
                    <a:lstStyle/>
                    <a:p>
                      <a:pPr algn="ctr">
                        <a:buNone/>
                      </a:pPr>
                      <a:r>
                        <a:rPr lang="zh-CN" altLang="en-US"/>
                        <a:t>序号</a:t>
                      </a:r>
                      <a:endParaRPr lang="zh-CN" altLang="en-US"/>
                    </a:p>
                  </a:txBody>
                  <a:tcPr/>
                </a:tc>
                <a:tc>
                  <a:txBody>
                    <a:bodyPr/>
                    <a:lstStyle/>
                    <a:p>
                      <a:pPr algn="ctr">
                        <a:buNone/>
                      </a:pPr>
                      <a:r>
                        <a:rPr lang="zh-CN" altLang="en-US"/>
                        <a:t>审查项目</a:t>
                      </a:r>
                      <a:endParaRPr lang="zh-CN" altLang="en-US"/>
                    </a:p>
                  </a:txBody>
                  <a:tcPr/>
                </a:tc>
                <a:tc>
                  <a:txBody>
                    <a:bodyPr/>
                    <a:lstStyle/>
                    <a:p>
                      <a:pPr algn="ctr">
                        <a:buNone/>
                      </a:pPr>
                      <a:r>
                        <a:rPr lang="zh-CN" altLang="en-US"/>
                        <a:t>审查内容</a:t>
                      </a:r>
                      <a:endParaRPr lang="zh-CN" altLang="en-US"/>
                    </a:p>
                  </a:txBody>
                  <a:tcPr/>
                </a:tc>
              </a:tr>
              <a:tr h="1216025">
                <a:tc>
                  <a:txBody>
                    <a:bodyPr/>
                    <a:lstStyle/>
                    <a:p>
                      <a:pPr algn="ctr">
                        <a:buNone/>
                      </a:pPr>
                      <a:r>
                        <a:rPr lang="zh-CN" altLang="en-US"/>
                        <a:t>5.</a:t>
                      </a:r>
                      <a:r>
                        <a:rPr lang="en-US" altLang="zh-CN"/>
                        <a:t>4</a:t>
                      </a:r>
                      <a:endParaRPr lang="en-US" altLang="zh-CN"/>
                    </a:p>
                  </a:txBody>
                  <a:tcPr/>
                </a:tc>
                <a:tc>
                  <a:txBody>
                    <a:bodyPr/>
                    <a:lstStyle/>
                    <a:p>
                      <a:pPr>
                        <a:buNone/>
                      </a:pPr>
                      <a:r>
                        <a:rPr lang="zh-CN" altLang="en-US" sz="1600"/>
                        <a:t>冷弯薄壁型钢结构</a:t>
                      </a:r>
                      <a:endParaRPr lang="zh-CN" altLang="en-US" sz="1600"/>
                    </a:p>
                  </a:txBody>
                  <a:tcPr/>
                </a:tc>
                <a:tc>
                  <a:txBody>
                    <a:bodyPr/>
                    <a:lstStyle/>
                    <a:p>
                      <a:pPr fontAlgn="auto">
                        <a:spcAft>
                          <a:spcPts val="600"/>
                        </a:spcAft>
                        <a:buNone/>
                      </a:pPr>
                      <a:r>
                        <a:rPr sz="1600"/>
                        <a:t>5.4.1适用条件</a:t>
                      </a:r>
                      <a:endParaRPr sz="1600"/>
                    </a:p>
                    <a:p>
                      <a:pPr fontAlgn="auto">
                        <a:spcAft>
                          <a:spcPts val="600"/>
                        </a:spcAft>
                        <a:buNone/>
                      </a:pPr>
                      <a:r>
                        <a:rPr sz="1600"/>
                        <a:t>1.适用于建筑工程的冷弯薄壁型钢结构，不适用于直接承受动力荷载的承重结构和受有强烈侵蚀作用的冷弯薄壁型钢结构。</a:t>
                      </a:r>
                      <a:endParaRPr sz="1600"/>
                    </a:p>
                    <a:p>
                      <a:pPr fontAlgn="auto">
                        <a:spcAft>
                          <a:spcPts val="600"/>
                        </a:spcAft>
                        <a:buNone/>
                      </a:pPr>
                      <a:r>
                        <a:rPr sz="1600"/>
                        <a:t>2.当用作低层房屋建筑时，是否满足</a:t>
                      </a:r>
                      <a:r>
                        <a:rPr sz="1600">
                          <a:solidFill>
                            <a:srgbClr val="FF0000"/>
                          </a:solidFill>
                        </a:rPr>
                        <a:t>《低层冷弯薄壁型钢房屋建筑技术规程》</a:t>
                      </a:r>
                      <a:r>
                        <a:rPr sz="1600"/>
                        <a:t>JGJ 227-2011 第1章要求，或是否满足</a:t>
                      </a:r>
                      <a:r>
                        <a:rPr sz="1600">
                          <a:solidFill>
                            <a:srgbClr val="FF0000"/>
                          </a:solidFill>
                        </a:rPr>
                        <a:t>《冷弯薄壁型钢多层住宅技术标准》</a:t>
                      </a:r>
                      <a:r>
                        <a:rPr sz="1600"/>
                        <a:t>JGJ/T 421-2018 第1章要求。</a:t>
                      </a:r>
                      <a:endParaRPr sz="1600"/>
                    </a:p>
                  </a:txBody>
                  <a:tcPr/>
                </a:tc>
              </a:tr>
            </a:tbl>
          </a:graphicData>
        </a:graphic>
      </p:graphicFrame>
      <p:pic>
        <p:nvPicPr>
          <p:cNvPr id="1027" name="Picture 3"/>
          <p:cNvPicPr>
            <a:picLocks noChangeAspect="true" noChangeArrowheads="true"/>
          </p:cNvPicPr>
          <p:nvPr/>
        </p:nvPicPr>
        <p:blipFill>
          <a:blip r:embed="rId1" cstate="print"/>
          <a:srcRect/>
          <a:stretch>
            <a:fillRect/>
          </a:stretch>
        </p:blipFill>
        <p:spPr bwMode="auto">
          <a:xfrm>
            <a:off x="3518535" y="3652520"/>
            <a:ext cx="2275205" cy="3205480"/>
          </a:xfrm>
          <a:prstGeom prst="rect">
            <a:avLst/>
          </a:prstGeom>
          <a:noFill/>
          <a:ln w="9525">
            <a:noFill/>
            <a:miter lim="800000"/>
            <a:headEnd/>
            <a:tailEnd/>
          </a:ln>
        </p:spPr>
      </p:pic>
      <p:pic>
        <p:nvPicPr>
          <p:cNvPr id="12290" name="Picture 2"/>
          <p:cNvPicPr>
            <a:picLocks noChangeAspect="true" noChangeArrowheads="true"/>
          </p:cNvPicPr>
          <p:nvPr/>
        </p:nvPicPr>
        <p:blipFill>
          <a:blip r:embed="rId2" cstate="print"/>
          <a:srcRect/>
          <a:stretch>
            <a:fillRect/>
          </a:stretch>
        </p:blipFill>
        <p:spPr bwMode="auto">
          <a:xfrm>
            <a:off x="6169025" y="3571875"/>
            <a:ext cx="2378710" cy="3251835"/>
          </a:xfrm>
          <a:prstGeom prst="rect">
            <a:avLst/>
          </a:prstGeom>
          <a:noFill/>
          <a:ln w="9525">
            <a:noFill/>
            <a:miter lim="800000"/>
            <a:headEnd/>
            <a:tailEnd/>
          </a:ln>
        </p:spPr>
      </p:pic>
      <p:pic>
        <p:nvPicPr>
          <p:cNvPr id="3" name="图片 2"/>
          <p:cNvPicPr>
            <a:picLocks noChangeAspect="true" noChangeArrowheads="true"/>
          </p:cNvPicPr>
          <p:nvPr/>
        </p:nvPicPr>
        <p:blipFill>
          <a:blip r:embed="rId3" cstate="print">
            <a:extLst>
              <a:ext uri="{28A0092B-C50C-407E-A947-70E740481C1C}">
                <a14:useLocalDpi xmlns:a14="http://schemas.microsoft.com/office/drawing/2010/main" val="false"/>
              </a:ext>
            </a:extLst>
          </a:blip>
          <a:srcRect/>
          <a:stretch>
            <a:fillRect/>
          </a:stretch>
        </p:blipFill>
        <p:spPr bwMode="auto">
          <a:xfrm>
            <a:off x="8707755" y="3758565"/>
            <a:ext cx="3343275" cy="1969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本框 3"/>
          <p:cNvSpPr txBox="true"/>
          <p:nvPr/>
        </p:nvSpPr>
        <p:spPr>
          <a:xfrm>
            <a:off x="9584055" y="6016625"/>
            <a:ext cx="1917065" cy="368300"/>
          </a:xfrm>
          <a:prstGeom prst="rect">
            <a:avLst/>
          </a:prstGeom>
          <a:noFill/>
        </p:spPr>
        <p:txBody>
          <a:bodyPr wrap="square" rtlCol="0">
            <a:spAutoFit/>
          </a:bodyPr>
          <a:lstStyle/>
          <a:p>
            <a:r>
              <a:rPr lang="zh-CN" altLang="en-US"/>
              <a:t>崇州</a:t>
            </a:r>
            <a:r>
              <a:rPr lang="en-US" altLang="zh-CN"/>
              <a:t>  </a:t>
            </a:r>
            <a:r>
              <a:rPr lang="zh-CN" altLang="en-US"/>
              <a:t>稻香渔歌</a:t>
            </a:r>
            <a:endParaRPr lang="zh-CN" altLang="en-US"/>
          </a:p>
        </p:txBody>
      </p:sp>
      <p:grpSp>
        <p:nvGrpSpPr>
          <p:cNvPr id="17" name="组合 16"/>
          <p:cNvGrpSpPr/>
          <p:nvPr/>
        </p:nvGrpSpPr>
        <p:grpSpPr>
          <a:xfrm>
            <a:off x="226935" y="1593529"/>
            <a:ext cx="3247532" cy="4553318"/>
            <a:chOff x="4256810" y="1936417"/>
            <a:chExt cx="3641716" cy="4553318"/>
          </a:xfrm>
        </p:grpSpPr>
        <p:sp>
          <p:nvSpPr>
            <p:cNvPr id="18" name="任意多边形 17"/>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19" name="任意多边形 18"/>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6" name="任意多边形 25"/>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7" name="任意多边形 26"/>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0" name="任意多边形 29"/>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4"/>
    </p:custData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753007" y="1450075"/>
            <a:ext cx="2290445" cy="398780"/>
          </a:xfrm>
          <a:prstGeom prst="rect">
            <a:avLst/>
          </a:prstGeom>
        </p:spPr>
        <p:txBody>
          <a:bodyPr wrap="none">
            <a:spAutoFit/>
          </a:bodyPr>
          <a:lstStyle/>
          <a:p>
            <a:pPr lvl="0" algn="l"/>
            <a:r>
              <a:rPr lang="zh-CN" altLang="en-US" sz="2000" b="1" dirty="0">
                <a:latin typeface="微软雅黑" panose="020B0503020204020204" pitchFamily="34" charset="-122"/>
                <a:ea typeface="微软雅黑" panose="020B0503020204020204" pitchFamily="34" charset="-122"/>
                <a:sym typeface="+mn-ea"/>
              </a:rPr>
              <a:t>结构专业审查要点</a:t>
            </a:r>
            <a:r>
              <a:rPr lang="zh-CN" altLang="en-US" sz="2000" b="1" dirty="0">
                <a:latin typeface="微软雅黑" panose="020B0503020204020204" pitchFamily="34" charset="-122"/>
                <a:ea typeface="微软雅黑" panose="020B0503020204020204" pitchFamily="34" charset="-122"/>
              </a:rPr>
              <a:t> </a:t>
            </a:r>
            <a:endParaRPr lang="zh-CN" altLang="en-US" sz="2000" b="1" dirty="0">
              <a:latin typeface="微软雅黑" panose="020B0503020204020204" pitchFamily="34" charset="-122"/>
              <a:ea typeface="微软雅黑" panose="020B0503020204020204" pitchFamily="34" charset="-122"/>
            </a:endParaRPr>
          </a:p>
        </p:txBody>
      </p:sp>
      <p:cxnSp>
        <p:nvCxnSpPr>
          <p:cNvPr id="17" name="直接连接符 16"/>
          <p:cNvCxnSpPr/>
          <p:nvPr/>
        </p:nvCxnSpPr>
        <p:spPr bwMode="auto">
          <a:xfrm>
            <a:off x="5332745" y="1850185"/>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aphicFrame>
        <p:nvGraphicFramePr>
          <p:cNvPr id="5" name="表格 4"/>
          <p:cNvGraphicFramePr/>
          <p:nvPr/>
        </p:nvGraphicFramePr>
        <p:xfrm>
          <a:off x="3518535" y="1932889"/>
          <a:ext cx="8532495" cy="4892040"/>
        </p:xfrm>
        <a:graphic>
          <a:graphicData uri="http://schemas.openxmlformats.org/drawingml/2006/table">
            <a:tbl>
              <a:tblPr firstRow="true" bandRow="true">
                <a:tableStyleId>{5C22544A-7EE6-4342-B048-85BDC9FD1C3A}</a:tableStyleId>
              </a:tblPr>
              <a:tblGrid>
                <a:gridCol w="808990"/>
                <a:gridCol w="1243965"/>
                <a:gridCol w="6479540"/>
              </a:tblGrid>
              <a:tr h="381000">
                <a:tc>
                  <a:txBody>
                    <a:bodyPr/>
                    <a:lstStyle/>
                    <a:p>
                      <a:pPr algn="ctr">
                        <a:buNone/>
                      </a:pPr>
                      <a:r>
                        <a:rPr lang="zh-CN" altLang="en-US" dirty="0"/>
                        <a:t>序号</a:t>
                      </a:r>
                      <a:endParaRPr lang="zh-CN" altLang="en-US" dirty="0"/>
                    </a:p>
                  </a:txBody>
                  <a:tcPr/>
                </a:tc>
                <a:tc>
                  <a:txBody>
                    <a:bodyPr/>
                    <a:lstStyle/>
                    <a:p>
                      <a:pPr algn="ctr">
                        <a:buNone/>
                      </a:pPr>
                      <a:r>
                        <a:rPr lang="zh-CN" altLang="en-US"/>
                        <a:t>审查项目</a:t>
                      </a:r>
                      <a:endParaRPr lang="zh-CN" altLang="en-US"/>
                    </a:p>
                  </a:txBody>
                  <a:tcPr/>
                </a:tc>
                <a:tc>
                  <a:txBody>
                    <a:bodyPr/>
                    <a:lstStyle/>
                    <a:p>
                      <a:pPr algn="ctr">
                        <a:buNone/>
                      </a:pPr>
                      <a:r>
                        <a:rPr lang="zh-CN" altLang="en-US" dirty="0"/>
                        <a:t>审查内容</a:t>
                      </a:r>
                      <a:endParaRPr lang="zh-CN" altLang="en-US" dirty="0"/>
                    </a:p>
                  </a:txBody>
                  <a:tcPr/>
                </a:tc>
              </a:tr>
              <a:tr h="1216025">
                <a:tc>
                  <a:txBody>
                    <a:bodyPr/>
                    <a:lstStyle/>
                    <a:p>
                      <a:pPr algn="ctr">
                        <a:buNone/>
                      </a:pPr>
                      <a:r>
                        <a:rPr lang="zh-CN" altLang="en-US"/>
                        <a:t>5.</a:t>
                      </a:r>
                      <a:r>
                        <a:rPr lang="en-US" altLang="zh-CN"/>
                        <a:t>5</a:t>
                      </a:r>
                      <a:endParaRPr lang="en-US" altLang="zh-CN"/>
                    </a:p>
                  </a:txBody>
                  <a:tcPr/>
                </a:tc>
                <a:tc>
                  <a:txBody>
                    <a:bodyPr/>
                    <a:lstStyle/>
                    <a:p>
                      <a:pPr>
                        <a:buNone/>
                      </a:pPr>
                      <a:r>
                        <a:rPr lang="zh-CN" altLang="en-US" sz="1600"/>
                        <a:t>防火整体计算分析设计</a:t>
                      </a:r>
                      <a:endParaRPr lang="zh-CN" altLang="en-US" sz="1600"/>
                    </a:p>
                  </a:txBody>
                  <a:tcPr/>
                </a:tc>
                <a:tc>
                  <a:txBody>
                    <a:bodyPr/>
                    <a:lstStyle/>
                    <a:p>
                      <a:pPr fontAlgn="auto">
                        <a:spcAft>
                          <a:spcPts val="600"/>
                        </a:spcAft>
                        <a:buNone/>
                      </a:pPr>
                      <a:r>
                        <a:rPr sz="1600" dirty="0"/>
                        <a:t>5.5.1适用条件</a:t>
                      </a:r>
                      <a:endParaRPr sz="1600" dirty="0"/>
                    </a:p>
                    <a:p>
                      <a:pPr fontAlgn="auto">
                        <a:spcAft>
                          <a:spcPts val="600"/>
                        </a:spcAft>
                        <a:buNone/>
                      </a:pPr>
                      <a:endParaRPr sz="1600" dirty="0"/>
                    </a:p>
                    <a:p>
                      <a:pPr fontAlgn="auto">
                        <a:spcAft>
                          <a:spcPts val="600"/>
                        </a:spcAft>
                        <a:buNone/>
                      </a:pPr>
                      <a:r>
                        <a:rPr sz="1600" dirty="0"/>
                        <a:t>5.5.2基本规定</a:t>
                      </a:r>
                      <a:endParaRPr sz="1600" dirty="0"/>
                    </a:p>
                    <a:p>
                      <a:pPr fontAlgn="auto">
                        <a:spcAft>
                          <a:spcPts val="600"/>
                        </a:spcAft>
                        <a:buNone/>
                      </a:pPr>
                      <a:r>
                        <a:rPr sz="1600" dirty="0"/>
                        <a:t>1.</a:t>
                      </a:r>
                      <a:r>
                        <a:rPr lang="en-US" sz="1600" dirty="0"/>
                        <a:t> </a:t>
                      </a:r>
                      <a:r>
                        <a:rPr sz="1600" dirty="0" err="1">
                          <a:solidFill>
                            <a:srgbClr val="FF0000"/>
                          </a:solidFill>
                        </a:rPr>
                        <a:t>防火要求</a:t>
                      </a:r>
                      <a:r>
                        <a:rPr sz="1600" dirty="0" err="1"/>
                        <a:t>是否符合《建筑钢结构防火技术规范》GB</a:t>
                      </a:r>
                      <a:r>
                        <a:rPr sz="1600" dirty="0"/>
                        <a:t> 51249-2017第3.1节的要求。</a:t>
                      </a:r>
                      <a:endParaRPr sz="1600" dirty="0"/>
                    </a:p>
                    <a:p>
                      <a:pPr fontAlgn="auto">
                        <a:spcAft>
                          <a:spcPts val="600"/>
                        </a:spcAft>
                        <a:buNone/>
                      </a:pPr>
                      <a:r>
                        <a:rPr sz="1600" dirty="0"/>
                        <a:t>2.</a:t>
                      </a:r>
                      <a:r>
                        <a:rPr sz="1600" dirty="0">
                          <a:solidFill>
                            <a:srgbClr val="FF0000"/>
                          </a:solidFill>
                        </a:rPr>
                        <a:t>钢结构是否进行耐火验算与防火设计。</a:t>
                      </a:r>
                      <a:endParaRPr sz="1600" dirty="0">
                        <a:solidFill>
                          <a:srgbClr val="FF0000"/>
                        </a:solidFill>
                      </a:endParaRPr>
                    </a:p>
                    <a:p>
                      <a:pPr fontAlgn="auto">
                        <a:spcAft>
                          <a:spcPts val="600"/>
                        </a:spcAft>
                        <a:buNone/>
                      </a:pPr>
                      <a:r>
                        <a:rPr sz="1600" dirty="0"/>
                        <a:t>3.</a:t>
                      </a:r>
                      <a:r>
                        <a:rPr lang="en-US" sz="1600" dirty="0"/>
                        <a:t> </a:t>
                      </a:r>
                      <a:r>
                        <a:rPr sz="1600" dirty="0" err="1"/>
                        <a:t>钢结构耐火承载力极限状态的最不利荷载效应是否按照《建筑钢结构防火技术规范》GB</a:t>
                      </a:r>
                      <a:r>
                        <a:rPr sz="1600" dirty="0"/>
                        <a:t> 51249-2017第3.2.2进行荷载组合。</a:t>
                      </a:r>
                      <a:endParaRPr sz="1600" dirty="0"/>
                    </a:p>
                    <a:p>
                      <a:pPr fontAlgn="auto">
                        <a:spcAft>
                          <a:spcPts val="600"/>
                        </a:spcAft>
                        <a:buNone/>
                      </a:pPr>
                      <a:endParaRPr sz="1600" dirty="0"/>
                    </a:p>
                    <a:p>
                      <a:pPr fontAlgn="auto">
                        <a:spcAft>
                          <a:spcPts val="600"/>
                        </a:spcAft>
                        <a:buNone/>
                      </a:pPr>
                      <a:r>
                        <a:rPr sz="1600" dirty="0"/>
                        <a:t>5.5.3防火保护措施与构造</a:t>
                      </a:r>
                      <a:endParaRPr sz="1600" dirty="0"/>
                    </a:p>
                    <a:p>
                      <a:pPr fontAlgn="auto">
                        <a:spcAft>
                          <a:spcPts val="600"/>
                        </a:spcAft>
                        <a:buNone/>
                      </a:pPr>
                      <a:endParaRPr sz="1600" dirty="0"/>
                    </a:p>
                    <a:p>
                      <a:pPr fontAlgn="auto">
                        <a:spcAft>
                          <a:spcPts val="600"/>
                        </a:spcAft>
                        <a:buNone/>
                      </a:pPr>
                      <a:r>
                        <a:rPr sz="1600" dirty="0"/>
                        <a:t>5.5.4 </a:t>
                      </a:r>
                      <a:r>
                        <a:rPr sz="1600" dirty="0" err="1"/>
                        <a:t>钢结构的温度计算</a:t>
                      </a:r>
                      <a:endParaRPr sz="1600" dirty="0"/>
                    </a:p>
                    <a:p>
                      <a:pPr fontAlgn="auto">
                        <a:spcAft>
                          <a:spcPts val="600"/>
                        </a:spcAft>
                        <a:buNone/>
                      </a:pPr>
                      <a:r>
                        <a:rPr sz="1600" dirty="0" err="1"/>
                        <a:t>防火材料为非轻质防火保护层时，给出防火材料比热容以及防火材料的密度是否正确合理</a:t>
                      </a:r>
                      <a:r>
                        <a:rPr sz="1600" dirty="0"/>
                        <a:t>；</a:t>
                      </a:r>
                      <a:r>
                        <a:rPr lang="en-US" sz="1600" dirty="0"/>
                        <a:t> </a:t>
                      </a:r>
                      <a:r>
                        <a:rPr sz="1600" dirty="0" err="1"/>
                        <a:t>防火材料为轻质防火保护层时，防火保护层的等效热阻，等效热传导系数以及防火保护层厚度是否正确</a:t>
                      </a:r>
                      <a:r>
                        <a:rPr sz="1600" dirty="0"/>
                        <a:t>。</a:t>
                      </a:r>
                      <a:endParaRPr sz="1600" dirty="0"/>
                    </a:p>
                  </a:txBody>
                  <a:tcPr/>
                </a:tc>
              </a:tr>
            </a:tbl>
          </a:graphicData>
        </a:graphic>
      </p:graphicFrame>
      <p:grpSp>
        <p:nvGrpSpPr>
          <p:cNvPr id="18" name="组合 17"/>
          <p:cNvGrpSpPr/>
          <p:nvPr/>
        </p:nvGrpSpPr>
        <p:grpSpPr>
          <a:xfrm>
            <a:off x="226935" y="1593529"/>
            <a:ext cx="3247532" cy="4553318"/>
            <a:chOff x="4256810" y="1936417"/>
            <a:chExt cx="3641716" cy="4553318"/>
          </a:xfrm>
        </p:grpSpPr>
        <p:sp>
          <p:nvSpPr>
            <p:cNvPr id="19" name="任意多边形 18"/>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7" name="任意多边形 26"/>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0" name="任意多边形 29"/>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1" name="任意多边形 30"/>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753007" y="1450075"/>
            <a:ext cx="2290445" cy="398780"/>
          </a:xfrm>
          <a:prstGeom prst="rect">
            <a:avLst/>
          </a:prstGeom>
        </p:spPr>
        <p:txBody>
          <a:bodyPr wrap="none">
            <a:spAutoFit/>
          </a:bodyPr>
          <a:lstStyle/>
          <a:p>
            <a:pPr lvl="0" algn="l"/>
            <a:r>
              <a:rPr lang="zh-CN" altLang="en-US" sz="2000" b="1" dirty="0">
                <a:latin typeface="微软雅黑" panose="020B0503020204020204" pitchFamily="34" charset="-122"/>
                <a:ea typeface="微软雅黑" panose="020B0503020204020204" pitchFamily="34" charset="-122"/>
                <a:sym typeface="+mn-ea"/>
              </a:rPr>
              <a:t>结构专业审查要点</a:t>
            </a:r>
            <a:r>
              <a:rPr lang="zh-CN" altLang="en-US" sz="2000" b="1" dirty="0">
                <a:latin typeface="微软雅黑" panose="020B0503020204020204" pitchFamily="34" charset="-122"/>
                <a:ea typeface="微软雅黑" panose="020B0503020204020204" pitchFamily="34" charset="-122"/>
              </a:rPr>
              <a:t> </a:t>
            </a:r>
            <a:endParaRPr lang="zh-CN" altLang="en-US" sz="2000" b="1" dirty="0">
              <a:latin typeface="微软雅黑" panose="020B0503020204020204" pitchFamily="34" charset="-122"/>
              <a:ea typeface="微软雅黑" panose="020B0503020204020204" pitchFamily="34" charset="-122"/>
            </a:endParaRPr>
          </a:p>
        </p:txBody>
      </p:sp>
      <p:cxnSp>
        <p:nvCxnSpPr>
          <p:cNvPr id="17" name="直接连接符 16"/>
          <p:cNvCxnSpPr/>
          <p:nvPr/>
        </p:nvCxnSpPr>
        <p:spPr bwMode="auto">
          <a:xfrm>
            <a:off x="5332745" y="1850185"/>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aphicFrame>
        <p:nvGraphicFramePr>
          <p:cNvPr id="5" name="表格 4"/>
          <p:cNvGraphicFramePr/>
          <p:nvPr/>
        </p:nvGraphicFramePr>
        <p:xfrm>
          <a:off x="3518535" y="2031365"/>
          <a:ext cx="8532495" cy="2727960"/>
        </p:xfrm>
        <a:graphic>
          <a:graphicData uri="http://schemas.openxmlformats.org/drawingml/2006/table">
            <a:tbl>
              <a:tblPr firstRow="true" bandRow="true">
                <a:tableStyleId>{5C22544A-7EE6-4342-B048-85BDC9FD1C3A}</a:tableStyleId>
              </a:tblPr>
              <a:tblGrid>
                <a:gridCol w="808990"/>
                <a:gridCol w="1243965"/>
                <a:gridCol w="6479540"/>
              </a:tblGrid>
              <a:tr h="381000">
                <a:tc>
                  <a:txBody>
                    <a:bodyPr/>
                    <a:lstStyle/>
                    <a:p>
                      <a:pPr algn="ctr">
                        <a:buNone/>
                      </a:pPr>
                      <a:r>
                        <a:rPr lang="zh-CN" altLang="en-US"/>
                        <a:t>序号</a:t>
                      </a:r>
                      <a:endParaRPr lang="zh-CN" altLang="en-US"/>
                    </a:p>
                  </a:txBody>
                  <a:tcPr/>
                </a:tc>
                <a:tc>
                  <a:txBody>
                    <a:bodyPr/>
                    <a:lstStyle/>
                    <a:p>
                      <a:pPr algn="ctr">
                        <a:buNone/>
                      </a:pPr>
                      <a:r>
                        <a:rPr lang="zh-CN" altLang="en-US"/>
                        <a:t>审查项目</a:t>
                      </a:r>
                      <a:endParaRPr lang="zh-CN" altLang="en-US"/>
                    </a:p>
                  </a:txBody>
                  <a:tcPr/>
                </a:tc>
                <a:tc>
                  <a:txBody>
                    <a:bodyPr/>
                    <a:lstStyle/>
                    <a:p>
                      <a:pPr algn="ctr">
                        <a:buNone/>
                      </a:pPr>
                      <a:r>
                        <a:rPr lang="zh-CN" altLang="en-US"/>
                        <a:t>审查内容</a:t>
                      </a:r>
                      <a:endParaRPr lang="zh-CN" altLang="en-US"/>
                    </a:p>
                  </a:txBody>
                  <a:tcPr/>
                </a:tc>
              </a:tr>
              <a:tr h="1216025">
                <a:tc>
                  <a:txBody>
                    <a:bodyPr/>
                    <a:lstStyle/>
                    <a:p>
                      <a:pPr algn="ctr">
                        <a:buNone/>
                      </a:pPr>
                      <a:r>
                        <a:rPr lang="zh-CN" altLang="en-US"/>
                        <a:t>5.</a:t>
                      </a:r>
                      <a:r>
                        <a:rPr lang="en-US" altLang="zh-CN"/>
                        <a:t>6</a:t>
                      </a:r>
                      <a:endParaRPr lang="en-US" altLang="zh-CN"/>
                    </a:p>
                  </a:txBody>
                  <a:tcPr/>
                </a:tc>
                <a:tc>
                  <a:txBody>
                    <a:bodyPr/>
                    <a:lstStyle/>
                    <a:p>
                      <a:pPr>
                        <a:buNone/>
                      </a:pPr>
                      <a:r>
                        <a:rPr lang="zh-CN" altLang="en-US" sz="1600"/>
                        <a:t>轻质墙体设计</a:t>
                      </a:r>
                      <a:endParaRPr lang="zh-CN" altLang="en-US" sz="1600"/>
                    </a:p>
                  </a:txBody>
                  <a:tcPr/>
                </a:tc>
                <a:tc>
                  <a:txBody>
                    <a:bodyPr/>
                    <a:lstStyle/>
                    <a:p>
                      <a:pPr fontAlgn="auto">
                        <a:spcAft>
                          <a:spcPts val="600"/>
                        </a:spcAft>
                        <a:buNone/>
                      </a:pPr>
                      <a:r>
                        <a:rPr sz="1600"/>
                        <a:t>5.6.1 适用范围</a:t>
                      </a:r>
                      <a:endParaRPr sz="1600"/>
                    </a:p>
                    <a:p>
                      <a:pPr fontAlgn="auto">
                        <a:spcAft>
                          <a:spcPts val="600"/>
                        </a:spcAft>
                        <a:buNone/>
                      </a:pPr>
                      <a:r>
                        <a:rPr lang="en-US" sz="1600"/>
                        <a:t>    </a:t>
                      </a:r>
                      <a:r>
                        <a:rPr sz="1600"/>
                        <a:t>适用于四川省抗震设防烈度为</a:t>
                      </a:r>
                      <a:r>
                        <a:rPr sz="1600">
                          <a:solidFill>
                            <a:srgbClr val="FF0000"/>
                          </a:solidFill>
                        </a:rPr>
                        <a:t>9度及以下</a:t>
                      </a:r>
                      <a:r>
                        <a:rPr sz="1600"/>
                        <a:t>地区，以装配式轻质墙体作为民用建筑和一般工业建筑新建、改建、扩建工程的内隔墙体和外围护墙体的设计。</a:t>
                      </a:r>
                      <a:endParaRPr sz="1600"/>
                    </a:p>
                    <a:p>
                      <a:pPr fontAlgn="auto">
                        <a:spcAft>
                          <a:spcPts val="600"/>
                        </a:spcAft>
                        <a:buNone/>
                      </a:pPr>
                      <a:endParaRPr sz="1600"/>
                    </a:p>
                    <a:p>
                      <a:pPr fontAlgn="auto">
                        <a:spcAft>
                          <a:spcPts val="600"/>
                        </a:spcAft>
                        <a:buNone/>
                      </a:pPr>
                      <a:r>
                        <a:rPr sz="1600"/>
                        <a:t>5.6.2一般规定</a:t>
                      </a:r>
                      <a:endParaRPr sz="1600"/>
                    </a:p>
                    <a:p>
                      <a:pPr fontAlgn="auto">
                        <a:spcAft>
                          <a:spcPts val="600"/>
                        </a:spcAft>
                        <a:buNone/>
                      </a:pPr>
                      <a:r>
                        <a:rPr lang="en-US" sz="1600"/>
                        <a:t>    </a:t>
                      </a:r>
                      <a:r>
                        <a:rPr sz="1600"/>
                        <a:t>轻质墙体与主体是否采用柔性连接，其余是否满足</a:t>
                      </a:r>
                      <a:r>
                        <a:rPr sz="1600">
                          <a:solidFill>
                            <a:srgbClr val="FF0000"/>
                          </a:solidFill>
                        </a:rPr>
                        <a:t>《四川省装配式轻质墙体技术标准》DBJ51/T156-2020</a:t>
                      </a:r>
                      <a:r>
                        <a:rPr sz="1600"/>
                        <a:t>第5.1节规定。</a:t>
                      </a:r>
                      <a:endParaRPr sz="1600"/>
                    </a:p>
                  </a:txBody>
                  <a:tcPr/>
                </a:tc>
              </a:tr>
            </a:tbl>
          </a:graphicData>
        </a:graphic>
      </p:graphicFrame>
      <p:grpSp>
        <p:nvGrpSpPr>
          <p:cNvPr id="18" name="组合 17"/>
          <p:cNvGrpSpPr/>
          <p:nvPr/>
        </p:nvGrpSpPr>
        <p:grpSpPr>
          <a:xfrm>
            <a:off x="226935" y="1593529"/>
            <a:ext cx="3247532" cy="4553318"/>
            <a:chOff x="4256810" y="1936417"/>
            <a:chExt cx="3641716" cy="4553318"/>
          </a:xfrm>
        </p:grpSpPr>
        <p:sp>
          <p:nvSpPr>
            <p:cNvPr id="19" name="任意多边形 18"/>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7" name="任意多边形 26"/>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0" name="任意多边形 29"/>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1" name="任意多边形 30"/>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753007" y="1450075"/>
            <a:ext cx="2290445" cy="398780"/>
          </a:xfrm>
          <a:prstGeom prst="rect">
            <a:avLst/>
          </a:prstGeom>
        </p:spPr>
        <p:txBody>
          <a:bodyPr wrap="none">
            <a:spAutoFit/>
          </a:bodyPr>
          <a:lstStyle/>
          <a:p>
            <a:pPr lvl="0" algn="l"/>
            <a:r>
              <a:rPr lang="zh-CN" altLang="en-US" sz="2000" b="1" dirty="0">
                <a:latin typeface="微软雅黑" panose="020B0503020204020204" pitchFamily="34" charset="-122"/>
                <a:ea typeface="微软雅黑" panose="020B0503020204020204" pitchFamily="34" charset="-122"/>
                <a:sym typeface="+mn-ea"/>
              </a:rPr>
              <a:t>结构专业审查要点</a:t>
            </a:r>
            <a:r>
              <a:rPr lang="zh-CN" altLang="en-US" sz="2000" b="1" dirty="0">
                <a:latin typeface="微软雅黑" panose="020B0503020204020204" pitchFamily="34" charset="-122"/>
                <a:ea typeface="微软雅黑" panose="020B0503020204020204" pitchFamily="34" charset="-122"/>
              </a:rPr>
              <a:t> </a:t>
            </a:r>
            <a:endParaRPr lang="zh-CN" altLang="en-US" sz="2000" b="1" dirty="0">
              <a:latin typeface="微软雅黑" panose="020B0503020204020204" pitchFamily="34" charset="-122"/>
              <a:ea typeface="微软雅黑" panose="020B0503020204020204" pitchFamily="34" charset="-122"/>
            </a:endParaRPr>
          </a:p>
        </p:txBody>
      </p:sp>
      <p:cxnSp>
        <p:nvCxnSpPr>
          <p:cNvPr id="17" name="直接连接符 16"/>
          <p:cNvCxnSpPr/>
          <p:nvPr/>
        </p:nvCxnSpPr>
        <p:spPr bwMode="auto">
          <a:xfrm>
            <a:off x="5332745" y="1850185"/>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aphicFrame>
        <p:nvGraphicFramePr>
          <p:cNvPr id="5" name="表格 4"/>
          <p:cNvGraphicFramePr/>
          <p:nvPr/>
        </p:nvGraphicFramePr>
        <p:xfrm>
          <a:off x="3518535" y="2031365"/>
          <a:ext cx="8532495" cy="4419600"/>
        </p:xfrm>
        <a:graphic>
          <a:graphicData uri="http://schemas.openxmlformats.org/drawingml/2006/table">
            <a:tbl>
              <a:tblPr firstRow="true" bandRow="true">
                <a:tableStyleId>{5C22544A-7EE6-4342-B048-85BDC9FD1C3A}</a:tableStyleId>
              </a:tblPr>
              <a:tblGrid>
                <a:gridCol w="808990"/>
                <a:gridCol w="1243965"/>
                <a:gridCol w="6479540"/>
              </a:tblGrid>
              <a:tr h="381000">
                <a:tc>
                  <a:txBody>
                    <a:bodyPr/>
                    <a:lstStyle/>
                    <a:p>
                      <a:pPr algn="ctr">
                        <a:buNone/>
                      </a:pPr>
                      <a:r>
                        <a:rPr lang="zh-CN" altLang="en-US"/>
                        <a:t>序号</a:t>
                      </a:r>
                      <a:endParaRPr lang="zh-CN" altLang="en-US"/>
                    </a:p>
                  </a:txBody>
                  <a:tcPr/>
                </a:tc>
                <a:tc>
                  <a:txBody>
                    <a:bodyPr/>
                    <a:lstStyle/>
                    <a:p>
                      <a:pPr algn="ctr">
                        <a:buNone/>
                      </a:pPr>
                      <a:r>
                        <a:rPr lang="zh-CN" altLang="en-US"/>
                        <a:t>审查项目</a:t>
                      </a:r>
                      <a:endParaRPr lang="zh-CN" altLang="en-US"/>
                    </a:p>
                  </a:txBody>
                  <a:tcPr/>
                </a:tc>
                <a:tc>
                  <a:txBody>
                    <a:bodyPr/>
                    <a:lstStyle/>
                    <a:p>
                      <a:pPr algn="ctr">
                        <a:buNone/>
                      </a:pPr>
                      <a:r>
                        <a:rPr lang="zh-CN" altLang="en-US"/>
                        <a:t>审查内容</a:t>
                      </a:r>
                      <a:endParaRPr lang="zh-CN" altLang="en-US"/>
                    </a:p>
                  </a:txBody>
                  <a:tcPr/>
                </a:tc>
              </a:tr>
              <a:tr h="1216025">
                <a:tc>
                  <a:txBody>
                    <a:bodyPr/>
                    <a:lstStyle/>
                    <a:p>
                      <a:pPr algn="ctr">
                        <a:buNone/>
                      </a:pPr>
                      <a:r>
                        <a:rPr lang="zh-CN" altLang="en-US"/>
                        <a:t>5.</a:t>
                      </a:r>
                      <a:r>
                        <a:rPr lang="en-US" altLang="zh-CN"/>
                        <a:t>6</a:t>
                      </a:r>
                      <a:endParaRPr lang="en-US" altLang="zh-CN"/>
                    </a:p>
                  </a:txBody>
                  <a:tcPr/>
                </a:tc>
                <a:tc>
                  <a:txBody>
                    <a:bodyPr/>
                    <a:lstStyle/>
                    <a:p>
                      <a:pPr>
                        <a:buNone/>
                      </a:pPr>
                      <a:r>
                        <a:rPr lang="zh-CN" altLang="en-US" sz="1600"/>
                        <a:t>轻质墙体设计</a:t>
                      </a:r>
                      <a:endParaRPr lang="zh-CN" altLang="en-US" sz="1600"/>
                    </a:p>
                  </a:txBody>
                  <a:tcPr/>
                </a:tc>
                <a:tc>
                  <a:txBody>
                    <a:bodyPr/>
                    <a:lstStyle/>
                    <a:p>
                      <a:pPr fontAlgn="auto">
                        <a:spcAft>
                          <a:spcPts val="600"/>
                        </a:spcAft>
                        <a:buNone/>
                      </a:pPr>
                      <a:r>
                        <a:rPr sz="1600"/>
                        <a:t>5.6.3 </a:t>
                      </a:r>
                      <a:r>
                        <a:rPr lang="en-US" sz="1600"/>
                        <a:t> </a:t>
                      </a:r>
                      <a:r>
                        <a:rPr sz="1600"/>
                        <a:t>荷载和地震作用</a:t>
                      </a:r>
                      <a:endParaRPr sz="1600"/>
                    </a:p>
                    <a:p>
                      <a:pPr fontAlgn="auto">
                        <a:spcAft>
                          <a:spcPts val="600"/>
                        </a:spcAft>
                        <a:buNone/>
                      </a:pPr>
                      <a:r>
                        <a:rPr sz="1600"/>
                        <a:t>1.</a:t>
                      </a:r>
                      <a:r>
                        <a:rPr lang="en-US" sz="1600"/>
                        <a:t> </a:t>
                      </a:r>
                      <a:r>
                        <a:rPr sz="1600"/>
                        <a:t>轻质墙体设计设计是否</a:t>
                      </a:r>
                      <a:r>
                        <a:rPr sz="1600">
                          <a:solidFill>
                            <a:srgbClr val="FF0000"/>
                          </a:solidFill>
                        </a:rPr>
                        <a:t>考虑自重荷载、风荷载和地震作用</a:t>
                      </a:r>
                      <a:r>
                        <a:rPr sz="1600"/>
                        <a:t>。</a:t>
                      </a:r>
                      <a:endParaRPr sz="1600"/>
                    </a:p>
                    <a:p>
                      <a:pPr fontAlgn="auto">
                        <a:spcAft>
                          <a:spcPts val="600"/>
                        </a:spcAft>
                        <a:buNone/>
                      </a:pPr>
                      <a:r>
                        <a:rPr sz="1600"/>
                        <a:t>2.</a:t>
                      </a:r>
                      <a:r>
                        <a:rPr lang="en-US" sz="1600"/>
                        <a:t> </a:t>
                      </a:r>
                      <a:r>
                        <a:rPr sz="1600"/>
                        <a:t>外围护墙体风荷载标准值是否按照《四川省装配式轻质墙体技术标准》DBJ51/T156-2020 5.2.2条规定且不小于1.0kN/m2。</a:t>
                      </a:r>
                      <a:endParaRPr sz="1600"/>
                    </a:p>
                    <a:p>
                      <a:pPr fontAlgn="auto">
                        <a:spcAft>
                          <a:spcPts val="0"/>
                        </a:spcAft>
                        <a:buNone/>
                      </a:pPr>
                      <a:r>
                        <a:rPr sz="1600"/>
                        <a:t>3.</a:t>
                      </a:r>
                      <a:r>
                        <a:rPr lang="en-US" sz="1600"/>
                        <a:t> </a:t>
                      </a:r>
                      <a:r>
                        <a:rPr sz="1600"/>
                        <a:t>地震作用是否按照</a:t>
                      </a:r>
                      <a:r>
                        <a:rPr sz="1600">
                          <a:solidFill>
                            <a:schemeClr val="tx1"/>
                          </a:solidFill>
                        </a:rPr>
                        <a:t>《四川省装配式轻质墙体技术标准》DBJ51/T</a:t>
                      </a:r>
                      <a:endParaRPr sz="1600">
                        <a:solidFill>
                          <a:schemeClr val="tx1"/>
                        </a:solidFill>
                      </a:endParaRPr>
                    </a:p>
                    <a:p>
                      <a:pPr fontAlgn="auto">
                        <a:spcAft>
                          <a:spcPts val="600"/>
                        </a:spcAft>
                        <a:buNone/>
                      </a:pPr>
                      <a:r>
                        <a:rPr sz="1600">
                          <a:solidFill>
                            <a:schemeClr val="tx1"/>
                          </a:solidFill>
                        </a:rPr>
                        <a:t>156-2020</a:t>
                      </a:r>
                      <a:r>
                        <a:rPr sz="1600"/>
                        <a:t>第5.2.3条进行计算。</a:t>
                      </a:r>
                      <a:endParaRPr sz="1600"/>
                    </a:p>
                    <a:p>
                      <a:pPr fontAlgn="auto">
                        <a:spcAft>
                          <a:spcPts val="600"/>
                        </a:spcAft>
                        <a:buNone/>
                      </a:pPr>
                      <a:r>
                        <a:rPr sz="1600"/>
                        <a:t>5.6.4 </a:t>
                      </a:r>
                      <a:r>
                        <a:rPr lang="en-US" sz="1600"/>
                        <a:t> </a:t>
                      </a:r>
                      <a:r>
                        <a:rPr sz="1600"/>
                        <a:t>墙体设计</a:t>
                      </a:r>
                      <a:endParaRPr sz="1600"/>
                    </a:p>
                    <a:p>
                      <a:pPr fontAlgn="auto">
                        <a:spcAft>
                          <a:spcPts val="600"/>
                        </a:spcAft>
                        <a:buNone/>
                      </a:pPr>
                      <a:r>
                        <a:rPr sz="1600"/>
                        <a:t>1.</a:t>
                      </a:r>
                      <a:r>
                        <a:rPr lang="en-US" sz="1600"/>
                        <a:t> </a:t>
                      </a:r>
                      <a:r>
                        <a:rPr sz="1600"/>
                        <a:t>墙体平面内的</a:t>
                      </a:r>
                      <a:r>
                        <a:rPr sz="1600">
                          <a:solidFill>
                            <a:srgbClr val="FF0000"/>
                          </a:solidFill>
                        </a:rPr>
                        <a:t>层间位移角限值</a:t>
                      </a:r>
                      <a:r>
                        <a:rPr sz="1600"/>
                        <a:t>是否满足《四川省装配式轻质墙体技术标准》DBJ51/T156-2020 5.3.4条规定。</a:t>
                      </a:r>
                      <a:endParaRPr sz="1600"/>
                    </a:p>
                    <a:p>
                      <a:pPr fontAlgn="auto">
                        <a:spcAft>
                          <a:spcPts val="600"/>
                        </a:spcAft>
                        <a:buNone/>
                      </a:pPr>
                      <a:r>
                        <a:rPr sz="1600"/>
                        <a:t>2.</a:t>
                      </a:r>
                      <a:r>
                        <a:rPr lang="en-US" sz="1600"/>
                        <a:t> </a:t>
                      </a:r>
                      <a:r>
                        <a:rPr sz="1600"/>
                        <a:t>轻质条板墙体平面外强度是否满足《四川省装配式轻质墙体技术标准》DBJ51/T156-2020 5.3.5条规定</a:t>
                      </a:r>
                      <a:endParaRPr sz="1600"/>
                    </a:p>
                    <a:p>
                      <a:pPr fontAlgn="auto">
                        <a:spcAft>
                          <a:spcPts val="600"/>
                        </a:spcAft>
                        <a:buNone/>
                      </a:pPr>
                      <a:r>
                        <a:rPr sz="1600"/>
                        <a:t>3.</a:t>
                      </a:r>
                      <a:r>
                        <a:rPr lang="en-US" sz="1600"/>
                        <a:t> </a:t>
                      </a:r>
                      <a:r>
                        <a:rPr sz="1600"/>
                        <a:t>骨架组合墙体强度及变形计算是否满足现行国家标准《钢结构设计标准》GB50017、《冷弯薄壁型钢结构技术规范》GB 50018、《木结构设计规范》GB 50005等有关规范标准要求。</a:t>
                      </a:r>
                      <a:endParaRPr sz="1600"/>
                    </a:p>
                  </a:txBody>
                  <a:tcPr/>
                </a:tc>
              </a:tr>
            </a:tbl>
          </a:graphicData>
        </a:graphic>
      </p:graphicFrame>
      <p:grpSp>
        <p:nvGrpSpPr>
          <p:cNvPr id="18" name="组合 17"/>
          <p:cNvGrpSpPr/>
          <p:nvPr/>
        </p:nvGrpSpPr>
        <p:grpSpPr>
          <a:xfrm>
            <a:off x="226935" y="1593529"/>
            <a:ext cx="3247532" cy="4553318"/>
            <a:chOff x="4256810" y="1936417"/>
            <a:chExt cx="3641716" cy="4553318"/>
          </a:xfrm>
        </p:grpSpPr>
        <p:sp>
          <p:nvSpPr>
            <p:cNvPr id="19" name="任意多边形 18"/>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7" name="任意多边形 26"/>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0" name="任意多边形 29"/>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1" name="任意多边形 30"/>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753007" y="1450075"/>
            <a:ext cx="2290445" cy="398780"/>
          </a:xfrm>
          <a:prstGeom prst="rect">
            <a:avLst/>
          </a:prstGeom>
        </p:spPr>
        <p:txBody>
          <a:bodyPr wrap="none">
            <a:spAutoFit/>
          </a:bodyPr>
          <a:lstStyle/>
          <a:p>
            <a:pPr lvl="0" algn="l"/>
            <a:r>
              <a:rPr lang="zh-CN" altLang="en-US" sz="2000" b="1" dirty="0">
                <a:latin typeface="微软雅黑" panose="020B0503020204020204" pitchFamily="34" charset="-122"/>
                <a:ea typeface="微软雅黑" panose="020B0503020204020204" pitchFamily="34" charset="-122"/>
                <a:sym typeface="+mn-ea"/>
              </a:rPr>
              <a:t>结构专业审查要点</a:t>
            </a:r>
            <a:r>
              <a:rPr lang="zh-CN" altLang="en-US" sz="2000" b="1" dirty="0">
                <a:latin typeface="微软雅黑" panose="020B0503020204020204" pitchFamily="34" charset="-122"/>
                <a:ea typeface="微软雅黑" panose="020B0503020204020204" pitchFamily="34" charset="-122"/>
              </a:rPr>
              <a:t> </a:t>
            </a:r>
            <a:endParaRPr lang="zh-CN" altLang="en-US" sz="2000" b="1" dirty="0">
              <a:latin typeface="微软雅黑" panose="020B0503020204020204" pitchFamily="34" charset="-122"/>
              <a:ea typeface="微软雅黑" panose="020B0503020204020204" pitchFamily="34" charset="-122"/>
            </a:endParaRPr>
          </a:p>
        </p:txBody>
      </p:sp>
      <p:cxnSp>
        <p:nvCxnSpPr>
          <p:cNvPr id="17" name="直接连接符 16"/>
          <p:cNvCxnSpPr/>
          <p:nvPr/>
        </p:nvCxnSpPr>
        <p:spPr bwMode="auto">
          <a:xfrm>
            <a:off x="5332745" y="1850185"/>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25" name="矩形 24"/>
          <p:cNvSpPr/>
          <p:nvPr/>
        </p:nvSpPr>
        <p:spPr>
          <a:xfrm>
            <a:off x="7647166" y="571759"/>
            <a:ext cx="4500880" cy="398780"/>
          </a:xfrm>
          <a:prstGeom prst="rect">
            <a:avLst/>
          </a:prstGeom>
        </p:spPr>
        <p:txBody>
          <a:bodyPr wrap="none">
            <a:spAutoFit/>
          </a:bodyPr>
          <a:lstStyle/>
          <a:p>
            <a:r>
              <a:rPr lang="zh-CN" altLang="en-US" sz="2000" b="1" dirty="0" smtClean="0">
                <a:sym typeface="+mn-ea"/>
              </a:rPr>
              <a:t>装配式钢结构建筑施工图设计</a:t>
            </a:r>
            <a:r>
              <a:rPr lang="zh-CN" altLang="en-US" sz="2000" b="1" dirty="0">
                <a:sym typeface="+mn-ea"/>
              </a:rPr>
              <a:t>审查</a:t>
            </a:r>
            <a:r>
              <a:rPr lang="zh-CN" altLang="en-US" sz="2000" b="1" dirty="0" smtClean="0">
                <a:sym typeface="+mn-ea"/>
              </a:rPr>
              <a:t>要点</a:t>
            </a:r>
            <a:endParaRPr lang="zh-CN" altLang="en-US" sz="2000" b="1" dirty="0">
              <a:sym typeface="+mn-ea"/>
            </a:endParaRPr>
          </a:p>
        </p:txBody>
      </p:sp>
      <p:graphicFrame>
        <p:nvGraphicFramePr>
          <p:cNvPr id="5" name="表格 4"/>
          <p:cNvGraphicFramePr/>
          <p:nvPr/>
        </p:nvGraphicFramePr>
        <p:xfrm>
          <a:off x="3518535" y="2031365"/>
          <a:ext cx="8532495" cy="4587240"/>
        </p:xfrm>
        <a:graphic>
          <a:graphicData uri="http://schemas.openxmlformats.org/drawingml/2006/table">
            <a:tbl>
              <a:tblPr firstRow="true" bandRow="true">
                <a:tableStyleId>{5C22544A-7EE6-4342-B048-85BDC9FD1C3A}</a:tableStyleId>
              </a:tblPr>
              <a:tblGrid>
                <a:gridCol w="808990"/>
                <a:gridCol w="1243965"/>
                <a:gridCol w="6479540"/>
              </a:tblGrid>
              <a:tr h="381000">
                <a:tc>
                  <a:txBody>
                    <a:bodyPr/>
                    <a:lstStyle/>
                    <a:p>
                      <a:pPr algn="ctr">
                        <a:buNone/>
                      </a:pPr>
                      <a:r>
                        <a:rPr lang="zh-CN" altLang="en-US"/>
                        <a:t>序号</a:t>
                      </a:r>
                      <a:endParaRPr lang="zh-CN" altLang="en-US"/>
                    </a:p>
                  </a:txBody>
                  <a:tcPr/>
                </a:tc>
                <a:tc>
                  <a:txBody>
                    <a:bodyPr/>
                    <a:lstStyle/>
                    <a:p>
                      <a:pPr algn="ctr">
                        <a:buNone/>
                      </a:pPr>
                      <a:r>
                        <a:rPr lang="zh-CN" altLang="en-US"/>
                        <a:t>审查项目</a:t>
                      </a:r>
                      <a:endParaRPr lang="zh-CN" altLang="en-US"/>
                    </a:p>
                  </a:txBody>
                  <a:tcPr/>
                </a:tc>
                <a:tc>
                  <a:txBody>
                    <a:bodyPr/>
                    <a:lstStyle/>
                    <a:p>
                      <a:pPr algn="ctr">
                        <a:buNone/>
                      </a:pPr>
                      <a:r>
                        <a:rPr lang="zh-CN" altLang="en-US"/>
                        <a:t>审查内容</a:t>
                      </a:r>
                      <a:endParaRPr lang="zh-CN" altLang="en-US"/>
                    </a:p>
                  </a:txBody>
                  <a:tcPr/>
                </a:tc>
              </a:tr>
              <a:tr h="1216025">
                <a:tc>
                  <a:txBody>
                    <a:bodyPr/>
                    <a:lstStyle/>
                    <a:p>
                      <a:pPr algn="ctr">
                        <a:buNone/>
                      </a:pPr>
                      <a:r>
                        <a:rPr lang="zh-CN" altLang="en-US"/>
                        <a:t>5.</a:t>
                      </a:r>
                      <a:r>
                        <a:rPr lang="en-US" altLang="zh-CN"/>
                        <a:t>6</a:t>
                      </a:r>
                      <a:endParaRPr lang="en-US" altLang="zh-CN"/>
                    </a:p>
                  </a:txBody>
                  <a:tcPr/>
                </a:tc>
                <a:tc>
                  <a:txBody>
                    <a:bodyPr/>
                    <a:lstStyle/>
                    <a:p>
                      <a:pPr>
                        <a:buNone/>
                      </a:pPr>
                      <a:r>
                        <a:rPr lang="zh-CN" altLang="en-US" sz="1600"/>
                        <a:t>轻质墙体设计</a:t>
                      </a:r>
                      <a:endParaRPr lang="zh-CN" altLang="en-US" sz="1600"/>
                    </a:p>
                  </a:txBody>
                  <a:tcPr/>
                </a:tc>
                <a:tc>
                  <a:txBody>
                    <a:bodyPr/>
                    <a:lstStyle/>
                    <a:p>
                      <a:pPr fontAlgn="auto">
                        <a:spcAft>
                          <a:spcPts val="600"/>
                        </a:spcAft>
                        <a:buNone/>
                      </a:pPr>
                      <a:r>
                        <a:rPr sz="1600"/>
                        <a:t>5.6.5 连接件设计</a:t>
                      </a:r>
                      <a:endParaRPr sz="1600"/>
                    </a:p>
                    <a:p>
                      <a:pPr fontAlgn="auto">
                        <a:spcAft>
                          <a:spcPts val="600"/>
                        </a:spcAft>
                        <a:buNone/>
                      </a:pPr>
                      <a:r>
                        <a:rPr sz="1600"/>
                        <a:t>1.</a:t>
                      </a:r>
                      <a:r>
                        <a:rPr lang="en-US" sz="1600"/>
                        <a:t> </a:t>
                      </a:r>
                      <a:r>
                        <a:rPr sz="1600">
                          <a:solidFill>
                            <a:srgbClr val="FF0000"/>
                          </a:solidFill>
                        </a:rPr>
                        <a:t>连接件受力</a:t>
                      </a:r>
                      <a:r>
                        <a:rPr sz="1600"/>
                        <a:t>包括墙体重力荷载、竖向地震作用、水平地震作用（墙体平面外地震作用、墙体平面内地震作用）、风荷载，外围护墙、楼梯间隔墙以及天井隔墙的连接件是否按照设防烈度及风荷载取值。</a:t>
                      </a:r>
                      <a:endParaRPr sz="1600"/>
                    </a:p>
                    <a:p>
                      <a:pPr fontAlgn="auto">
                        <a:spcAft>
                          <a:spcPts val="600"/>
                        </a:spcAft>
                        <a:buNone/>
                      </a:pPr>
                      <a:r>
                        <a:rPr sz="1600"/>
                        <a:t>2.</a:t>
                      </a:r>
                      <a:r>
                        <a:rPr lang="en-US" sz="1600"/>
                        <a:t> </a:t>
                      </a:r>
                      <a:r>
                        <a:rPr sz="1600">
                          <a:solidFill>
                            <a:srgbClr val="FF0000"/>
                          </a:solidFill>
                        </a:rPr>
                        <a:t>连接件应力</a:t>
                      </a:r>
                      <a:r>
                        <a:rPr sz="1600"/>
                        <a:t>应满足《四川省装配式轻质墙体技术标准》DBJ51/T156-2020 5.4.2条规定。</a:t>
                      </a:r>
                      <a:endParaRPr sz="1600"/>
                    </a:p>
                    <a:p>
                      <a:pPr fontAlgn="auto">
                        <a:spcAft>
                          <a:spcPts val="600"/>
                        </a:spcAft>
                        <a:buNone/>
                      </a:pPr>
                      <a:r>
                        <a:rPr sz="1600"/>
                        <a:t>5.6.6 构造规定</a:t>
                      </a:r>
                      <a:endParaRPr sz="1600"/>
                    </a:p>
                    <a:p>
                      <a:pPr fontAlgn="auto">
                        <a:spcAft>
                          <a:spcPts val="600"/>
                        </a:spcAft>
                        <a:buNone/>
                      </a:pPr>
                      <a:r>
                        <a:rPr sz="1600"/>
                        <a:t>1.外围护墙板最小板厚不宜小于200mm，且层高范围内不允许接板。</a:t>
                      </a:r>
                      <a:endParaRPr sz="1600"/>
                    </a:p>
                    <a:p>
                      <a:pPr fontAlgn="auto">
                        <a:spcAft>
                          <a:spcPts val="600"/>
                        </a:spcAft>
                        <a:buNone/>
                      </a:pPr>
                      <a:r>
                        <a:rPr sz="1600"/>
                        <a:t>2.当轻质条板用于外围护墙体并采用外挂式连接时，与连接件相连部位应采取加强措施。</a:t>
                      </a:r>
                      <a:endParaRPr sz="1600"/>
                    </a:p>
                    <a:p>
                      <a:pPr fontAlgn="auto">
                        <a:spcAft>
                          <a:spcPts val="600"/>
                        </a:spcAft>
                        <a:buNone/>
                      </a:pPr>
                      <a:r>
                        <a:rPr sz="1600"/>
                        <a:t>3.轻质条板内隔墙的墙板接长时，其连接部位应有加强措施，其接长后安装高度是否符合《四川省装配式轻质墙体技术标准》DBJ51/T156-2020 表5.5.4的规定。墙板接长次数不应超过一次，且相邻板接缝位置应错开不小于300mm。隔墙板对接部位是否设置连接件连接，并做好防裂处理。</a:t>
                      </a:r>
                      <a:endParaRPr sz="1600"/>
                    </a:p>
                  </a:txBody>
                  <a:tcPr/>
                </a:tc>
              </a:tr>
            </a:tbl>
          </a:graphicData>
        </a:graphic>
      </p:graphicFrame>
      <p:grpSp>
        <p:nvGrpSpPr>
          <p:cNvPr id="18" name="组合 17"/>
          <p:cNvGrpSpPr/>
          <p:nvPr/>
        </p:nvGrpSpPr>
        <p:grpSpPr>
          <a:xfrm>
            <a:off x="226935" y="1593529"/>
            <a:ext cx="3247532" cy="4553318"/>
            <a:chOff x="4256810" y="1936417"/>
            <a:chExt cx="3641716" cy="4553318"/>
          </a:xfrm>
        </p:grpSpPr>
        <p:sp>
          <p:nvSpPr>
            <p:cNvPr id="19" name="任意多边形 18"/>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27" name="任意多边形 26"/>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0" name="任意多边形 29"/>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1" name="任意多边形 30"/>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6" name="标题 1"/>
          <p:cNvSpPr txBox="true"/>
          <p:nvPr/>
        </p:nvSpPr>
        <p:spPr bwMode="auto">
          <a:xfrm>
            <a:off x="0" y="6391"/>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sp>
        <p:nvSpPr>
          <p:cNvPr id="15" name="矩形 14"/>
          <p:cNvSpPr/>
          <p:nvPr/>
        </p:nvSpPr>
        <p:spPr>
          <a:xfrm>
            <a:off x="7499588" y="1917041"/>
            <a:ext cx="2236510" cy="400110"/>
          </a:xfrm>
          <a:prstGeom prst="rect">
            <a:avLst/>
          </a:prstGeom>
        </p:spPr>
        <p:txBody>
          <a:bodyPr wrap="none">
            <a:spAutoFit/>
          </a:bodyPr>
          <a:lstStyle/>
          <a:p>
            <a:pPr lvl="0"/>
            <a:r>
              <a:rPr lang="zh-CN" altLang="en-US" sz="2000" b="1" dirty="0">
                <a:latin typeface="微软雅黑" panose="020B0503020204020204" pitchFamily="34" charset="-122"/>
                <a:ea typeface="微软雅黑" panose="020B0503020204020204" pitchFamily="34" charset="-122"/>
              </a:rPr>
              <a:t>机电专业审查要点</a:t>
            </a:r>
            <a:endParaRPr lang="zh-CN" altLang="en-US" sz="2000" dirty="0"/>
          </a:p>
        </p:txBody>
      </p:sp>
      <p:cxnSp>
        <p:nvCxnSpPr>
          <p:cNvPr id="20" name="直接连接符 19"/>
          <p:cNvCxnSpPr/>
          <p:nvPr/>
        </p:nvCxnSpPr>
        <p:spPr bwMode="auto">
          <a:xfrm>
            <a:off x="5309885" y="2335960"/>
            <a:ext cx="5077034" cy="0"/>
          </a:xfrm>
          <a:prstGeom prst="line">
            <a:avLst/>
          </a:prstGeom>
          <a:solidFill>
            <a:schemeClr val="accent1"/>
          </a:solidFill>
          <a:ln w="44450" cap="flat" cmpd="sng" algn="ctr">
            <a:solidFill>
              <a:schemeClr val="tx1">
                <a:lumMod val="65000"/>
                <a:lumOff val="35000"/>
              </a:schemeClr>
            </a:solidFill>
            <a:prstDash val="solid"/>
            <a:round/>
            <a:headEnd type="none" w="med" len="med"/>
            <a:tailEnd type="none" w="med" len="med"/>
          </a:ln>
          <a:effectLst/>
        </p:spPr>
      </p:cxnSp>
      <p:sp>
        <p:nvSpPr>
          <p:cNvPr id="16" name="文本框 15"/>
          <p:cNvSpPr txBox="true"/>
          <p:nvPr/>
        </p:nvSpPr>
        <p:spPr>
          <a:xfrm>
            <a:off x="6643708" y="2554073"/>
            <a:ext cx="4059044" cy="1705403"/>
          </a:xfrm>
          <a:prstGeom prst="rect">
            <a:avLst/>
          </a:prstGeom>
          <a:noFill/>
        </p:spPr>
        <p:txBody>
          <a:bodyPr wrap="square" rtlCol="0">
            <a:spAutoFit/>
          </a:bodyPr>
          <a:lstStyle/>
          <a:p>
            <a:pPr>
              <a:lnSpc>
                <a:spcPct val="150000"/>
              </a:lnSpc>
            </a:pPr>
            <a:r>
              <a:rPr lang="zh-CN" altLang="en-US" dirty="0">
                <a:solidFill>
                  <a:schemeClr val="accent1">
                    <a:lumMod val="50000"/>
                  </a:schemeClr>
                </a:solidFill>
                <a:latin typeface="微软雅黑" panose="020B0503020204020204" pitchFamily="34" charset="-122"/>
                <a:ea typeface="微软雅黑" panose="020B0503020204020204" pitchFamily="34" charset="-122"/>
              </a:rPr>
              <a:t>给排水专业审查要点</a:t>
            </a:r>
            <a:endParaRPr lang="en-US" altLang="zh-CN" dirty="0">
              <a:solidFill>
                <a:schemeClr val="accent1">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dirty="0">
                <a:solidFill>
                  <a:schemeClr val="accent1">
                    <a:lumMod val="50000"/>
                  </a:schemeClr>
                </a:solidFill>
                <a:latin typeface="微软雅黑" panose="020B0503020204020204" pitchFamily="34" charset="-122"/>
                <a:ea typeface="微软雅黑" panose="020B0503020204020204" pitchFamily="34" charset="-122"/>
              </a:rPr>
              <a:t>暖通专业审查要点</a:t>
            </a:r>
            <a:endParaRPr lang="en-US" altLang="zh-CN" dirty="0">
              <a:solidFill>
                <a:schemeClr val="accent1">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dirty="0">
                <a:solidFill>
                  <a:schemeClr val="accent1">
                    <a:lumMod val="50000"/>
                  </a:schemeClr>
                </a:solidFill>
                <a:latin typeface="微软雅黑" panose="020B0503020204020204" pitchFamily="34" charset="-122"/>
                <a:ea typeface="微软雅黑" panose="020B0503020204020204" pitchFamily="34" charset="-122"/>
              </a:rPr>
              <a:t>电气专业审查要点</a:t>
            </a:r>
            <a:endParaRPr lang="en-US" altLang="zh-CN" dirty="0">
              <a:solidFill>
                <a:schemeClr val="accent1">
                  <a:lumMod val="50000"/>
                </a:schemeClr>
              </a:solidFill>
              <a:latin typeface="微软雅黑" panose="020B0503020204020204" pitchFamily="34" charset="-122"/>
              <a:ea typeface="微软雅黑" panose="020B0503020204020204" pitchFamily="34" charset="-122"/>
            </a:endParaRPr>
          </a:p>
          <a:p>
            <a:pPr>
              <a:lnSpc>
                <a:spcPct val="150000"/>
              </a:lnSpc>
            </a:pPr>
            <a:endParaRPr lang="zh-CN" altLang="en-US" dirty="0">
              <a:solidFill>
                <a:schemeClr val="accent1">
                  <a:lumMod val="50000"/>
                </a:schemeClr>
              </a:solidFill>
              <a:latin typeface="微软雅黑" panose="020B0503020204020204" pitchFamily="34" charset="-122"/>
              <a:ea typeface="微软雅黑" panose="020B0503020204020204" pitchFamily="34" charset="-122"/>
            </a:endParaRPr>
          </a:p>
        </p:txBody>
      </p:sp>
      <p:grpSp>
        <p:nvGrpSpPr>
          <p:cNvPr id="17" name="组合 16"/>
          <p:cNvGrpSpPr/>
          <p:nvPr/>
        </p:nvGrpSpPr>
        <p:grpSpPr>
          <a:xfrm>
            <a:off x="502360" y="1593529"/>
            <a:ext cx="3641716" cy="4553318"/>
            <a:chOff x="4256810" y="1936417"/>
            <a:chExt cx="3641716" cy="4553318"/>
          </a:xfrm>
        </p:grpSpPr>
        <p:sp>
          <p:nvSpPr>
            <p:cNvPr id="18" name="任意多边形 17"/>
            <p:cNvSpPr/>
            <p:nvPr/>
          </p:nvSpPr>
          <p:spPr>
            <a:xfrm>
              <a:off x="4256812" y="1936417"/>
              <a:ext cx="3641714"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rgbClr val="BEBEBE"/>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1.   </a:t>
              </a:r>
              <a:r>
                <a:rPr lang="zh-CN" altLang="en-US" sz="2000" b="1" dirty="0">
                  <a:solidFill>
                    <a:schemeClr val="bg1"/>
                  </a:solidFill>
                  <a:latin typeface="微软雅黑" panose="020B0503020204020204" pitchFamily="34" charset="-122"/>
                  <a:ea typeface="微软雅黑" panose="020B0503020204020204" pitchFamily="34" charset="-122"/>
                </a:rPr>
                <a:t>总  则</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19" name="任意多边形 18"/>
            <p:cNvSpPr/>
            <p:nvPr/>
          </p:nvSpPr>
          <p:spPr>
            <a:xfrm>
              <a:off x="4256810" y="2592343"/>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．政策性审查部分</a:t>
              </a:r>
              <a:endParaRPr lang="zh-CN" sz="2000" kern="1200" dirty="0">
                <a:solidFill>
                  <a:schemeClr val="tx1"/>
                </a:solidFill>
              </a:endParaRPr>
            </a:p>
          </p:txBody>
        </p:sp>
        <p:sp>
          <p:nvSpPr>
            <p:cNvPr id="30" name="任意多边形 29"/>
            <p:cNvSpPr/>
            <p:nvPr/>
          </p:nvSpPr>
          <p:spPr>
            <a:xfrm>
              <a:off x="4256811" y="448532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5</a:t>
              </a:r>
              <a:r>
                <a:rPr lang="zh-CN" altLang="en-US" sz="2000" b="1" dirty="0">
                  <a:solidFill>
                    <a:schemeClr val="bg1"/>
                  </a:solidFill>
                  <a:latin typeface="微软雅黑" panose="020B0503020204020204" pitchFamily="34" charset="-122"/>
                  <a:ea typeface="微软雅黑" panose="020B0503020204020204" pitchFamily="34" charset="-122"/>
                </a:rPr>
                <a:t>．内装专业审查要点</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31" name="任意多边形 30"/>
            <p:cNvSpPr/>
            <p:nvPr/>
          </p:nvSpPr>
          <p:spPr>
            <a:xfrm>
              <a:off x="4256811" y="5821597"/>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rgbClr val="0070C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．机电专业审查要点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4256811" y="5153459"/>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6</a:t>
              </a:r>
              <a:r>
                <a:rPr lang="zh-CN" altLang="en-US" sz="2000" b="1" dirty="0">
                  <a:solidFill>
                    <a:schemeClr val="bg1"/>
                  </a:solidFill>
                  <a:latin typeface="微软雅黑" panose="020B0503020204020204" pitchFamily="34" charset="-122"/>
                  <a:ea typeface="微软雅黑" panose="020B0503020204020204" pitchFamily="34" charset="-122"/>
                </a:rPr>
                <a:t>．结构专业审查</a:t>
              </a:r>
              <a:r>
                <a:rPr lang="zh-CN" altLang="en-US" sz="2000" b="1" dirty="0" smtClean="0">
                  <a:solidFill>
                    <a:schemeClr val="bg1"/>
                  </a:solidFill>
                  <a:latin typeface="微软雅黑" panose="020B0503020204020204" pitchFamily="34" charset="-122"/>
                  <a:ea typeface="微软雅黑" panose="020B0503020204020204" pitchFamily="34" charset="-122"/>
                </a:rPr>
                <a:t>要点</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3" name="任意多边形 32"/>
            <p:cNvSpPr/>
            <p:nvPr/>
          </p:nvSpPr>
          <p:spPr>
            <a:xfrm>
              <a:off x="4256812" y="3260481"/>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．设计文件编制要求</a:t>
              </a:r>
              <a:endParaRPr lang="zh-CN" sz="2000" b="1" kern="1200" dirty="0">
                <a:solidFill>
                  <a:schemeClr val="bg1"/>
                </a:solidFill>
                <a:latin typeface="微软雅黑" panose="020B0503020204020204" pitchFamily="34" charset="-122"/>
                <a:ea typeface="微软雅黑" panose="020B0503020204020204" pitchFamily="34" charset="-122"/>
              </a:endParaRPr>
            </a:p>
          </p:txBody>
        </p:sp>
        <p:sp>
          <p:nvSpPr>
            <p:cNvPr id="34" name="任意多边形 33"/>
            <p:cNvSpPr/>
            <p:nvPr/>
          </p:nvSpPr>
          <p:spPr>
            <a:xfrm>
              <a:off x="4256811" y="3829395"/>
              <a:ext cx="3641714" cy="668138"/>
            </a:xfrm>
            <a:custGeom>
              <a:avLst/>
              <a:gdLst>
                <a:gd name="connsiteX0" fmla="*/ 0 w 4773778"/>
                <a:gd name="connsiteY0" fmla="*/ 111359 h 668138"/>
                <a:gd name="connsiteX1" fmla="*/ 111359 w 4773778"/>
                <a:gd name="connsiteY1" fmla="*/ 0 h 668138"/>
                <a:gd name="connsiteX2" fmla="*/ 4662419 w 4773778"/>
                <a:gd name="connsiteY2" fmla="*/ 0 h 668138"/>
                <a:gd name="connsiteX3" fmla="*/ 4773778 w 4773778"/>
                <a:gd name="connsiteY3" fmla="*/ 111359 h 668138"/>
                <a:gd name="connsiteX4" fmla="*/ 4773778 w 4773778"/>
                <a:gd name="connsiteY4" fmla="*/ 556779 h 668138"/>
                <a:gd name="connsiteX5" fmla="*/ 4662419 w 4773778"/>
                <a:gd name="connsiteY5" fmla="*/ 668138 h 668138"/>
                <a:gd name="connsiteX6" fmla="*/ 111359 w 4773778"/>
                <a:gd name="connsiteY6" fmla="*/ 668138 h 668138"/>
                <a:gd name="connsiteX7" fmla="*/ 0 w 4773778"/>
                <a:gd name="connsiteY7" fmla="*/ 556779 h 668138"/>
                <a:gd name="connsiteX8" fmla="*/ 0 w 4773778"/>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78" h="668138">
                  <a:moveTo>
                    <a:pt x="0" y="111359"/>
                  </a:moveTo>
                  <a:cubicBezTo>
                    <a:pt x="0" y="49857"/>
                    <a:pt x="49857" y="0"/>
                    <a:pt x="111359" y="0"/>
                  </a:cubicBezTo>
                  <a:lnTo>
                    <a:pt x="4662419" y="0"/>
                  </a:lnTo>
                  <a:cubicBezTo>
                    <a:pt x="4723921" y="0"/>
                    <a:pt x="4773778" y="49857"/>
                    <a:pt x="4773778" y="111359"/>
                  </a:cubicBezTo>
                  <a:lnTo>
                    <a:pt x="4773778" y="556779"/>
                  </a:lnTo>
                  <a:cubicBezTo>
                    <a:pt x="4773778" y="618281"/>
                    <a:pt x="4723921" y="668138"/>
                    <a:pt x="4662419" y="668138"/>
                  </a:cubicBezTo>
                  <a:lnTo>
                    <a:pt x="111359" y="668138"/>
                  </a:lnTo>
                  <a:cubicBezTo>
                    <a:pt x="49857" y="668138"/>
                    <a:pt x="0" y="618281"/>
                    <a:pt x="0" y="556779"/>
                  </a:cubicBezTo>
                  <a:lnTo>
                    <a:pt x="0" y="111359"/>
                  </a:lnTo>
                  <a:close/>
                </a:path>
              </a:pathLst>
            </a:custGeom>
            <a:solidFill>
              <a:schemeClr val="bg1">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defTabSz="800100">
                <a:lnSpc>
                  <a:spcPct val="90000"/>
                </a:lnSpc>
                <a:spcBef>
                  <a:spcPct val="0"/>
                </a:spcBef>
                <a:spcAft>
                  <a:spcPct val="35000"/>
                </a:spcAft>
              </a:pPr>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．建筑专业审查要点</a:t>
              </a:r>
              <a:endParaRPr lang="zh-CN" sz="2000" b="1" dirty="0">
                <a:solidFill>
                  <a:schemeClr val="bg1"/>
                </a:solidFill>
                <a:latin typeface="微软雅黑" panose="020B0503020204020204" pitchFamily="34" charset="-122"/>
                <a:ea typeface="微软雅黑" panose="020B0503020204020204" pitchFamily="34" charset="-122"/>
              </a:endParaRPr>
            </a:p>
          </p:txBody>
        </p:sp>
      </p:grpSp>
      <p:sp>
        <p:nvSpPr>
          <p:cNvPr id="35" name="矩形 34"/>
          <p:cNvSpPr/>
          <p:nvPr/>
        </p:nvSpPr>
        <p:spPr>
          <a:xfrm>
            <a:off x="7647166" y="571759"/>
            <a:ext cx="4405373" cy="400110"/>
          </a:xfrm>
          <a:prstGeom prst="rect">
            <a:avLst/>
          </a:prstGeom>
        </p:spPr>
        <p:txBody>
          <a:bodyPr wrap="none">
            <a:spAutoFit/>
          </a:bodyPr>
          <a:lstStyle/>
          <a:p>
            <a:r>
              <a:rPr lang="zh-CN" altLang="en-US" sz="2000" b="1" dirty="0" smtClean="0">
                <a:sym typeface="+mn-ea"/>
              </a:rPr>
              <a:t>装配式建筑施工图设计</a:t>
            </a:r>
            <a:r>
              <a:rPr lang="zh-CN" altLang="en-US" sz="2000" b="1" dirty="0">
                <a:sym typeface="+mn-ea"/>
              </a:rPr>
              <a:t>文件</a:t>
            </a:r>
            <a:r>
              <a:rPr lang="zh-CN" altLang="en-US" sz="2000" b="1" dirty="0" smtClean="0">
                <a:sym typeface="+mn-ea"/>
              </a:rPr>
              <a:t>审查要点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6118" y="-40956"/>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446230"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 </a:t>
            </a:r>
            <a:r>
              <a:rPr lang="zh-CN" altLang="en-US" sz="2000" b="1" dirty="0" smtClean="0">
                <a:latin typeface="微软雅黑" panose="020B0503020204020204" pitchFamily="34" charset="-122"/>
                <a:ea typeface="微软雅黑" panose="020B0503020204020204" pitchFamily="34" charset="-122"/>
              </a:rPr>
              <a:t>机电专业</a:t>
            </a:r>
            <a:endParaRPr lang="zh-CN" altLang="en-US" sz="2000" b="1" dirty="0">
              <a:latin typeface="微软雅黑" panose="020B0503020204020204" pitchFamily="34" charset="-122"/>
              <a:ea typeface="微软雅黑" panose="020B0503020204020204" pitchFamily="34" charset="-122"/>
            </a:endParaRPr>
          </a:p>
        </p:txBody>
      </p:sp>
      <p:sp>
        <p:nvSpPr>
          <p:cNvPr id="25" name="矩形 24"/>
          <p:cNvSpPr/>
          <p:nvPr/>
        </p:nvSpPr>
        <p:spPr>
          <a:xfrm>
            <a:off x="8360786" y="577315"/>
            <a:ext cx="3518912" cy="400110"/>
          </a:xfrm>
          <a:prstGeom prst="rect">
            <a:avLst/>
          </a:prstGeom>
        </p:spPr>
        <p:txBody>
          <a:bodyPr wrap="none">
            <a:spAutoFit/>
          </a:bodyPr>
          <a:lstStyle/>
          <a:p>
            <a:r>
              <a:rPr lang="zh-CN" altLang="en-US" sz="2000" b="1" dirty="0" smtClean="0">
                <a:sym typeface="+mn-ea"/>
              </a:rPr>
              <a:t>机电专业编制深度及总体要求</a:t>
            </a:r>
            <a:endParaRPr lang="en-US" altLang="zh-CN" sz="2000" b="1" dirty="0" smtClean="0">
              <a:sym typeface="+mn-ea"/>
            </a:endParaRPr>
          </a:p>
        </p:txBody>
      </p:sp>
      <p:sp>
        <p:nvSpPr>
          <p:cNvPr id="18" name="矩形 17"/>
          <p:cNvSpPr/>
          <p:nvPr/>
        </p:nvSpPr>
        <p:spPr>
          <a:xfrm>
            <a:off x="695325" y="1733081"/>
            <a:ext cx="8004692" cy="553998"/>
          </a:xfrm>
          <a:prstGeom prst="rect">
            <a:avLst/>
          </a:prstGeom>
        </p:spPr>
        <p:txBody>
          <a:bodyPr wrap="square">
            <a:spAutoFit/>
          </a:bodyPr>
          <a:lstStyle/>
          <a:p>
            <a:pPr>
              <a:lnSpc>
                <a:spcPct val="150000"/>
              </a:lnSpc>
            </a:pPr>
            <a:r>
              <a:rPr lang="en-US" altLang="zh-CN" sz="2000" b="1" dirty="0" smtClean="0">
                <a:latin typeface="微软雅黑" panose="020B0503020204020204" pitchFamily="34" charset="-122"/>
                <a:ea typeface="微软雅黑" panose="020B0503020204020204" pitchFamily="34" charset="-122"/>
              </a:rPr>
              <a:t>7.1  </a:t>
            </a:r>
            <a:r>
              <a:rPr lang="zh-CN" altLang="en-US" sz="2000" b="1" dirty="0">
                <a:latin typeface="微软雅黑" panose="020B0503020204020204" pitchFamily="34" charset="-122"/>
                <a:ea typeface="微软雅黑" panose="020B0503020204020204" pitchFamily="34" charset="-122"/>
              </a:rPr>
              <a:t>编制深度及总体要求</a:t>
            </a:r>
            <a:endParaRPr lang="en-US" altLang="zh-CN" sz="2000" b="1" dirty="0">
              <a:latin typeface="微软雅黑" panose="020B0503020204020204" pitchFamily="34" charset="-122"/>
              <a:ea typeface="微软雅黑" panose="020B0503020204020204" pitchFamily="34" charset="-122"/>
            </a:endParaRPr>
          </a:p>
        </p:txBody>
      </p:sp>
      <p:sp>
        <p:nvSpPr>
          <p:cNvPr id="6" name="矩形 5"/>
          <p:cNvSpPr/>
          <p:nvPr/>
        </p:nvSpPr>
        <p:spPr>
          <a:xfrm>
            <a:off x="1173458" y="2318871"/>
            <a:ext cx="9818248" cy="1131079"/>
          </a:xfrm>
          <a:prstGeom prst="rect">
            <a:avLst/>
          </a:prstGeom>
        </p:spPr>
        <p:txBody>
          <a:bodyPr wrap="square">
            <a:spAutoFit/>
          </a:bodyPr>
          <a:lstStyle/>
          <a:p>
            <a:pPr marL="342900" indent="-342900">
              <a:lnSpc>
                <a:spcPct val="125000"/>
              </a:lnSpc>
              <a:buAutoNum type="arabicPeriod"/>
            </a:pPr>
            <a:r>
              <a:rPr lang="zh-CN" altLang="en-US" dirty="0" smtClean="0">
                <a:solidFill>
                  <a:srgbClr val="000000"/>
                </a:solidFill>
                <a:latin typeface="SimSun" panose="02010600030101010101" pitchFamily="2" charset="-122"/>
                <a:ea typeface="SimSun" panose="02010600030101010101" pitchFamily="2" charset="-122"/>
              </a:rPr>
              <a:t>装配式建筑</a:t>
            </a:r>
            <a:r>
              <a:rPr lang="zh-CN" altLang="en-US" dirty="0">
                <a:solidFill>
                  <a:srgbClr val="000000"/>
                </a:solidFill>
                <a:latin typeface="SimSun" panose="02010600030101010101" pitchFamily="2" charset="-122"/>
                <a:ea typeface="SimSun" panose="02010600030101010101" pitchFamily="2" charset="-122"/>
              </a:rPr>
              <a:t>机电</a:t>
            </a:r>
            <a:r>
              <a:rPr lang="zh-CN" altLang="en-US" dirty="0" smtClean="0">
                <a:solidFill>
                  <a:srgbClr val="000000"/>
                </a:solidFill>
                <a:latin typeface="SimSun" panose="02010600030101010101" pitchFamily="2" charset="-122"/>
                <a:ea typeface="SimSun" panose="02010600030101010101" pitchFamily="2" charset="-122"/>
              </a:rPr>
              <a:t>设计</a:t>
            </a:r>
            <a:r>
              <a:rPr lang="zh-CN" altLang="en-US" dirty="0">
                <a:solidFill>
                  <a:srgbClr val="000000"/>
                </a:solidFill>
                <a:latin typeface="SimSun" panose="02010600030101010101" pitchFamily="2" charset="-122"/>
                <a:ea typeface="SimSun" panose="02010600030101010101" pitchFamily="2" charset="-122"/>
              </a:rPr>
              <a:t>应满足</a:t>
            </a:r>
            <a:r>
              <a:rPr lang="zh-CN" altLang="en-US" dirty="0" smtClean="0">
                <a:solidFill>
                  <a:srgbClr val="000000"/>
                </a:solidFill>
                <a:latin typeface="SimSun" panose="02010600030101010101" pitchFamily="2" charset="-122"/>
                <a:ea typeface="SimSun" panose="02010600030101010101" pitchFamily="2" charset="-122"/>
              </a:rPr>
              <a:t>住房</a:t>
            </a:r>
            <a:r>
              <a:rPr lang="zh-CN" altLang="en-US" dirty="0">
                <a:solidFill>
                  <a:srgbClr val="000000"/>
                </a:solidFill>
                <a:latin typeface="SimSun" panose="02010600030101010101" pitchFamily="2" charset="-122"/>
                <a:ea typeface="SimSun" panose="02010600030101010101" pitchFamily="2" charset="-122"/>
              </a:rPr>
              <a:t>和</a:t>
            </a:r>
            <a:r>
              <a:rPr lang="zh-CN" altLang="en-US" dirty="0" smtClean="0">
                <a:solidFill>
                  <a:srgbClr val="000000"/>
                </a:solidFill>
                <a:latin typeface="SimSun" panose="02010600030101010101" pitchFamily="2" charset="-122"/>
                <a:ea typeface="SimSun" panose="02010600030101010101" pitchFamily="2" charset="-122"/>
              </a:rPr>
              <a:t>城乡</a:t>
            </a:r>
            <a:r>
              <a:rPr lang="zh-CN" altLang="en-US" dirty="0">
                <a:solidFill>
                  <a:srgbClr val="000000"/>
                </a:solidFill>
                <a:latin typeface="SimSun" panose="02010600030101010101" pitchFamily="2" charset="-122"/>
                <a:ea typeface="SimSun" panose="02010600030101010101" pitchFamily="2" charset="-122"/>
              </a:rPr>
              <a:t>建设部</a:t>
            </a:r>
            <a:r>
              <a:rPr lang="en-US" altLang="zh-CN" dirty="0">
                <a:solidFill>
                  <a:srgbClr val="000000"/>
                </a:solidFill>
                <a:latin typeface="SimSun" panose="02010600030101010101" pitchFamily="2" charset="-122"/>
                <a:ea typeface="SimSun" panose="02010600030101010101" pitchFamily="2" charset="-122"/>
              </a:rPr>
              <a:t>《</a:t>
            </a:r>
            <a:r>
              <a:rPr lang="zh-CN" altLang="en-US" dirty="0">
                <a:solidFill>
                  <a:srgbClr val="000000"/>
                </a:solidFill>
                <a:latin typeface="SimSun" panose="02010600030101010101" pitchFamily="2" charset="-122"/>
                <a:ea typeface="SimSun" panose="02010600030101010101" pitchFamily="2" charset="-122"/>
              </a:rPr>
              <a:t>建筑工程设计</a:t>
            </a:r>
            <a:r>
              <a:rPr lang="zh-CN" altLang="en-US" dirty="0" smtClean="0">
                <a:solidFill>
                  <a:srgbClr val="000000"/>
                </a:solidFill>
                <a:latin typeface="SimSun" panose="02010600030101010101" pitchFamily="2" charset="-122"/>
                <a:ea typeface="SimSun" panose="02010600030101010101" pitchFamily="2" charset="-122"/>
              </a:rPr>
              <a:t>文件编制</a:t>
            </a:r>
            <a:r>
              <a:rPr lang="zh-CN" altLang="en-US" dirty="0">
                <a:solidFill>
                  <a:srgbClr val="000000"/>
                </a:solidFill>
                <a:latin typeface="SimSun" panose="02010600030101010101" pitchFamily="2" charset="-122"/>
                <a:ea typeface="SimSun" panose="02010600030101010101" pitchFamily="2" charset="-122"/>
              </a:rPr>
              <a:t>深度规定（ </a:t>
            </a:r>
            <a:r>
              <a:rPr lang="en-US" altLang="zh-CN" dirty="0">
                <a:solidFill>
                  <a:srgbClr val="000000"/>
                </a:solidFill>
                <a:latin typeface="SimSun" panose="02010600030101010101" pitchFamily="2" charset="-122"/>
                <a:ea typeface="SimSun" panose="02010600030101010101" pitchFamily="2" charset="-122"/>
              </a:rPr>
              <a:t>2016</a:t>
            </a:r>
            <a:r>
              <a:rPr lang="zh-CN" altLang="en-US" dirty="0">
                <a:solidFill>
                  <a:srgbClr val="000000"/>
                </a:solidFill>
                <a:latin typeface="SimSun" panose="02010600030101010101" pitchFamily="2" charset="-122"/>
                <a:ea typeface="SimSun" panose="02010600030101010101" pitchFamily="2" charset="-122"/>
              </a:rPr>
              <a:t>版）</a:t>
            </a:r>
            <a:r>
              <a:rPr lang="en-US" altLang="zh-CN" dirty="0">
                <a:solidFill>
                  <a:srgbClr val="000000"/>
                </a:solidFill>
                <a:latin typeface="SimSun" panose="02010600030101010101" pitchFamily="2" charset="-122"/>
                <a:ea typeface="SimSun" panose="02010600030101010101" pitchFamily="2" charset="-122"/>
              </a:rPr>
              <a:t>》</a:t>
            </a:r>
            <a:r>
              <a:rPr lang="zh-CN" altLang="en-US" dirty="0">
                <a:solidFill>
                  <a:srgbClr val="000000"/>
                </a:solidFill>
                <a:latin typeface="SimSun" panose="02010600030101010101" pitchFamily="2" charset="-122"/>
                <a:ea typeface="SimSun" panose="02010600030101010101" pitchFamily="2" charset="-122"/>
              </a:rPr>
              <a:t>（建质函</a:t>
            </a:r>
            <a:r>
              <a:rPr lang="en-US" altLang="zh-CN" dirty="0">
                <a:solidFill>
                  <a:srgbClr val="000000"/>
                </a:solidFill>
                <a:latin typeface="SimSun" panose="02010600030101010101" pitchFamily="2" charset="-122"/>
                <a:ea typeface="SimSun" panose="02010600030101010101" pitchFamily="2" charset="-122"/>
              </a:rPr>
              <a:t>[2016]247</a:t>
            </a:r>
            <a:r>
              <a:rPr lang="zh-CN" altLang="en-US" dirty="0">
                <a:solidFill>
                  <a:srgbClr val="000000"/>
                </a:solidFill>
                <a:latin typeface="SimSun" panose="02010600030101010101" pitchFamily="2" charset="-122"/>
                <a:ea typeface="SimSun" panose="02010600030101010101" pitchFamily="2" charset="-122"/>
              </a:rPr>
              <a:t>号）的相关要求</a:t>
            </a:r>
            <a:r>
              <a:rPr lang="zh-CN" altLang="en-US" dirty="0" smtClean="0">
                <a:solidFill>
                  <a:srgbClr val="000000"/>
                </a:solidFill>
                <a:latin typeface="SimSun" panose="02010600030101010101" pitchFamily="2" charset="-122"/>
                <a:ea typeface="SimSun" panose="02010600030101010101" pitchFamily="2" charset="-122"/>
              </a:rPr>
              <a:t>。</a:t>
            </a:r>
            <a:endParaRPr lang="en-US" altLang="zh-CN" dirty="0" smtClean="0">
              <a:solidFill>
                <a:srgbClr val="000000"/>
              </a:solidFill>
              <a:latin typeface="SimSun" panose="02010600030101010101" pitchFamily="2" charset="-122"/>
              <a:ea typeface="SimSun" panose="02010600030101010101" pitchFamily="2" charset="-122"/>
            </a:endParaRPr>
          </a:p>
          <a:p>
            <a:pPr marL="342900" indent="-342900">
              <a:lnSpc>
                <a:spcPct val="125000"/>
              </a:lnSpc>
              <a:buAutoNum type="arabicPeriod"/>
            </a:pPr>
            <a:r>
              <a:rPr lang="zh-CN" altLang="en-US" dirty="0" smtClean="0">
                <a:solidFill>
                  <a:srgbClr val="000000"/>
                </a:solidFill>
                <a:latin typeface="SimSun" panose="02010600030101010101" pitchFamily="2" charset="-122"/>
                <a:ea typeface="SimSun" panose="02010600030101010101" pitchFamily="2" charset="-122"/>
              </a:rPr>
              <a:t>设计依据：与装配式混凝土建筑、装配式钢结构建筑相关的标准：</a:t>
            </a:r>
            <a:endParaRPr lang="zh-CN" altLang="en-US" dirty="0"/>
          </a:p>
        </p:txBody>
      </p:sp>
      <p:sp>
        <p:nvSpPr>
          <p:cNvPr id="29" name="矩形 28"/>
          <p:cNvSpPr/>
          <p:nvPr/>
        </p:nvSpPr>
        <p:spPr>
          <a:xfrm>
            <a:off x="1173458" y="6177377"/>
            <a:ext cx="9517437" cy="390941"/>
          </a:xfrm>
          <a:prstGeom prst="rect">
            <a:avLst/>
          </a:prstGeom>
        </p:spPr>
        <p:txBody>
          <a:bodyPr wrap="square">
            <a:spAutoFit/>
          </a:bodyPr>
          <a:lstStyle/>
          <a:p>
            <a:pPr>
              <a:lnSpc>
                <a:spcPct val="125000"/>
              </a:lnSpc>
            </a:pPr>
            <a:r>
              <a:rPr lang="en-US" altLang="zh-CN" dirty="0" smtClean="0">
                <a:solidFill>
                  <a:srgbClr val="000000"/>
                </a:solidFill>
                <a:latin typeface="SimSun" panose="02010600030101010101" pitchFamily="2" charset="-122"/>
                <a:ea typeface="SimSun" panose="02010600030101010101" pitchFamily="2" charset="-122"/>
              </a:rPr>
              <a:t>3. </a:t>
            </a:r>
            <a:r>
              <a:rPr lang="zh-CN" altLang="en-US" dirty="0" smtClean="0">
                <a:solidFill>
                  <a:srgbClr val="000000"/>
                </a:solidFill>
                <a:latin typeface="SimSun" panose="02010600030101010101" pitchFamily="2" charset="-122"/>
                <a:ea typeface="SimSun" panose="02010600030101010101" pitchFamily="2" charset="-122"/>
              </a:rPr>
              <a:t>其他</a:t>
            </a:r>
            <a:r>
              <a:rPr lang="zh-CN" altLang="en-US" dirty="0">
                <a:solidFill>
                  <a:srgbClr val="000000"/>
                </a:solidFill>
                <a:latin typeface="SimSun" panose="02010600030101010101" pitchFamily="2" charset="-122"/>
                <a:ea typeface="SimSun" panose="02010600030101010101" pitchFamily="2" charset="-122"/>
              </a:rPr>
              <a:t>国家和地方</a:t>
            </a:r>
            <a:r>
              <a:rPr lang="zh-CN" altLang="en-US" dirty="0" smtClean="0">
                <a:solidFill>
                  <a:srgbClr val="000000"/>
                </a:solidFill>
                <a:latin typeface="SimSun" panose="02010600030101010101" pitchFamily="2" charset="-122"/>
                <a:ea typeface="SimSun" panose="02010600030101010101" pitchFamily="2" charset="-122"/>
              </a:rPr>
              <a:t>现行规范</a:t>
            </a:r>
            <a:r>
              <a:rPr lang="zh-CN" altLang="en-US" dirty="0">
                <a:solidFill>
                  <a:srgbClr val="000000"/>
                </a:solidFill>
                <a:latin typeface="SimSun" panose="02010600030101010101" pitchFamily="2" charset="-122"/>
                <a:ea typeface="SimSun" panose="02010600030101010101" pitchFamily="2" charset="-122"/>
              </a:rPr>
              <a:t>和标准。</a:t>
            </a:r>
            <a:endParaRPr lang="zh-CN" altLang="en-US" dirty="0">
              <a:solidFill>
                <a:srgbClr val="000000"/>
              </a:solidFill>
              <a:latin typeface="SimSun" panose="02010600030101010101" pitchFamily="2" charset="-122"/>
              <a:ea typeface="SimSun" panose="02010600030101010101" pitchFamily="2" charset="-122"/>
            </a:endParaRPr>
          </a:p>
        </p:txBody>
      </p:sp>
      <p:graphicFrame>
        <p:nvGraphicFramePr>
          <p:cNvPr id="11" name="表格 10"/>
          <p:cNvGraphicFramePr>
            <a:graphicFrameLocks noGrp="true"/>
          </p:cNvGraphicFramePr>
          <p:nvPr/>
        </p:nvGraphicFramePr>
        <p:xfrm>
          <a:off x="1656726" y="3482608"/>
          <a:ext cx="7430338" cy="2575719"/>
        </p:xfrm>
        <a:graphic>
          <a:graphicData uri="http://schemas.openxmlformats.org/drawingml/2006/table">
            <a:tbl>
              <a:tblPr>
                <a:tableStyleId>{5C22544A-7EE6-4342-B048-85BDC9FD1C3A}</a:tableStyleId>
              </a:tblPr>
              <a:tblGrid>
                <a:gridCol w="642190"/>
                <a:gridCol w="4274728"/>
                <a:gridCol w="2513420"/>
              </a:tblGrid>
              <a:tr h="302604">
                <a:tc>
                  <a:txBody>
                    <a:bodyPr/>
                    <a:lstStyle/>
                    <a:p>
                      <a:pPr algn="ctr" fontAlgn="b"/>
                      <a:r>
                        <a:rPr lang="zh-CN" altLang="en-US" sz="1600" kern="1200" dirty="0">
                          <a:solidFill>
                            <a:srgbClr val="000000"/>
                          </a:solidFill>
                          <a:latin typeface="SimSun" panose="02010600030101010101" pitchFamily="2" charset="-122"/>
                          <a:ea typeface="SimSun" panose="02010600030101010101" pitchFamily="2" charset="-122"/>
                          <a:cs typeface="+mn-cs"/>
                        </a:rPr>
                        <a:t>序号</a:t>
                      </a:r>
                      <a:endParaRPr lang="zh-CN" altLang="en-US"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c>
                  <a:txBody>
                    <a:bodyPr/>
                    <a:lstStyle/>
                    <a:p>
                      <a:pPr algn="ctr" fontAlgn="b"/>
                      <a:r>
                        <a:rPr lang="zh-CN" altLang="en-US" sz="1600" kern="1200">
                          <a:solidFill>
                            <a:srgbClr val="000000"/>
                          </a:solidFill>
                          <a:latin typeface="SimSun" panose="02010600030101010101" pitchFamily="2" charset="-122"/>
                          <a:ea typeface="SimSun" panose="02010600030101010101" pitchFamily="2" charset="-122"/>
                          <a:cs typeface="+mn-cs"/>
                        </a:rPr>
                        <a:t>规范名称</a:t>
                      </a:r>
                      <a:endParaRPr lang="zh-CN" altLang="en-US" sz="1600" kern="1200">
                        <a:solidFill>
                          <a:srgbClr val="000000"/>
                        </a:solidFill>
                        <a:latin typeface="SimSun" panose="02010600030101010101" pitchFamily="2" charset="-122"/>
                        <a:ea typeface="SimSun" panose="02010600030101010101" pitchFamily="2" charset="-122"/>
                        <a:cs typeface="+mn-cs"/>
                      </a:endParaRPr>
                    </a:p>
                  </a:txBody>
                  <a:tcPr marL="9525" marR="9525" marT="9525" marB="0" anchor="b"/>
                </a:tc>
                <a:tc>
                  <a:txBody>
                    <a:bodyPr/>
                    <a:lstStyle/>
                    <a:p>
                      <a:pPr algn="ctr" fontAlgn="b"/>
                      <a:r>
                        <a:rPr lang="zh-CN" altLang="en-US" sz="1600" kern="1200">
                          <a:solidFill>
                            <a:srgbClr val="000000"/>
                          </a:solidFill>
                          <a:latin typeface="SimSun" panose="02010600030101010101" pitchFamily="2" charset="-122"/>
                          <a:ea typeface="SimSun" panose="02010600030101010101" pitchFamily="2" charset="-122"/>
                          <a:cs typeface="+mn-cs"/>
                        </a:rPr>
                        <a:t>规范编号</a:t>
                      </a:r>
                      <a:endParaRPr lang="zh-CN" altLang="en-US" sz="1600" kern="1200">
                        <a:solidFill>
                          <a:srgbClr val="000000"/>
                        </a:solidFill>
                        <a:latin typeface="SimSun" panose="02010600030101010101" pitchFamily="2" charset="-122"/>
                        <a:ea typeface="SimSun" panose="02010600030101010101" pitchFamily="2" charset="-122"/>
                        <a:cs typeface="+mn-cs"/>
                      </a:endParaRPr>
                    </a:p>
                  </a:txBody>
                  <a:tcPr marL="9525" marR="9525" marT="9525" marB="0" anchor="b"/>
                </a:tc>
              </a:tr>
              <a:tr h="302604">
                <a:tc>
                  <a:txBody>
                    <a:bodyPr/>
                    <a:lstStyle/>
                    <a:p>
                      <a:pPr algn="ctr" fontAlgn="b"/>
                      <a:r>
                        <a:rPr lang="en-US" altLang="zh-CN" sz="1600" kern="1200" dirty="0">
                          <a:solidFill>
                            <a:srgbClr val="000000"/>
                          </a:solidFill>
                          <a:latin typeface="SimSun" panose="02010600030101010101" pitchFamily="2" charset="-122"/>
                          <a:ea typeface="SimSun" panose="02010600030101010101" pitchFamily="2" charset="-122"/>
                          <a:cs typeface="+mn-cs"/>
                        </a:rPr>
                        <a:t>1</a:t>
                      </a:r>
                      <a:endParaRPr lang="en-US" altLang="zh-CN"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c>
                  <a:txBody>
                    <a:bodyPr/>
                    <a:lstStyle/>
                    <a:p>
                      <a:pPr algn="l" fontAlgn="b"/>
                      <a:r>
                        <a:rPr lang="en-US" altLang="zh-CN" sz="1600" kern="1200" dirty="0">
                          <a:solidFill>
                            <a:srgbClr val="000000"/>
                          </a:solidFill>
                          <a:latin typeface="SimSun" panose="02010600030101010101" pitchFamily="2" charset="-122"/>
                          <a:ea typeface="SimSun" panose="02010600030101010101" pitchFamily="2" charset="-122"/>
                          <a:cs typeface="+mn-cs"/>
                        </a:rPr>
                        <a:t>《</a:t>
                      </a:r>
                      <a:r>
                        <a:rPr lang="zh-CN" altLang="en-US" sz="1600" kern="1200" dirty="0">
                          <a:solidFill>
                            <a:srgbClr val="000000"/>
                          </a:solidFill>
                          <a:latin typeface="SimSun" panose="02010600030101010101" pitchFamily="2" charset="-122"/>
                          <a:ea typeface="SimSun" panose="02010600030101010101" pitchFamily="2" charset="-122"/>
                          <a:cs typeface="+mn-cs"/>
                        </a:rPr>
                        <a:t>装配式钢结构建筑技术标准</a:t>
                      </a:r>
                      <a:r>
                        <a:rPr lang="en-US" altLang="zh-CN" sz="1600" kern="1200" dirty="0">
                          <a:solidFill>
                            <a:srgbClr val="000000"/>
                          </a:solidFill>
                          <a:latin typeface="SimSun" panose="02010600030101010101" pitchFamily="2" charset="-122"/>
                          <a:ea typeface="SimSun" panose="02010600030101010101" pitchFamily="2" charset="-122"/>
                          <a:cs typeface="+mn-cs"/>
                        </a:rPr>
                        <a:t>》 </a:t>
                      </a:r>
                      <a:endParaRPr lang="en-US" altLang="zh-CN"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c>
                  <a:txBody>
                    <a:bodyPr/>
                    <a:lstStyle/>
                    <a:p>
                      <a:pPr algn="ctr" fontAlgn="b"/>
                      <a:r>
                        <a:rPr lang="en-US" sz="1600" kern="1200">
                          <a:solidFill>
                            <a:srgbClr val="000000"/>
                          </a:solidFill>
                          <a:latin typeface="SimSun" panose="02010600030101010101" pitchFamily="2" charset="-122"/>
                          <a:ea typeface="SimSun" panose="02010600030101010101" pitchFamily="2" charset="-122"/>
                          <a:cs typeface="+mn-cs"/>
                        </a:rPr>
                        <a:t>GB/T 51232-2016</a:t>
                      </a:r>
                      <a:endParaRPr lang="en-US" sz="1600" kern="1200">
                        <a:solidFill>
                          <a:srgbClr val="000000"/>
                        </a:solidFill>
                        <a:latin typeface="SimSun" panose="02010600030101010101" pitchFamily="2" charset="-122"/>
                        <a:ea typeface="SimSun" panose="02010600030101010101" pitchFamily="2" charset="-122"/>
                        <a:cs typeface="+mn-cs"/>
                      </a:endParaRPr>
                    </a:p>
                  </a:txBody>
                  <a:tcPr marL="9525" marR="9525" marT="9525" marB="0" anchor="b"/>
                </a:tc>
              </a:tr>
              <a:tr h="151302">
                <a:tc>
                  <a:txBody>
                    <a:bodyPr/>
                    <a:lstStyle/>
                    <a:p>
                      <a:pPr algn="ctr" fontAlgn="b"/>
                      <a:r>
                        <a:rPr lang="en-US" altLang="zh-CN" sz="1600" kern="1200">
                          <a:solidFill>
                            <a:srgbClr val="000000"/>
                          </a:solidFill>
                          <a:latin typeface="SimSun" panose="02010600030101010101" pitchFamily="2" charset="-122"/>
                          <a:ea typeface="SimSun" panose="02010600030101010101" pitchFamily="2" charset="-122"/>
                          <a:cs typeface="+mn-cs"/>
                        </a:rPr>
                        <a:t>2</a:t>
                      </a:r>
                      <a:endParaRPr lang="en-US" altLang="zh-CN" sz="1600" kern="1200">
                        <a:solidFill>
                          <a:srgbClr val="000000"/>
                        </a:solidFill>
                        <a:latin typeface="SimSun" panose="02010600030101010101" pitchFamily="2" charset="-122"/>
                        <a:ea typeface="SimSun" panose="02010600030101010101" pitchFamily="2" charset="-122"/>
                        <a:cs typeface="+mn-cs"/>
                      </a:endParaRPr>
                    </a:p>
                  </a:txBody>
                  <a:tcPr marL="9525" marR="9525" marT="9525" marB="0" anchor="b"/>
                </a:tc>
                <a:tc>
                  <a:txBody>
                    <a:bodyPr/>
                    <a:lstStyle/>
                    <a:p>
                      <a:pPr algn="l" fontAlgn="b"/>
                      <a:r>
                        <a:rPr lang="en-US" altLang="zh-CN" sz="1600" kern="1200" dirty="0">
                          <a:solidFill>
                            <a:srgbClr val="000000"/>
                          </a:solidFill>
                          <a:latin typeface="SimSun" panose="02010600030101010101" pitchFamily="2" charset="-122"/>
                          <a:ea typeface="SimSun" panose="02010600030101010101" pitchFamily="2" charset="-122"/>
                          <a:cs typeface="+mn-cs"/>
                        </a:rPr>
                        <a:t>《</a:t>
                      </a:r>
                      <a:r>
                        <a:rPr lang="zh-CN" altLang="en-US" sz="1600" kern="1200" dirty="0">
                          <a:solidFill>
                            <a:srgbClr val="000000"/>
                          </a:solidFill>
                          <a:latin typeface="SimSun" panose="02010600030101010101" pitchFamily="2" charset="-122"/>
                          <a:ea typeface="SimSun" panose="02010600030101010101" pitchFamily="2" charset="-122"/>
                          <a:cs typeface="+mn-cs"/>
                        </a:rPr>
                        <a:t>装配式钢结构住宅建筑技术标准</a:t>
                      </a:r>
                      <a:r>
                        <a:rPr lang="en-US" altLang="zh-CN" sz="1600" kern="1200" dirty="0">
                          <a:solidFill>
                            <a:srgbClr val="000000"/>
                          </a:solidFill>
                          <a:latin typeface="SimSun" panose="02010600030101010101" pitchFamily="2" charset="-122"/>
                          <a:ea typeface="SimSun" panose="02010600030101010101" pitchFamily="2" charset="-122"/>
                          <a:cs typeface="+mn-cs"/>
                        </a:rPr>
                        <a:t>》 </a:t>
                      </a:r>
                      <a:endParaRPr lang="en-US" altLang="zh-CN"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c>
                  <a:txBody>
                    <a:bodyPr/>
                    <a:lstStyle/>
                    <a:p>
                      <a:pPr algn="ctr" fontAlgn="b"/>
                      <a:r>
                        <a:rPr lang="en-US" sz="1600" kern="1200" dirty="0">
                          <a:solidFill>
                            <a:srgbClr val="000000"/>
                          </a:solidFill>
                          <a:latin typeface="SimSun" panose="02010600030101010101" pitchFamily="2" charset="-122"/>
                          <a:ea typeface="SimSun" panose="02010600030101010101" pitchFamily="2" charset="-122"/>
                          <a:cs typeface="+mn-cs"/>
                        </a:rPr>
                        <a:t>JGJ/T 469-2019</a:t>
                      </a:r>
                      <a:endParaRPr lang="en-US"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r>
              <a:tr h="151302">
                <a:tc>
                  <a:txBody>
                    <a:bodyPr/>
                    <a:lstStyle/>
                    <a:p>
                      <a:pPr algn="ctr" fontAlgn="b"/>
                      <a:r>
                        <a:rPr lang="en-US" altLang="zh-CN" sz="1600" kern="1200" dirty="0" smtClean="0">
                          <a:solidFill>
                            <a:srgbClr val="000000"/>
                          </a:solidFill>
                          <a:latin typeface="SimSun" panose="02010600030101010101" pitchFamily="2" charset="-122"/>
                          <a:ea typeface="SimSun" panose="02010600030101010101" pitchFamily="2" charset="-122"/>
                          <a:cs typeface="+mn-cs"/>
                        </a:rPr>
                        <a:t>3</a:t>
                      </a:r>
                      <a:endParaRPr lang="en-US" altLang="zh-CN"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c>
                  <a:txBody>
                    <a:bodyPr/>
                    <a:lstStyle/>
                    <a:p>
                      <a:pPr algn="l" fontAlgn="b"/>
                      <a:r>
                        <a:rPr lang="en-US" altLang="zh-CN" sz="1600" kern="1200" dirty="0" smtClean="0">
                          <a:solidFill>
                            <a:srgbClr val="000000"/>
                          </a:solidFill>
                          <a:latin typeface="SimSun" panose="02010600030101010101" pitchFamily="2" charset="-122"/>
                          <a:ea typeface="SimSun" panose="02010600030101010101" pitchFamily="2" charset="-122"/>
                          <a:cs typeface="+mn-cs"/>
                        </a:rPr>
                        <a:t>《</a:t>
                      </a:r>
                      <a:r>
                        <a:rPr lang="zh-CN" altLang="en-US" sz="1600" kern="1200" dirty="0" smtClean="0">
                          <a:solidFill>
                            <a:srgbClr val="000000"/>
                          </a:solidFill>
                          <a:latin typeface="SimSun" panose="02010600030101010101" pitchFamily="2" charset="-122"/>
                          <a:ea typeface="SimSun" panose="02010600030101010101" pitchFamily="2" charset="-122"/>
                          <a:cs typeface="+mn-cs"/>
                        </a:rPr>
                        <a:t>装配式混凝土建筑技术标准</a:t>
                      </a:r>
                      <a:r>
                        <a:rPr lang="en-US" altLang="zh-CN" sz="1600" kern="1200" dirty="0" smtClean="0">
                          <a:solidFill>
                            <a:srgbClr val="000000"/>
                          </a:solidFill>
                          <a:latin typeface="SimSun" panose="02010600030101010101" pitchFamily="2" charset="-122"/>
                          <a:ea typeface="SimSun" panose="02010600030101010101" pitchFamily="2" charset="-122"/>
                          <a:cs typeface="+mn-cs"/>
                        </a:rPr>
                        <a:t>》 </a:t>
                      </a:r>
                      <a:endParaRPr lang="en-US" altLang="zh-CN"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c>
                  <a:txBody>
                    <a:bodyPr/>
                    <a:lstStyle/>
                    <a:p>
                      <a:pPr algn="ctr" fontAlgn="b"/>
                      <a:r>
                        <a:rPr lang="en-US" sz="1600" kern="1200" dirty="0">
                          <a:solidFill>
                            <a:srgbClr val="000000"/>
                          </a:solidFill>
                          <a:latin typeface="SimSun" panose="02010600030101010101" pitchFamily="2" charset="-122"/>
                          <a:ea typeface="SimSun" panose="02010600030101010101" pitchFamily="2" charset="-122"/>
                          <a:cs typeface="+mn-cs"/>
                        </a:rPr>
                        <a:t>GB/T </a:t>
                      </a:r>
                      <a:r>
                        <a:rPr lang="en-US" sz="1600" kern="1200" dirty="0" smtClean="0">
                          <a:solidFill>
                            <a:srgbClr val="000000"/>
                          </a:solidFill>
                          <a:latin typeface="SimSun" panose="02010600030101010101" pitchFamily="2" charset="-122"/>
                          <a:ea typeface="SimSun" panose="02010600030101010101" pitchFamily="2" charset="-122"/>
                          <a:cs typeface="+mn-cs"/>
                        </a:rPr>
                        <a:t>51231-2016</a:t>
                      </a:r>
                      <a:endParaRPr lang="en-US"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r>
              <a:tr h="302604">
                <a:tc>
                  <a:txBody>
                    <a:bodyPr/>
                    <a:lstStyle/>
                    <a:p>
                      <a:pPr algn="ctr" fontAlgn="b"/>
                      <a:r>
                        <a:rPr lang="en-US" altLang="zh-CN" sz="1600" kern="1200" dirty="0" smtClean="0">
                          <a:solidFill>
                            <a:srgbClr val="000000"/>
                          </a:solidFill>
                          <a:latin typeface="SimSun" panose="02010600030101010101" pitchFamily="2" charset="-122"/>
                          <a:ea typeface="SimSun" panose="02010600030101010101" pitchFamily="2" charset="-122"/>
                          <a:cs typeface="+mn-cs"/>
                        </a:rPr>
                        <a:t>4</a:t>
                      </a:r>
                      <a:endParaRPr lang="en-US" altLang="zh-CN"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c>
                  <a:txBody>
                    <a:bodyPr/>
                    <a:lstStyle/>
                    <a:p>
                      <a:pPr algn="l" fontAlgn="b"/>
                      <a:r>
                        <a:rPr lang="en-US" altLang="zh-CN" sz="1600" kern="1200" dirty="0">
                          <a:solidFill>
                            <a:srgbClr val="000000"/>
                          </a:solidFill>
                          <a:latin typeface="SimSun" panose="02010600030101010101" pitchFamily="2" charset="-122"/>
                          <a:ea typeface="SimSun" panose="02010600030101010101" pitchFamily="2" charset="-122"/>
                          <a:cs typeface="+mn-cs"/>
                        </a:rPr>
                        <a:t>《</a:t>
                      </a:r>
                      <a:r>
                        <a:rPr lang="zh-CN" altLang="en-US" sz="1600" kern="1200" dirty="0">
                          <a:solidFill>
                            <a:srgbClr val="000000"/>
                          </a:solidFill>
                          <a:latin typeface="SimSun" panose="02010600030101010101" pitchFamily="2" charset="-122"/>
                          <a:ea typeface="SimSun" panose="02010600030101010101" pitchFamily="2" charset="-122"/>
                          <a:cs typeface="+mn-cs"/>
                        </a:rPr>
                        <a:t>装配式建筑评价标准</a:t>
                      </a:r>
                      <a:r>
                        <a:rPr lang="en-US" altLang="zh-CN" sz="1600" kern="1200" dirty="0">
                          <a:solidFill>
                            <a:srgbClr val="000000"/>
                          </a:solidFill>
                          <a:latin typeface="SimSun" panose="02010600030101010101" pitchFamily="2" charset="-122"/>
                          <a:ea typeface="SimSun" panose="02010600030101010101" pitchFamily="2" charset="-122"/>
                          <a:cs typeface="+mn-cs"/>
                        </a:rPr>
                        <a:t>》 </a:t>
                      </a:r>
                      <a:endParaRPr lang="en-US" altLang="zh-CN"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c>
                  <a:txBody>
                    <a:bodyPr/>
                    <a:lstStyle/>
                    <a:p>
                      <a:pPr algn="ctr" fontAlgn="b"/>
                      <a:r>
                        <a:rPr lang="en-US" sz="1600" kern="1200">
                          <a:solidFill>
                            <a:srgbClr val="000000"/>
                          </a:solidFill>
                          <a:latin typeface="SimSun" panose="02010600030101010101" pitchFamily="2" charset="-122"/>
                          <a:ea typeface="SimSun" panose="02010600030101010101" pitchFamily="2" charset="-122"/>
                          <a:cs typeface="+mn-cs"/>
                        </a:rPr>
                        <a:t>GB/T 51129-2017</a:t>
                      </a:r>
                      <a:endParaRPr lang="en-US" sz="1600" kern="1200">
                        <a:solidFill>
                          <a:srgbClr val="000000"/>
                        </a:solidFill>
                        <a:latin typeface="SimSun" panose="02010600030101010101" pitchFamily="2" charset="-122"/>
                        <a:ea typeface="SimSun" panose="02010600030101010101" pitchFamily="2" charset="-122"/>
                        <a:cs typeface="+mn-cs"/>
                      </a:endParaRPr>
                    </a:p>
                  </a:txBody>
                  <a:tcPr marL="9525" marR="9525" marT="9525" marB="0" anchor="b"/>
                </a:tc>
              </a:tr>
              <a:tr h="302604">
                <a:tc>
                  <a:txBody>
                    <a:bodyPr/>
                    <a:lstStyle/>
                    <a:p>
                      <a:pPr algn="ctr" fontAlgn="b"/>
                      <a:r>
                        <a:rPr lang="en-US" altLang="zh-CN" sz="1600" kern="1200" dirty="0" smtClean="0">
                          <a:solidFill>
                            <a:srgbClr val="000000"/>
                          </a:solidFill>
                          <a:latin typeface="SimSun" panose="02010600030101010101" pitchFamily="2" charset="-122"/>
                          <a:ea typeface="SimSun" panose="02010600030101010101" pitchFamily="2" charset="-122"/>
                          <a:cs typeface="+mn-cs"/>
                        </a:rPr>
                        <a:t>5</a:t>
                      </a:r>
                      <a:endParaRPr lang="en-US" altLang="zh-CN"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c>
                  <a:txBody>
                    <a:bodyPr/>
                    <a:lstStyle/>
                    <a:p>
                      <a:pPr algn="l" fontAlgn="b"/>
                      <a:r>
                        <a:rPr lang="en-US" altLang="zh-CN" sz="1600" kern="1200" dirty="0">
                          <a:solidFill>
                            <a:srgbClr val="000000"/>
                          </a:solidFill>
                          <a:latin typeface="SimSun" panose="02010600030101010101" pitchFamily="2" charset="-122"/>
                          <a:ea typeface="SimSun" panose="02010600030101010101" pitchFamily="2" charset="-122"/>
                          <a:cs typeface="+mn-cs"/>
                        </a:rPr>
                        <a:t>《</a:t>
                      </a:r>
                      <a:r>
                        <a:rPr lang="zh-CN" altLang="en-US" sz="1600" kern="1200" dirty="0">
                          <a:solidFill>
                            <a:srgbClr val="000000"/>
                          </a:solidFill>
                          <a:latin typeface="SimSun" panose="02010600030101010101" pitchFamily="2" charset="-122"/>
                          <a:ea typeface="SimSun" panose="02010600030101010101" pitchFamily="2" charset="-122"/>
                          <a:cs typeface="+mn-cs"/>
                        </a:rPr>
                        <a:t>装配式住宅建筑设计标准</a:t>
                      </a:r>
                      <a:r>
                        <a:rPr lang="en-US" altLang="zh-CN" sz="1600" kern="1200" dirty="0">
                          <a:solidFill>
                            <a:srgbClr val="000000"/>
                          </a:solidFill>
                          <a:latin typeface="SimSun" panose="02010600030101010101" pitchFamily="2" charset="-122"/>
                          <a:ea typeface="SimSun" panose="02010600030101010101" pitchFamily="2" charset="-122"/>
                          <a:cs typeface="+mn-cs"/>
                        </a:rPr>
                        <a:t>》 </a:t>
                      </a:r>
                      <a:endParaRPr lang="en-US" altLang="zh-CN"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c>
                  <a:txBody>
                    <a:bodyPr/>
                    <a:lstStyle/>
                    <a:p>
                      <a:pPr algn="ctr" fontAlgn="b"/>
                      <a:r>
                        <a:rPr lang="en-US" sz="1600" kern="1200" dirty="0">
                          <a:solidFill>
                            <a:srgbClr val="000000"/>
                          </a:solidFill>
                          <a:latin typeface="SimSun" panose="02010600030101010101" pitchFamily="2" charset="-122"/>
                          <a:ea typeface="SimSun" panose="02010600030101010101" pitchFamily="2" charset="-122"/>
                          <a:cs typeface="+mn-cs"/>
                        </a:rPr>
                        <a:t>JGJ/T 398-2017</a:t>
                      </a:r>
                      <a:endParaRPr lang="en-US"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r>
              <a:tr h="302604">
                <a:tc>
                  <a:txBody>
                    <a:bodyPr/>
                    <a:lstStyle/>
                    <a:p>
                      <a:pPr algn="ctr" fontAlgn="b"/>
                      <a:r>
                        <a:rPr lang="en-US" altLang="zh-CN" sz="1600" kern="1200" dirty="0" smtClean="0">
                          <a:solidFill>
                            <a:srgbClr val="000000"/>
                          </a:solidFill>
                          <a:latin typeface="SimSun" panose="02010600030101010101" pitchFamily="2" charset="-122"/>
                          <a:ea typeface="SimSun" panose="02010600030101010101" pitchFamily="2" charset="-122"/>
                          <a:cs typeface="+mn-cs"/>
                        </a:rPr>
                        <a:t>6</a:t>
                      </a:r>
                      <a:endParaRPr lang="en-US" altLang="zh-CN"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c>
                  <a:txBody>
                    <a:bodyPr/>
                    <a:lstStyle/>
                    <a:p>
                      <a:pPr algn="l" fontAlgn="b"/>
                      <a:r>
                        <a:rPr lang="en-US" altLang="zh-CN" sz="1600" kern="1200" dirty="0">
                          <a:solidFill>
                            <a:srgbClr val="000000"/>
                          </a:solidFill>
                          <a:latin typeface="SimSun" panose="02010600030101010101" pitchFamily="2" charset="-122"/>
                          <a:ea typeface="SimSun" panose="02010600030101010101" pitchFamily="2" charset="-122"/>
                          <a:cs typeface="+mn-cs"/>
                        </a:rPr>
                        <a:t>《</a:t>
                      </a:r>
                      <a:r>
                        <a:rPr lang="zh-CN" altLang="en-US" sz="1600" kern="1200" dirty="0">
                          <a:solidFill>
                            <a:srgbClr val="000000"/>
                          </a:solidFill>
                          <a:latin typeface="SimSun" panose="02010600030101010101" pitchFamily="2" charset="-122"/>
                          <a:ea typeface="SimSun" panose="02010600030101010101" pitchFamily="2" charset="-122"/>
                          <a:cs typeface="+mn-cs"/>
                        </a:rPr>
                        <a:t>装配式整体卫生间应用技术标准</a:t>
                      </a:r>
                      <a:r>
                        <a:rPr lang="en-US" altLang="zh-CN" sz="1600" kern="1200" dirty="0">
                          <a:solidFill>
                            <a:srgbClr val="000000"/>
                          </a:solidFill>
                          <a:latin typeface="SimSun" panose="02010600030101010101" pitchFamily="2" charset="-122"/>
                          <a:ea typeface="SimSun" panose="02010600030101010101" pitchFamily="2" charset="-122"/>
                          <a:cs typeface="+mn-cs"/>
                        </a:rPr>
                        <a:t>》 </a:t>
                      </a:r>
                      <a:endParaRPr lang="en-US" altLang="zh-CN"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c>
                  <a:txBody>
                    <a:bodyPr/>
                    <a:lstStyle/>
                    <a:p>
                      <a:pPr algn="ctr" fontAlgn="b"/>
                      <a:r>
                        <a:rPr lang="en-US" sz="1600" kern="1200" dirty="0">
                          <a:solidFill>
                            <a:srgbClr val="000000"/>
                          </a:solidFill>
                          <a:latin typeface="SimSun" panose="02010600030101010101" pitchFamily="2" charset="-122"/>
                          <a:ea typeface="SimSun" panose="02010600030101010101" pitchFamily="2" charset="-122"/>
                          <a:cs typeface="+mn-cs"/>
                        </a:rPr>
                        <a:t>JGJ/T 467-2018</a:t>
                      </a:r>
                      <a:endParaRPr lang="en-US"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r>
              <a:tr h="302604">
                <a:tc>
                  <a:txBody>
                    <a:bodyPr/>
                    <a:lstStyle/>
                    <a:p>
                      <a:pPr algn="ctr" fontAlgn="b"/>
                      <a:r>
                        <a:rPr lang="en-US" altLang="zh-CN" sz="1600" kern="1200" dirty="0" smtClean="0">
                          <a:solidFill>
                            <a:srgbClr val="000000"/>
                          </a:solidFill>
                          <a:latin typeface="SimSun" panose="02010600030101010101" pitchFamily="2" charset="-122"/>
                          <a:ea typeface="SimSun" panose="02010600030101010101" pitchFamily="2" charset="-122"/>
                          <a:cs typeface="+mn-cs"/>
                        </a:rPr>
                        <a:t>7</a:t>
                      </a:r>
                      <a:endParaRPr lang="en-US" altLang="zh-CN"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c>
                  <a:txBody>
                    <a:bodyPr/>
                    <a:lstStyle/>
                    <a:p>
                      <a:pPr algn="l" fontAlgn="b"/>
                      <a:r>
                        <a:rPr lang="en-US" altLang="zh-CN" sz="1600" kern="1200">
                          <a:solidFill>
                            <a:srgbClr val="000000"/>
                          </a:solidFill>
                          <a:latin typeface="SimSun" panose="02010600030101010101" pitchFamily="2" charset="-122"/>
                          <a:ea typeface="SimSun" panose="02010600030101010101" pitchFamily="2" charset="-122"/>
                          <a:cs typeface="+mn-cs"/>
                        </a:rPr>
                        <a:t>《</a:t>
                      </a:r>
                      <a:r>
                        <a:rPr lang="zh-CN" altLang="en-US" sz="1600" kern="1200">
                          <a:solidFill>
                            <a:srgbClr val="000000"/>
                          </a:solidFill>
                          <a:latin typeface="SimSun" panose="02010600030101010101" pitchFamily="2" charset="-122"/>
                          <a:ea typeface="SimSun" panose="02010600030101010101" pitchFamily="2" charset="-122"/>
                          <a:cs typeface="+mn-cs"/>
                        </a:rPr>
                        <a:t>装配式整体厨房应用技术标准</a:t>
                      </a:r>
                      <a:r>
                        <a:rPr lang="en-US" altLang="zh-CN" sz="1600" kern="1200">
                          <a:solidFill>
                            <a:srgbClr val="000000"/>
                          </a:solidFill>
                          <a:latin typeface="SimSun" panose="02010600030101010101" pitchFamily="2" charset="-122"/>
                          <a:ea typeface="SimSun" panose="02010600030101010101" pitchFamily="2" charset="-122"/>
                          <a:cs typeface="+mn-cs"/>
                        </a:rPr>
                        <a:t>》 </a:t>
                      </a:r>
                      <a:endParaRPr lang="en-US" altLang="zh-CN" sz="1600" kern="1200">
                        <a:solidFill>
                          <a:srgbClr val="000000"/>
                        </a:solidFill>
                        <a:latin typeface="SimSun" panose="02010600030101010101" pitchFamily="2" charset="-122"/>
                        <a:ea typeface="SimSun" panose="02010600030101010101" pitchFamily="2" charset="-122"/>
                        <a:cs typeface="+mn-cs"/>
                      </a:endParaRPr>
                    </a:p>
                  </a:txBody>
                  <a:tcPr marL="9525" marR="9525" marT="9525" marB="0" anchor="b"/>
                </a:tc>
                <a:tc>
                  <a:txBody>
                    <a:bodyPr/>
                    <a:lstStyle/>
                    <a:p>
                      <a:pPr algn="ctr" fontAlgn="b"/>
                      <a:r>
                        <a:rPr lang="en-US" sz="1600" kern="1200" dirty="0">
                          <a:solidFill>
                            <a:srgbClr val="000000"/>
                          </a:solidFill>
                          <a:latin typeface="SimSun" panose="02010600030101010101" pitchFamily="2" charset="-122"/>
                          <a:ea typeface="SimSun" panose="02010600030101010101" pitchFamily="2" charset="-122"/>
                          <a:cs typeface="+mn-cs"/>
                        </a:rPr>
                        <a:t>JGJ/T 477-2018</a:t>
                      </a:r>
                      <a:endParaRPr lang="en-US"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r>
              <a:tr h="0">
                <a:tc>
                  <a:txBody>
                    <a:bodyPr/>
                    <a:lstStyle/>
                    <a:p>
                      <a:pPr algn="ctr" fontAlgn="b"/>
                      <a:r>
                        <a:rPr lang="en-US" altLang="zh-CN" sz="1600" kern="1200" dirty="0" smtClean="0">
                          <a:solidFill>
                            <a:srgbClr val="000000"/>
                          </a:solidFill>
                          <a:latin typeface="SimSun" panose="02010600030101010101" pitchFamily="2" charset="-122"/>
                          <a:ea typeface="SimSun" panose="02010600030101010101" pitchFamily="2" charset="-122"/>
                          <a:cs typeface="+mn-cs"/>
                        </a:rPr>
                        <a:t>8</a:t>
                      </a:r>
                      <a:endParaRPr lang="en-US" altLang="zh-CN"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c>
                  <a:txBody>
                    <a:bodyPr/>
                    <a:lstStyle/>
                    <a:p>
                      <a:pPr algn="l" fontAlgn="b"/>
                      <a:r>
                        <a:rPr lang="en-US" altLang="zh-CN" sz="1600" kern="1200" dirty="0">
                          <a:solidFill>
                            <a:srgbClr val="000000"/>
                          </a:solidFill>
                          <a:latin typeface="SimSun" panose="02010600030101010101" pitchFamily="2" charset="-122"/>
                          <a:ea typeface="SimSun" panose="02010600030101010101" pitchFamily="2" charset="-122"/>
                          <a:cs typeface="+mn-cs"/>
                        </a:rPr>
                        <a:t>《</a:t>
                      </a:r>
                      <a:r>
                        <a:rPr lang="zh-CN" altLang="en-US" sz="1600" kern="1200" dirty="0">
                          <a:solidFill>
                            <a:srgbClr val="000000"/>
                          </a:solidFill>
                          <a:latin typeface="SimSun" panose="02010600030101010101" pitchFamily="2" charset="-122"/>
                          <a:ea typeface="SimSun" panose="02010600030101010101" pitchFamily="2" charset="-122"/>
                          <a:cs typeface="+mn-cs"/>
                        </a:rPr>
                        <a:t>四川省装配整体式住宅建筑设计规程</a:t>
                      </a:r>
                      <a:r>
                        <a:rPr lang="en-US" altLang="zh-CN" sz="1600" kern="1200" dirty="0">
                          <a:solidFill>
                            <a:srgbClr val="000000"/>
                          </a:solidFill>
                          <a:latin typeface="SimSun" panose="02010600030101010101" pitchFamily="2" charset="-122"/>
                          <a:ea typeface="SimSun" panose="02010600030101010101" pitchFamily="2" charset="-122"/>
                          <a:cs typeface="+mn-cs"/>
                        </a:rPr>
                        <a:t>》</a:t>
                      </a:r>
                      <a:endParaRPr lang="en-US" altLang="zh-CN"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c>
                  <a:txBody>
                    <a:bodyPr/>
                    <a:lstStyle/>
                    <a:p>
                      <a:pPr algn="ctr" fontAlgn="b"/>
                      <a:r>
                        <a:rPr lang="en-US" altLang="zh-CN" sz="1600" kern="1200" dirty="0" smtClean="0">
                          <a:solidFill>
                            <a:srgbClr val="000000"/>
                          </a:solidFill>
                          <a:latin typeface="SimSun" panose="02010600030101010101" pitchFamily="2" charset="-122"/>
                          <a:ea typeface="SimSun" panose="02010600030101010101" pitchFamily="2" charset="-122"/>
                          <a:cs typeface="+mn-cs"/>
                        </a:rPr>
                        <a:t>DBJ51/T 038-2015</a:t>
                      </a:r>
                      <a:endParaRPr lang="en-US" altLang="zh-CN" sz="1600" kern="1200" dirty="0">
                        <a:solidFill>
                          <a:srgbClr val="000000"/>
                        </a:solidFill>
                        <a:latin typeface="SimSun" panose="02010600030101010101" pitchFamily="2" charset="-122"/>
                        <a:ea typeface="SimSun" panose="02010600030101010101" pitchFamily="2" charset="-122"/>
                        <a:cs typeface="+mn-cs"/>
                      </a:endParaRPr>
                    </a:p>
                  </a:txBody>
                  <a:tcPr marL="9525" marR="9525" marT="9525" marB="0" anchor="b"/>
                </a:tc>
              </a:tr>
            </a:tbl>
          </a:graphicData>
        </a:graphic>
      </p:graphicFrame>
    </p:spTree>
    <p:custDataLst>
      <p:tags r:id="rId1"/>
    </p:custData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446230"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 </a:t>
            </a:r>
            <a:r>
              <a:rPr lang="zh-CN" altLang="en-US" sz="2000" b="1" dirty="0" smtClean="0">
                <a:latin typeface="微软雅黑" panose="020B0503020204020204" pitchFamily="34" charset="-122"/>
                <a:ea typeface="微软雅黑" panose="020B0503020204020204" pitchFamily="34" charset="-122"/>
              </a:rPr>
              <a:t>机电专业</a:t>
            </a:r>
            <a:endParaRPr lang="zh-CN" altLang="en-US" sz="2000" b="1" dirty="0">
              <a:latin typeface="微软雅黑" panose="020B0503020204020204" pitchFamily="34" charset="-122"/>
              <a:ea typeface="微软雅黑" panose="020B0503020204020204" pitchFamily="34" charset="-122"/>
            </a:endParaRPr>
          </a:p>
        </p:txBody>
      </p:sp>
      <p:sp>
        <p:nvSpPr>
          <p:cNvPr id="12" name="矩形 11"/>
          <p:cNvSpPr/>
          <p:nvPr/>
        </p:nvSpPr>
        <p:spPr>
          <a:xfrm>
            <a:off x="938944" y="2271128"/>
            <a:ext cx="6809393" cy="4401205"/>
          </a:xfrm>
          <a:prstGeom prst="rect">
            <a:avLst/>
          </a:prstGeom>
          <a:solidFill>
            <a:schemeClr val="accent3">
              <a:lumMod val="20000"/>
              <a:lumOff val="80000"/>
            </a:schemeClr>
          </a:solidFill>
        </p:spPr>
        <p:txBody>
          <a:bodyPr wrap="square">
            <a:spAutoFit/>
          </a:bodyPr>
          <a:lstStyle/>
          <a:p>
            <a:pPr>
              <a:lnSpc>
                <a:spcPct val="125000"/>
              </a:lnSpc>
            </a:pPr>
            <a:r>
              <a:rPr lang="en-US" altLang="zh-CN" sz="1600" dirty="0">
                <a:solidFill>
                  <a:srgbClr val="000000"/>
                </a:solidFill>
                <a:latin typeface="SimSun" panose="02010600030101010101" pitchFamily="2" charset="-122"/>
                <a:ea typeface="SimSun" panose="02010600030101010101" pitchFamily="2" charset="-122"/>
              </a:rPr>
              <a:t>1. </a:t>
            </a:r>
            <a:r>
              <a:rPr lang="zh-CN" altLang="en-US" sz="1600" dirty="0">
                <a:solidFill>
                  <a:srgbClr val="000000"/>
                </a:solidFill>
                <a:latin typeface="SimSun" panose="02010600030101010101" pitchFamily="2" charset="-122"/>
                <a:ea typeface="SimSun" panose="02010600030101010101" pitchFamily="2" charset="-122"/>
              </a:rPr>
              <a:t>专项说明可以是专篇，也可以是总说明里的一个专门的章节。</a:t>
            </a:r>
            <a:endParaRPr lang="en-US" altLang="zh-CN" sz="1600" dirty="0">
              <a:solidFill>
                <a:srgbClr val="000000"/>
              </a:solidFill>
              <a:latin typeface="SimSun" panose="02010600030101010101" pitchFamily="2" charset="-122"/>
              <a:ea typeface="SimSun" panose="02010600030101010101" pitchFamily="2" charset="-122"/>
            </a:endParaRPr>
          </a:p>
          <a:p>
            <a:pPr>
              <a:lnSpc>
                <a:spcPct val="125000"/>
              </a:lnSpc>
            </a:pPr>
            <a:r>
              <a:rPr lang="en-US" altLang="zh-CN" sz="1600" dirty="0">
                <a:solidFill>
                  <a:srgbClr val="000000"/>
                </a:solidFill>
                <a:latin typeface="SimSun" panose="02010600030101010101" pitchFamily="2" charset="-122"/>
                <a:ea typeface="SimSun" panose="02010600030101010101" pitchFamily="2" charset="-122"/>
              </a:rPr>
              <a:t>2. </a:t>
            </a:r>
            <a:r>
              <a:rPr lang="zh-CN" altLang="en-US" sz="1600" dirty="0">
                <a:solidFill>
                  <a:srgbClr val="000000"/>
                </a:solidFill>
                <a:latin typeface="SimSun" panose="02010600030101010101" pitchFamily="2" charset="-122"/>
                <a:ea typeface="SimSun" panose="02010600030101010101" pitchFamily="2" charset="-122"/>
              </a:rPr>
              <a:t>装配式建筑专用规范，如果是专门章节，可以在专业总说明的规范依据里面表达，如果是专篇，就表达在专篇里。</a:t>
            </a:r>
            <a:endParaRPr lang="en-US" altLang="zh-CN" sz="1600" dirty="0">
              <a:solidFill>
                <a:srgbClr val="000000"/>
              </a:solidFill>
              <a:latin typeface="SimSun" panose="02010600030101010101" pitchFamily="2" charset="-122"/>
              <a:ea typeface="SimSun" panose="02010600030101010101" pitchFamily="2" charset="-122"/>
            </a:endParaRPr>
          </a:p>
          <a:p>
            <a:pPr>
              <a:lnSpc>
                <a:spcPct val="125000"/>
              </a:lnSpc>
            </a:pPr>
            <a:r>
              <a:rPr lang="en-US" altLang="zh-CN" sz="1600" dirty="0">
                <a:solidFill>
                  <a:srgbClr val="000000"/>
                </a:solidFill>
                <a:latin typeface="SimSun" panose="02010600030101010101" pitchFamily="2" charset="-122"/>
                <a:ea typeface="SimSun" panose="02010600030101010101" pitchFamily="2" charset="-122"/>
              </a:rPr>
              <a:t>3. </a:t>
            </a:r>
            <a:r>
              <a:rPr lang="zh-CN" altLang="en-US" sz="1600" dirty="0">
                <a:solidFill>
                  <a:srgbClr val="000000"/>
                </a:solidFill>
                <a:latin typeface="SimSun" panose="02010600030101010101" pitchFamily="2" charset="-122"/>
                <a:ea typeface="SimSun" panose="02010600030101010101" pitchFamily="2" charset="-122"/>
              </a:rPr>
              <a:t>装配式建筑机电设计原则</a:t>
            </a:r>
            <a:r>
              <a:rPr lang="zh-CN" altLang="en-US" sz="1600" dirty="0">
                <a:solidFill>
                  <a:srgbClr val="FF0000"/>
                </a:solidFill>
                <a:latin typeface="SimSun" panose="02010600030101010101" pitchFamily="2" charset="-122"/>
                <a:ea typeface="SimSun" panose="02010600030101010101" pitchFamily="2" charset="-122"/>
                <a:sym typeface="Wingdings" panose="05000000000000000000" pitchFamily="2" charset="2"/>
              </a:rPr>
              <a:t>（通用要求</a:t>
            </a:r>
            <a:r>
              <a:rPr lang="zh-CN" altLang="en-US" sz="1600" dirty="0">
                <a:solidFill>
                  <a:srgbClr val="FF0000"/>
                </a:solidFill>
                <a:latin typeface="SimSun" panose="02010600030101010101" pitchFamily="2" charset="-122"/>
                <a:ea typeface="SimSun" panose="02010600030101010101" pitchFamily="2" charset="-122"/>
              </a:rPr>
              <a:t>）</a:t>
            </a:r>
            <a:endParaRPr lang="en-US" altLang="zh-CN" sz="1600" dirty="0">
              <a:solidFill>
                <a:srgbClr val="FF0000"/>
              </a:solidFill>
              <a:latin typeface="SimSun" panose="02010600030101010101" pitchFamily="2" charset="-122"/>
              <a:ea typeface="SimSun" panose="02010600030101010101" pitchFamily="2" charset="-122"/>
            </a:endParaRPr>
          </a:p>
          <a:p>
            <a:pPr>
              <a:lnSpc>
                <a:spcPct val="125000"/>
              </a:lnSpc>
            </a:pPr>
            <a:r>
              <a:rPr lang="en-US" altLang="zh-CN" sz="1600" dirty="0" smtClean="0">
                <a:solidFill>
                  <a:srgbClr val="000000"/>
                </a:solidFill>
                <a:latin typeface="SimSun" panose="02010600030101010101" pitchFamily="2" charset="-122"/>
                <a:ea typeface="SimSun" panose="02010600030101010101" pitchFamily="2" charset="-122"/>
              </a:rPr>
              <a:t>1</a:t>
            </a:r>
            <a:r>
              <a:rPr lang="zh-CN" altLang="en-US" sz="1600" dirty="0" smtClean="0">
                <a:solidFill>
                  <a:srgbClr val="000000"/>
                </a:solidFill>
                <a:latin typeface="SimSun" panose="02010600030101010101" pitchFamily="2" charset="-122"/>
                <a:ea typeface="SimSun" panose="02010600030101010101" pitchFamily="2" charset="-122"/>
              </a:rPr>
              <a:t>）设备</a:t>
            </a:r>
            <a:r>
              <a:rPr lang="zh-CN" altLang="en-US" sz="1600" dirty="0">
                <a:solidFill>
                  <a:srgbClr val="000000"/>
                </a:solidFill>
                <a:latin typeface="SimSun" panose="02010600030101010101" pitchFamily="2" charset="-122"/>
                <a:ea typeface="SimSun" panose="02010600030101010101" pitchFamily="2" charset="-122"/>
              </a:rPr>
              <a:t>与管线宜与主体结构相分离，应方便维修更换，且不影响主体安全。</a:t>
            </a:r>
            <a:r>
              <a:rPr lang="en-US" altLang="zh-CN" sz="1600" dirty="0">
                <a:solidFill>
                  <a:srgbClr val="FF0000"/>
                </a:solidFill>
                <a:latin typeface="SimSun" panose="02010600030101010101" pitchFamily="2" charset="-122"/>
                <a:ea typeface="SimSun" panose="02010600030101010101" pitchFamily="2" charset="-122"/>
              </a:rPr>
              <a:t>(7.1.1</a:t>
            </a:r>
            <a:r>
              <a:rPr lang="zh-CN" altLang="en-US" sz="1600" dirty="0">
                <a:solidFill>
                  <a:srgbClr val="FF0000"/>
                </a:solidFill>
                <a:latin typeface="SimSun" panose="02010600030101010101" pitchFamily="2" charset="-122"/>
                <a:ea typeface="SimSun" panose="02010600030101010101" pitchFamily="2" charset="-122"/>
              </a:rPr>
              <a:t>条，以具体实施情况描述）</a:t>
            </a:r>
            <a:endParaRPr lang="en-US" altLang="zh-CN" sz="1600" dirty="0">
              <a:solidFill>
                <a:srgbClr val="FF0000"/>
              </a:solidFill>
              <a:latin typeface="SimSun" panose="02010600030101010101" pitchFamily="2" charset="-122"/>
              <a:ea typeface="SimSun" panose="02010600030101010101" pitchFamily="2" charset="-122"/>
            </a:endParaRPr>
          </a:p>
          <a:p>
            <a:pPr>
              <a:lnSpc>
                <a:spcPct val="125000"/>
              </a:lnSpc>
            </a:pPr>
            <a:r>
              <a:rPr lang="en-US" altLang="zh-CN" sz="1600" dirty="0" smtClean="0">
                <a:solidFill>
                  <a:srgbClr val="000000"/>
                </a:solidFill>
                <a:latin typeface="SimSun" panose="02010600030101010101" pitchFamily="2" charset="-122"/>
                <a:ea typeface="SimSun" panose="02010600030101010101" pitchFamily="2" charset="-122"/>
              </a:rPr>
              <a:t>2</a:t>
            </a:r>
            <a:r>
              <a:rPr lang="zh-CN" altLang="en-US" sz="1600" dirty="0" smtClean="0">
                <a:solidFill>
                  <a:srgbClr val="000000"/>
                </a:solidFill>
                <a:latin typeface="SimSun" panose="02010600030101010101" pitchFamily="2" charset="-122"/>
                <a:ea typeface="SimSun" panose="02010600030101010101" pitchFamily="2" charset="-122"/>
              </a:rPr>
              <a:t>）设备</a:t>
            </a:r>
            <a:r>
              <a:rPr lang="zh-CN" altLang="en-US" sz="1600" dirty="0">
                <a:solidFill>
                  <a:srgbClr val="000000"/>
                </a:solidFill>
                <a:latin typeface="SimSun" panose="02010600030101010101" pitchFamily="2" charset="-122"/>
                <a:ea typeface="SimSun" panose="02010600030101010101" pitchFamily="2" charset="-122"/>
              </a:rPr>
              <a:t>与管线应合理选型，准确定位。</a:t>
            </a:r>
            <a:r>
              <a:rPr lang="zh-CN" altLang="en-US" sz="1600" dirty="0">
                <a:solidFill>
                  <a:srgbClr val="FF0000"/>
                </a:solidFill>
                <a:latin typeface="SimSun" panose="02010600030101010101" pitchFamily="2" charset="-122"/>
                <a:ea typeface="SimSun" panose="02010600030101010101" pitchFamily="2" charset="-122"/>
              </a:rPr>
              <a:t>（</a:t>
            </a:r>
            <a:r>
              <a:rPr lang="en-US" altLang="zh-CN" sz="1600" dirty="0">
                <a:solidFill>
                  <a:srgbClr val="FF0000"/>
                </a:solidFill>
                <a:latin typeface="SimSun" panose="02010600030101010101" pitchFamily="2" charset="-122"/>
                <a:ea typeface="SimSun" panose="02010600030101010101" pitchFamily="2" charset="-122"/>
              </a:rPr>
              <a:t>7.1.3</a:t>
            </a:r>
            <a:r>
              <a:rPr lang="zh-CN" altLang="en-US" sz="1600" dirty="0">
                <a:solidFill>
                  <a:srgbClr val="FF0000"/>
                </a:solidFill>
                <a:latin typeface="SimSun" panose="02010600030101010101" pitchFamily="2" charset="-122"/>
                <a:ea typeface="SimSun" panose="02010600030101010101" pitchFamily="2" charset="-122"/>
              </a:rPr>
              <a:t>条重点是在预制部品、部件上的设备和管线）</a:t>
            </a:r>
            <a:endParaRPr lang="en-US" altLang="zh-CN" sz="1600" dirty="0">
              <a:solidFill>
                <a:srgbClr val="FF0000"/>
              </a:solidFill>
              <a:latin typeface="SimSun" panose="02010600030101010101" pitchFamily="2" charset="-122"/>
              <a:ea typeface="SimSun" panose="02010600030101010101" pitchFamily="2" charset="-122"/>
            </a:endParaRPr>
          </a:p>
          <a:p>
            <a:pPr>
              <a:lnSpc>
                <a:spcPct val="125000"/>
              </a:lnSpc>
            </a:pPr>
            <a:r>
              <a:rPr lang="en-US" altLang="zh-CN" sz="1600" dirty="0" smtClean="0">
                <a:solidFill>
                  <a:srgbClr val="000000"/>
                </a:solidFill>
                <a:latin typeface="SimSun" panose="02010600030101010101" pitchFamily="2" charset="-122"/>
                <a:ea typeface="SimSun" panose="02010600030101010101" pitchFamily="2" charset="-122"/>
              </a:rPr>
              <a:t>3</a:t>
            </a:r>
            <a:r>
              <a:rPr lang="zh-CN" altLang="en-US" sz="1600" dirty="0" smtClean="0">
                <a:solidFill>
                  <a:srgbClr val="000000"/>
                </a:solidFill>
                <a:latin typeface="SimSun" panose="02010600030101010101" pitchFamily="2" charset="-122"/>
                <a:ea typeface="SimSun" panose="02010600030101010101" pitchFamily="2" charset="-122"/>
              </a:rPr>
              <a:t>）设备</a:t>
            </a:r>
            <a:r>
              <a:rPr lang="zh-CN" altLang="en-US" sz="1600" dirty="0">
                <a:solidFill>
                  <a:srgbClr val="000000"/>
                </a:solidFill>
                <a:latin typeface="SimSun" panose="02010600030101010101" pitchFamily="2" charset="-122"/>
                <a:ea typeface="SimSun" panose="02010600030101010101" pitchFamily="2" charset="-122"/>
              </a:rPr>
              <a:t>与管线安装应满足结构设计要求，不应在结构构件安装后开槽、钻孔、打洞。 </a:t>
            </a:r>
            <a:r>
              <a:rPr lang="zh-CN" altLang="en-US" sz="1600" dirty="0">
                <a:solidFill>
                  <a:srgbClr val="FF0000"/>
                </a:solidFill>
                <a:latin typeface="SimSun" panose="02010600030101010101" pitchFamily="2" charset="-122"/>
                <a:ea typeface="SimSun" panose="02010600030101010101" pitchFamily="2" charset="-122"/>
              </a:rPr>
              <a:t>（</a:t>
            </a:r>
            <a:r>
              <a:rPr lang="en-US" altLang="zh-CN" sz="1600" dirty="0">
                <a:solidFill>
                  <a:srgbClr val="FF0000"/>
                </a:solidFill>
                <a:latin typeface="SimSun" panose="02010600030101010101" pitchFamily="2" charset="-122"/>
                <a:ea typeface="SimSun" panose="02010600030101010101" pitchFamily="2" charset="-122"/>
              </a:rPr>
              <a:t>7.1.4</a:t>
            </a:r>
            <a:r>
              <a:rPr lang="zh-CN" altLang="en-US" sz="1600" dirty="0">
                <a:solidFill>
                  <a:srgbClr val="FF0000"/>
                </a:solidFill>
                <a:latin typeface="SimSun" panose="02010600030101010101" pitchFamily="2" charset="-122"/>
                <a:ea typeface="SimSun" panose="02010600030101010101" pitchFamily="2" charset="-122"/>
              </a:rPr>
              <a:t>条）</a:t>
            </a:r>
            <a:endParaRPr lang="en-US" altLang="zh-CN" sz="1600" dirty="0">
              <a:solidFill>
                <a:srgbClr val="FF0000"/>
              </a:solidFill>
              <a:latin typeface="SimSun" panose="02010600030101010101" pitchFamily="2" charset="-122"/>
              <a:ea typeface="SimSun" panose="02010600030101010101" pitchFamily="2" charset="-122"/>
            </a:endParaRPr>
          </a:p>
          <a:p>
            <a:pPr>
              <a:lnSpc>
                <a:spcPct val="125000"/>
              </a:lnSpc>
            </a:pPr>
            <a:r>
              <a:rPr lang="en-US" altLang="zh-CN" sz="1600" dirty="0" smtClean="0">
                <a:solidFill>
                  <a:srgbClr val="000000"/>
                </a:solidFill>
                <a:latin typeface="SimSun" panose="02010600030101010101" pitchFamily="2" charset="-122"/>
                <a:ea typeface="SimSun" panose="02010600030101010101" pitchFamily="2" charset="-122"/>
              </a:rPr>
              <a:t>4</a:t>
            </a:r>
            <a:r>
              <a:rPr lang="zh-CN" altLang="en-US" sz="1600" dirty="0" smtClean="0">
                <a:solidFill>
                  <a:srgbClr val="000000"/>
                </a:solidFill>
                <a:latin typeface="SimSun" panose="02010600030101010101" pitchFamily="2" charset="-122"/>
                <a:ea typeface="SimSun" panose="02010600030101010101" pitchFamily="2" charset="-122"/>
              </a:rPr>
              <a:t>）设备</a:t>
            </a:r>
            <a:r>
              <a:rPr lang="zh-CN" altLang="en-US" sz="1600" dirty="0">
                <a:solidFill>
                  <a:srgbClr val="000000"/>
                </a:solidFill>
                <a:latin typeface="SimSun" panose="02010600030101010101" pitchFamily="2" charset="-122"/>
                <a:ea typeface="SimSun" panose="02010600030101010101" pitchFamily="2" charset="-122"/>
              </a:rPr>
              <a:t>与管线在架空或吊顶内设置。</a:t>
            </a:r>
            <a:r>
              <a:rPr lang="en-US" altLang="zh-CN" sz="1600" dirty="0">
                <a:solidFill>
                  <a:srgbClr val="FF0000"/>
                </a:solidFill>
                <a:latin typeface="SimSun" panose="02010600030101010101" pitchFamily="2" charset="-122"/>
                <a:ea typeface="SimSun" panose="02010600030101010101" pitchFamily="2" charset="-122"/>
              </a:rPr>
              <a:t>(7.1.7</a:t>
            </a:r>
            <a:r>
              <a:rPr lang="zh-CN" altLang="en-US" sz="1600" dirty="0">
                <a:solidFill>
                  <a:srgbClr val="FF0000"/>
                </a:solidFill>
                <a:latin typeface="SimSun" panose="02010600030101010101" pitchFamily="2" charset="-122"/>
                <a:ea typeface="SimSun" panose="02010600030101010101" pitchFamily="2" charset="-122"/>
              </a:rPr>
              <a:t>条，以具体实施情况描述）</a:t>
            </a:r>
            <a:endParaRPr lang="en-US" altLang="zh-CN" sz="1600" dirty="0">
              <a:solidFill>
                <a:srgbClr val="FF0000"/>
              </a:solidFill>
              <a:latin typeface="SimSun" panose="02010600030101010101" pitchFamily="2" charset="-122"/>
              <a:ea typeface="SimSun" panose="02010600030101010101" pitchFamily="2" charset="-122"/>
            </a:endParaRPr>
          </a:p>
          <a:p>
            <a:pPr>
              <a:lnSpc>
                <a:spcPct val="125000"/>
              </a:lnSpc>
            </a:pPr>
            <a:r>
              <a:rPr lang="en-US" altLang="zh-CN" sz="1600" dirty="0" smtClean="0">
                <a:solidFill>
                  <a:srgbClr val="000000"/>
                </a:solidFill>
                <a:latin typeface="SimSun" panose="02010600030101010101" pitchFamily="2" charset="-122"/>
                <a:ea typeface="SimSun" panose="02010600030101010101" pitchFamily="2" charset="-122"/>
              </a:rPr>
              <a:t>5</a:t>
            </a:r>
            <a:r>
              <a:rPr lang="zh-CN" altLang="en-US" sz="1600" dirty="0" smtClean="0">
                <a:solidFill>
                  <a:srgbClr val="000000"/>
                </a:solidFill>
                <a:latin typeface="SimSun" panose="02010600030101010101" pitchFamily="2" charset="-122"/>
                <a:ea typeface="SimSun" panose="02010600030101010101" pitchFamily="2" charset="-122"/>
              </a:rPr>
              <a:t>）设备</a:t>
            </a:r>
            <a:r>
              <a:rPr lang="zh-CN" altLang="en-US" sz="1600" dirty="0">
                <a:solidFill>
                  <a:srgbClr val="000000"/>
                </a:solidFill>
                <a:latin typeface="SimSun" panose="02010600030101010101" pitchFamily="2" charset="-122"/>
                <a:ea typeface="SimSun" panose="02010600030101010101" pitchFamily="2" charset="-122"/>
              </a:rPr>
              <a:t>与管线穿墙体、楼板、屋面时，应采取防水、防火、隔声、隔热措施，并满足相关规范。</a:t>
            </a:r>
            <a:r>
              <a:rPr lang="zh-CN" altLang="en-US" sz="1600" dirty="0">
                <a:solidFill>
                  <a:srgbClr val="FF0000"/>
                </a:solidFill>
                <a:latin typeface="SimSun" panose="02010600030101010101" pitchFamily="2" charset="-122"/>
                <a:ea typeface="SimSun" panose="02010600030101010101" pitchFamily="2" charset="-122"/>
              </a:rPr>
              <a:t>（</a:t>
            </a:r>
            <a:r>
              <a:rPr lang="en-US" altLang="zh-CN" sz="1600" dirty="0">
                <a:solidFill>
                  <a:srgbClr val="FF0000"/>
                </a:solidFill>
                <a:latin typeface="SimSun" panose="02010600030101010101" pitchFamily="2" charset="-122"/>
                <a:ea typeface="SimSun" panose="02010600030101010101" pitchFamily="2" charset="-122"/>
              </a:rPr>
              <a:t>7.1.9</a:t>
            </a:r>
            <a:r>
              <a:rPr lang="zh-CN" altLang="en-US" sz="1600" dirty="0">
                <a:solidFill>
                  <a:srgbClr val="FF0000"/>
                </a:solidFill>
                <a:latin typeface="SimSun" panose="02010600030101010101" pitchFamily="2" charset="-122"/>
                <a:ea typeface="SimSun" panose="02010600030101010101" pitchFamily="2" charset="-122"/>
              </a:rPr>
              <a:t>条）</a:t>
            </a:r>
            <a:endParaRPr lang="en-US" altLang="zh-CN" sz="1600" dirty="0">
              <a:solidFill>
                <a:srgbClr val="FF0000"/>
              </a:solidFill>
              <a:latin typeface="SimSun" panose="02010600030101010101" pitchFamily="2" charset="-122"/>
              <a:ea typeface="SimSun" panose="02010600030101010101" pitchFamily="2" charset="-122"/>
            </a:endParaRPr>
          </a:p>
          <a:p>
            <a:pPr>
              <a:lnSpc>
                <a:spcPct val="125000"/>
              </a:lnSpc>
            </a:pPr>
            <a:r>
              <a:rPr lang="en-US" altLang="zh-CN" sz="1600" dirty="0" smtClean="0">
                <a:solidFill>
                  <a:srgbClr val="000000"/>
                </a:solidFill>
                <a:latin typeface="SimSun" panose="02010600030101010101" pitchFamily="2" charset="-122"/>
                <a:ea typeface="SimSun" panose="02010600030101010101" pitchFamily="2" charset="-122"/>
              </a:rPr>
              <a:t>6</a:t>
            </a:r>
            <a:r>
              <a:rPr lang="zh-CN" altLang="en-US" sz="1600" dirty="0" smtClean="0">
                <a:solidFill>
                  <a:srgbClr val="000000"/>
                </a:solidFill>
                <a:latin typeface="SimSun" panose="02010600030101010101" pitchFamily="2" charset="-122"/>
                <a:ea typeface="SimSun" panose="02010600030101010101" pitchFamily="2" charset="-122"/>
              </a:rPr>
              <a:t>）设备</a:t>
            </a:r>
            <a:r>
              <a:rPr lang="zh-CN" altLang="en-US" sz="1600" dirty="0">
                <a:solidFill>
                  <a:srgbClr val="000000"/>
                </a:solidFill>
                <a:latin typeface="SimSun" panose="02010600030101010101" pitchFamily="2" charset="-122"/>
                <a:ea typeface="SimSun" panose="02010600030101010101" pitchFamily="2" charset="-122"/>
              </a:rPr>
              <a:t>与管线得抗震设计应符合相关规范要求。</a:t>
            </a:r>
            <a:r>
              <a:rPr lang="zh-CN" altLang="en-US" sz="1600" dirty="0">
                <a:solidFill>
                  <a:srgbClr val="FF0000"/>
                </a:solidFill>
                <a:latin typeface="SimSun" panose="02010600030101010101" pitchFamily="2" charset="-122"/>
                <a:ea typeface="SimSun" panose="02010600030101010101" pitchFamily="2" charset="-122"/>
              </a:rPr>
              <a:t>（</a:t>
            </a:r>
            <a:r>
              <a:rPr lang="en-US" altLang="zh-CN" sz="1600" dirty="0">
                <a:solidFill>
                  <a:srgbClr val="FF0000"/>
                </a:solidFill>
                <a:latin typeface="SimSun" panose="02010600030101010101" pitchFamily="2" charset="-122"/>
                <a:ea typeface="SimSun" panose="02010600030101010101" pitchFamily="2" charset="-122"/>
              </a:rPr>
              <a:t>7.1.10</a:t>
            </a:r>
            <a:r>
              <a:rPr lang="zh-CN" altLang="en-US" sz="1600" dirty="0">
                <a:solidFill>
                  <a:srgbClr val="FF0000"/>
                </a:solidFill>
                <a:latin typeface="SimSun" panose="02010600030101010101" pitchFamily="2" charset="-122"/>
                <a:ea typeface="SimSun" panose="02010600030101010101" pitchFamily="2" charset="-122"/>
              </a:rPr>
              <a:t>条）</a:t>
            </a:r>
            <a:endParaRPr lang="en-US" altLang="zh-CN" sz="1600" dirty="0">
              <a:solidFill>
                <a:srgbClr val="FF0000"/>
              </a:solidFill>
              <a:latin typeface="SimSun" panose="02010600030101010101" pitchFamily="2" charset="-122"/>
              <a:ea typeface="SimSun" panose="02010600030101010101" pitchFamily="2" charset="-122"/>
            </a:endParaRPr>
          </a:p>
        </p:txBody>
      </p:sp>
      <p:pic>
        <p:nvPicPr>
          <p:cNvPr id="2" name="图片 1"/>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7998335" y="1593137"/>
            <a:ext cx="3849009" cy="5214982"/>
          </a:xfrm>
          <a:prstGeom prst="rect">
            <a:avLst/>
          </a:prstGeom>
        </p:spPr>
      </p:pic>
      <p:sp>
        <p:nvSpPr>
          <p:cNvPr id="13" name="内容占位符 2"/>
          <p:cNvSpPr txBox="true">
            <a:spLocks noChangeArrowheads="true"/>
          </p:cNvSpPr>
          <p:nvPr/>
        </p:nvSpPr>
        <p:spPr bwMode="auto">
          <a:xfrm>
            <a:off x="8210612" y="1181916"/>
            <a:ext cx="4135225" cy="398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57175" indent="-257175" defTabSz="0">
              <a:spcBef>
                <a:spcPct val="15000"/>
              </a:spcBef>
              <a:buFont typeface="Arial" panose="0208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557530" indent="-214630" defTabSz="0">
              <a:spcBef>
                <a:spcPct val="15000"/>
              </a:spcBef>
              <a:buFont typeface="Arial" panose="02080604020202020204" pitchFamily="34" charset="0"/>
              <a:buChar char="–"/>
              <a:defRPr sz="21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857250" indent="-171450" defTabSz="0">
              <a:spcBef>
                <a:spcPct val="15000"/>
              </a:spcBef>
              <a:buFont typeface="Arial" panose="0208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200150" indent="-171450" defTabSz="0">
              <a:spcBef>
                <a:spcPct val="15000"/>
              </a:spcBef>
              <a:buFont typeface="Arial" panose="02080604020202020204" pitchFamily="34" charset="0"/>
              <a:buChar char="–"/>
              <a:defRPr sz="15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1543050" indent="-171450" defTabSz="0">
              <a:spcBef>
                <a:spcPct val="15000"/>
              </a:spcBef>
              <a:buFont typeface="Arial" panose="02080604020202020204" pitchFamily="34" charset="0"/>
              <a:buChar char="»"/>
              <a:defRPr sz="15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000250" indent="-171450" defTabSz="0" eaLnBrk="0" fontAlgn="base" hangingPunct="0">
              <a:spcBef>
                <a:spcPct val="15000"/>
              </a:spcBef>
              <a:spcAft>
                <a:spcPct val="0"/>
              </a:spcAft>
              <a:buFont typeface="Arial" panose="02080604020202020204" pitchFamily="34" charset="0"/>
              <a:buChar char="»"/>
              <a:defRPr sz="15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457450" indent="-171450" defTabSz="0" eaLnBrk="0" fontAlgn="base" hangingPunct="0">
              <a:spcBef>
                <a:spcPct val="15000"/>
              </a:spcBef>
              <a:spcAft>
                <a:spcPct val="0"/>
              </a:spcAft>
              <a:buFont typeface="Arial" panose="02080604020202020204" pitchFamily="34" charset="0"/>
              <a:buChar char="»"/>
              <a:defRPr sz="15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2914650" indent="-171450" defTabSz="0" eaLnBrk="0" fontAlgn="base" hangingPunct="0">
              <a:spcBef>
                <a:spcPct val="15000"/>
              </a:spcBef>
              <a:spcAft>
                <a:spcPct val="0"/>
              </a:spcAft>
              <a:buFont typeface="Arial" panose="02080604020202020204" pitchFamily="34" charset="0"/>
              <a:buChar char="»"/>
              <a:defRPr sz="15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371850" indent="-171450" defTabSz="0" eaLnBrk="0" fontAlgn="base" hangingPunct="0">
              <a:spcBef>
                <a:spcPct val="15000"/>
              </a:spcBef>
              <a:spcAft>
                <a:spcPct val="0"/>
              </a:spcAft>
              <a:buFont typeface="Arial" panose="02080604020202020204" pitchFamily="34" charset="0"/>
              <a:buChar char="»"/>
              <a:defRPr sz="15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indent="0">
              <a:buNone/>
            </a:pPr>
            <a:r>
              <a:rPr lang="en-US" altLang="zh-CN" sz="1800" dirty="0" smtClean="0">
                <a:solidFill>
                  <a:srgbClr val="000000"/>
                </a:solidFill>
                <a:latin typeface="SimSun" panose="02010600030101010101" pitchFamily="2" charset="-122"/>
                <a:ea typeface="SimSun" panose="02010600030101010101" pitchFamily="2" charset="-122"/>
              </a:rPr>
              <a:t>《</a:t>
            </a:r>
            <a:r>
              <a:rPr lang="zh-CN" altLang="en-US" sz="1800" dirty="0">
                <a:solidFill>
                  <a:srgbClr val="000000"/>
                </a:solidFill>
                <a:latin typeface="SimSun" panose="02010600030101010101" pitchFamily="2" charset="-122"/>
                <a:ea typeface="SimSun" panose="02010600030101010101" pitchFamily="2" charset="-122"/>
              </a:rPr>
              <a:t>装配式混凝土建筑技术标准</a:t>
            </a:r>
            <a:r>
              <a:rPr lang="en-US" altLang="zh-CN" sz="1800" dirty="0">
                <a:solidFill>
                  <a:srgbClr val="000000"/>
                </a:solidFill>
                <a:latin typeface="SimSun" panose="02010600030101010101" pitchFamily="2" charset="-122"/>
                <a:ea typeface="SimSun" panose="02010600030101010101" pitchFamily="2" charset="-122"/>
              </a:rPr>
              <a:t>》 </a:t>
            </a:r>
            <a:r>
              <a:rPr lang="zh-CN" altLang="en-US" sz="1800" dirty="0" smtClean="0">
                <a:solidFill>
                  <a:srgbClr val="000000"/>
                </a:solidFill>
                <a:latin typeface="SimSun" panose="02010600030101010101" pitchFamily="2" charset="-122"/>
                <a:ea typeface="SimSun" panose="02010600030101010101" pitchFamily="2" charset="-122"/>
              </a:rPr>
              <a:t> </a:t>
            </a:r>
            <a:endParaRPr lang="en-US" altLang="zh-CN" sz="1800" dirty="0" smtClean="0">
              <a:solidFill>
                <a:srgbClr val="000000"/>
              </a:solidFill>
              <a:latin typeface="SimSun" panose="02010600030101010101" pitchFamily="2" charset="-122"/>
              <a:ea typeface="SimSun" panose="02010600030101010101" pitchFamily="2" charset="-122"/>
            </a:endParaRPr>
          </a:p>
          <a:p>
            <a:pPr eaLnBrk="1" hangingPunct="1"/>
            <a:endParaRPr lang="en-US" altLang="zh-CN" sz="1800" dirty="0">
              <a:solidFill>
                <a:srgbClr val="000000"/>
              </a:solidFill>
              <a:latin typeface="SimSun" panose="02010600030101010101" pitchFamily="2" charset="-122"/>
              <a:ea typeface="SimSun" panose="02010600030101010101" pitchFamily="2" charset="-122"/>
            </a:endParaRPr>
          </a:p>
        </p:txBody>
      </p:sp>
      <p:sp>
        <p:nvSpPr>
          <p:cNvPr id="14" name="矩形 13"/>
          <p:cNvSpPr/>
          <p:nvPr/>
        </p:nvSpPr>
        <p:spPr>
          <a:xfrm>
            <a:off x="695325" y="1733081"/>
            <a:ext cx="8004692" cy="553998"/>
          </a:xfrm>
          <a:prstGeom prst="rect">
            <a:avLst/>
          </a:prstGeom>
        </p:spPr>
        <p:txBody>
          <a:bodyPr wrap="square">
            <a:spAutoFit/>
          </a:bodyPr>
          <a:lstStyle/>
          <a:p>
            <a:pPr>
              <a:lnSpc>
                <a:spcPct val="150000"/>
              </a:lnSpc>
            </a:pPr>
            <a:r>
              <a:rPr lang="en-US" altLang="zh-CN" sz="2000" b="1" dirty="0" smtClean="0">
                <a:latin typeface="微软雅黑" panose="020B0503020204020204" pitchFamily="34" charset="-122"/>
                <a:ea typeface="微软雅黑" panose="020B0503020204020204" pitchFamily="34" charset="-122"/>
              </a:rPr>
              <a:t>7.2  </a:t>
            </a:r>
            <a:r>
              <a:rPr lang="zh-CN" altLang="en-US" sz="2000" b="1" dirty="0">
                <a:latin typeface="微软雅黑" panose="020B0503020204020204" pitchFamily="34" charset="-122"/>
                <a:ea typeface="微软雅黑" panose="020B0503020204020204" pitchFamily="34" charset="-122"/>
              </a:rPr>
              <a:t>装配式建筑机电设计专项说明</a:t>
            </a:r>
            <a:endParaRPr lang="en-US" altLang="zh-CN" sz="2000" b="1" dirty="0">
              <a:latin typeface="微软雅黑" panose="020B0503020204020204" pitchFamily="34" charset="-122"/>
              <a:ea typeface="微软雅黑" panose="020B0503020204020204" pitchFamily="34" charset="-122"/>
            </a:endParaRPr>
          </a:p>
        </p:txBody>
      </p:sp>
      <p:sp>
        <p:nvSpPr>
          <p:cNvPr id="11" name="矩形 10"/>
          <p:cNvSpPr/>
          <p:nvPr/>
        </p:nvSpPr>
        <p:spPr>
          <a:xfrm>
            <a:off x="8131158" y="5750351"/>
            <a:ext cx="3642919" cy="931409"/>
          </a:xfrm>
          <a:prstGeom prst="rect">
            <a:avLst/>
          </a:prstGeom>
          <a:solidFill>
            <a:schemeClr val="accent1">
              <a:alpha val="0"/>
            </a:schemeClr>
          </a:solid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9597153" y="571759"/>
            <a:ext cx="2236510" cy="400110"/>
          </a:xfrm>
          <a:prstGeom prst="rect">
            <a:avLst/>
          </a:prstGeom>
        </p:spPr>
        <p:txBody>
          <a:bodyPr wrap="none">
            <a:spAutoFit/>
          </a:bodyPr>
          <a:lstStyle/>
          <a:p>
            <a:r>
              <a:rPr lang="zh-CN" altLang="en-US" sz="2000" b="1" dirty="0" smtClean="0">
                <a:sym typeface="+mn-ea"/>
              </a:rPr>
              <a:t>机电设计专项说明</a:t>
            </a:r>
            <a:endParaRPr lang="zh-CN" altLang="en-US" sz="2000" b="1" dirty="0">
              <a:sym typeface="+mn-ea"/>
            </a:endParaRPr>
          </a:p>
        </p:txBody>
      </p:sp>
    </p:spTree>
    <p:custDataLst>
      <p:tags r:id="rId2"/>
    </p:custData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446230"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 </a:t>
            </a:r>
            <a:r>
              <a:rPr lang="zh-CN" altLang="en-US" sz="2000" b="1" dirty="0" smtClean="0">
                <a:latin typeface="微软雅黑" panose="020B0503020204020204" pitchFamily="34" charset="-122"/>
                <a:ea typeface="微软雅黑" panose="020B0503020204020204" pitchFamily="34" charset="-122"/>
              </a:rPr>
              <a:t>机电专业</a:t>
            </a:r>
            <a:endParaRPr lang="zh-CN" altLang="en-US" sz="2000" b="1" dirty="0">
              <a:latin typeface="微软雅黑" panose="020B0503020204020204" pitchFamily="34" charset="-122"/>
              <a:ea typeface="微软雅黑" panose="020B0503020204020204" pitchFamily="34" charset="-122"/>
            </a:endParaRPr>
          </a:p>
        </p:txBody>
      </p:sp>
      <p:sp>
        <p:nvSpPr>
          <p:cNvPr id="12" name="矩形 11"/>
          <p:cNvSpPr/>
          <p:nvPr/>
        </p:nvSpPr>
        <p:spPr>
          <a:xfrm>
            <a:off x="1541793" y="2686736"/>
            <a:ext cx="4227411" cy="1323439"/>
          </a:xfrm>
          <a:prstGeom prst="rect">
            <a:avLst/>
          </a:prstGeom>
          <a:solidFill>
            <a:schemeClr val="accent3">
              <a:lumMod val="20000"/>
              <a:lumOff val="80000"/>
            </a:schemeClr>
          </a:solidFill>
        </p:spPr>
        <p:txBody>
          <a:bodyPr wrap="square">
            <a:spAutoFit/>
          </a:bodyPr>
          <a:lstStyle/>
          <a:p>
            <a:pPr>
              <a:lnSpc>
                <a:spcPct val="125000"/>
              </a:lnSpc>
            </a:pPr>
            <a:r>
              <a:rPr lang="en-US" altLang="zh-CN" sz="1600" dirty="0" smtClean="0">
                <a:solidFill>
                  <a:srgbClr val="000000"/>
                </a:solidFill>
                <a:latin typeface="SimSun" panose="02010600030101010101" pitchFamily="2" charset="-122"/>
                <a:ea typeface="SimSun" panose="02010600030101010101" pitchFamily="2" charset="-122"/>
              </a:rPr>
              <a:t>1</a:t>
            </a:r>
            <a:r>
              <a:rPr lang="zh-CN" altLang="en-US" sz="1600" dirty="0" smtClean="0">
                <a:solidFill>
                  <a:srgbClr val="000000"/>
                </a:solidFill>
                <a:latin typeface="SimSun" panose="02010600030101010101" pitchFamily="2" charset="-122"/>
                <a:ea typeface="SimSun" panose="02010600030101010101" pitchFamily="2" charset="-122"/>
              </a:rPr>
              <a:t>）</a:t>
            </a:r>
            <a:r>
              <a:rPr lang="zh-CN" altLang="en-US" sz="1600" b="1" dirty="0" smtClean="0">
                <a:solidFill>
                  <a:srgbClr val="FF0000"/>
                </a:solidFill>
                <a:latin typeface="SimSun" panose="02010600030101010101" pitchFamily="2" charset="-122"/>
                <a:ea typeface="SimSun" panose="02010600030101010101" pitchFamily="2" charset="-122"/>
              </a:rPr>
              <a:t>装配式混凝土建筑</a:t>
            </a:r>
            <a:r>
              <a:rPr lang="zh-CN" altLang="en-US" sz="1600" dirty="0" smtClean="0">
                <a:solidFill>
                  <a:srgbClr val="000000"/>
                </a:solidFill>
                <a:latin typeface="SimSun" panose="02010600030101010101" pitchFamily="2" charset="-122"/>
                <a:ea typeface="SimSun" panose="02010600030101010101" pitchFamily="2" charset="-122"/>
              </a:rPr>
              <a:t>部位及装配率：</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装配式建筑的起始楼层</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装配式部位</a:t>
            </a:r>
            <a:r>
              <a:rPr lang="zh-CN" altLang="en-US" sz="1400" dirty="0" smtClean="0">
                <a:solidFill>
                  <a:srgbClr val="FF0000"/>
                </a:solidFill>
                <a:latin typeface="SimSun" panose="02010600030101010101" pitchFamily="2" charset="-122"/>
                <a:ea typeface="SimSun" panose="02010600030101010101" pitchFamily="2" charset="-122"/>
              </a:rPr>
              <a:t>（比如：除厨房、卫生间外）</a:t>
            </a:r>
            <a:endParaRPr lang="en-US" altLang="zh-CN" sz="1400" dirty="0" smtClean="0">
              <a:solidFill>
                <a:srgbClr val="FF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a:solidFill>
                  <a:srgbClr val="000000"/>
                </a:solidFill>
                <a:latin typeface="SimSun" panose="02010600030101010101" pitchFamily="2" charset="-122"/>
                <a:ea typeface="SimSun" panose="02010600030101010101" pitchFamily="2" charset="-122"/>
              </a:rPr>
              <a:t>装配</a:t>
            </a:r>
            <a:r>
              <a:rPr lang="zh-CN" altLang="en-US" sz="1600" dirty="0" smtClean="0">
                <a:solidFill>
                  <a:srgbClr val="000000"/>
                </a:solidFill>
                <a:latin typeface="SimSun" panose="02010600030101010101" pitchFamily="2" charset="-122"/>
                <a:ea typeface="SimSun" panose="02010600030101010101" pitchFamily="2" charset="-122"/>
              </a:rPr>
              <a:t>率</a:t>
            </a:r>
            <a:endParaRPr lang="en-US" altLang="zh-CN" sz="1600" dirty="0">
              <a:solidFill>
                <a:srgbClr val="000000"/>
              </a:solidFill>
              <a:latin typeface="SimSun" panose="02010600030101010101" pitchFamily="2" charset="-122"/>
              <a:ea typeface="SimSun" panose="02010600030101010101" pitchFamily="2" charset="-122"/>
            </a:endParaRPr>
          </a:p>
        </p:txBody>
      </p:sp>
      <p:sp>
        <p:nvSpPr>
          <p:cNvPr id="13" name="矩形 12"/>
          <p:cNvSpPr/>
          <p:nvPr/>
        </p:nvSpPr>
        <p:spPr>
          <a:xfrm>
            <a:off x="1173459" y="2285487"/>
            <a:ext cx="2228110" cy="438582"/>
          </a:xfrm>
          <a:prstGeom prst="rect">
            <a:avLst/>
          </a:prstGeom>
        </p:spPr>
        <p:txBody>
          <a:bodyPr wrap="square">
            <a:spAutoFit/>
          </a:bodyPr>
          <a:lstStyle/>
          <a:p>
            <a:pPr>
              <a:lnSpc>
                <a:spcPct val="125000"/>
              </a:lnSpc>
            </a:pPr>
            <a:r>
              <a:rPr lang="en-US" altLang="zh-CN" dirty="0" smtClean="0">
                <a:solidFill>
                  <a:srgbClr val="000000"/>
                </a:solidFill>
                <a:latin typeface="SimSun" panose="02010600030101010101" pitchFamily="2" charset="-122"/>
                <a:ea typeface="SimSun" panose="02010600030101010101" pitchFamily="2" charset="-122"/>
              </a:rPr>
              <a:t>4. </a:t>
            </a:r>
            <a:r>
              <a:rPr lang="zh-CN" altLang="en-US" dirty="0" smtClean="0">
                <a:solidFill>
                  <a:srgbClr val="000000"/>
                </a:solidFill>
                <a:latin typeface="SimSun" panose="02010600030101010101" pitchFamily="2" charset="-122"/>
                <a:ea typeface="SimSun" panose="02010600030101010101" pitchFamily="2" charset="-122"/>
              </a:rPr>
              <a:t>建筑概况：</a:t>
            </a:r>
            <a:endParaRPr lang="zh-CN" altLang="en-US" dirty="0"/>
          </a:p>
        </p:txBody>
      </p:sp>
      <p:sp>
        <p:nvSpPr>
          <p:cNvPr id="14" name="矩形 13"/>
          <p:cNvSpPr/>
          <p:nvPr/>
        </p:nvSpPr>
        <p:spPr>
          <a:xfrm>
            <a:off x="6248437" y="2668980"/>
            <a:ext cx="5080950" cy="3170099"/>
          </a:xfrm>
          <a:prstGeom prst="rect">
            <a:avLst/>
          </a:prstGeom>
          <a:solidFill>
            <a:schemeClr val="accent3">
              <a:lumMod val="20000"/>
              <a:lumOff val="80000"/>
            </a:schemeClr>
          </a:solidFill>
        </p:spPr>
        <p:txBody>
          <a:bodyPr wrap="square">
            <a:spAutoFit/>
          </a:bodyPr>
          <a:lstStyle/>
          <a:p>
            <a:pPr>
              <a:lnSpc>
                <a:spcPct val="125000"/>
              </a:lnSpc>
            </a:pPr>
            <a:r>
              <a:rPr lang="en-US" altLang="zh-CN" sz="1600" dirty="0" smtClean="0">
                <a:solidFill>
                  <a:srgbClr val="000000"/>
                </a:solidFill>
                <a:latin typeface="SimSun" panose="02010600030101010101" pitchFamily="2" charset="-122"/>
                <a:ea typeface="SimSun" panose="02010600030101010101" pitchFamily="2" charset="-122"/>
              </a:rPr>
              <a:t>3</a:t>
            </a:r>
            <a:r>
              <a:rPr lang="zh-CN" altLang="en-US" sz="1600" dirty="0" smtClean="0">
                <a:solidFill>
                  <a:srgbClr val="000000"/>
                </a:solidFill>
                <a:latin typeface="SimSun" panose="02010600030101010101" pitchFamily="2" charset="-122"/>
                <a:ea typeface="SimSun" panose="02010600030101010101" pitchFamily="2" charset="-122"/>
              </a:rPr>
              <a:t>）</a:t>
            </a:r>
            <a:r>
              <a:rPr lang="zh-CN" altLang="en-US" sz="1600" b="1" dirty="0" smtClean="0">
                <a:solidFill>
                  <a:srgbClr val="FF0000"/>
                </a:solidFill>
                <a:latin typeface="SimSun" panose="02010600030101010101" pitchFamily="2" charset="-122"/>
                <a:ea typeface="SimSun" panose="02010600030101010101" pitchFamily="2" charset="-122"/>
              </a:rPr>
              <a:t>装配式混凝土建筑</a:t>
            </a:r>
            <a:r>
              <a:rPr lang="zh-CN" altLang="en-US" sz="1600" dirty="0" smtClean="0">
                <a:solidFill>
                  <a:srgbClr val="000000"/>
                </a:solidFill>
                <a:latin typeface="SimSun" panose="02010600030101010101" pitchFamily="2" charset="-122"/>
                <a:ea typeface="SimSun" panose="02010600030101010101" pitchFamily="2" charset="-122"/>
              </a:rPr>
              <a:t>的结构系统：</a:t>
            </a:r>
            <a:endParaRPr lang="en-US" altLang="zh-CN" sz="1600" dirty="0" smtClean="0">
              <a:solidFill>
                <a:srgbClr val="000000"/>
              </a:solidFill>
              <a:latin typeface="SimSun" panose="02010600030101010101" pitchFamily="2" charset="-122"/>
              <a:ea typeface="SimSun" panose="02010600030101010101" pitchFamily="2" charset="-122"/>
            </a:endParaRPr>
          </a:p>
          <a:p>
            <a:pPr>
              <a:lnSpc>
                <a:spcPct val="125000"/>
              </a:lnSpc>
            </a:pPr>
            <a:r>
              <a:rPr lang="en-US" altLang="zh-CN" sz="1600" dirty="0">
                <a:solidFill>
                  <a:srgbClr val="000000"/>
                </a:solidFill>
                <a:latin typeface="SimSun" panose="02010600030101010101" pitchFamily="2" charset="-122"/>
                <a:ea typeface="SimSun" panose="02010600030101010101" pitchFamily="2" charset="-122"/>
              </a:rPr>
              <a:t> </a:t>
            </a:r>
            <a:r>
              <a:rPr lang="en-US" altLang="zh-CN" sz="1600" dirty="0" smtClean="0">
                <a:solidFill>
                  <a:srgbClr val="000000"/>
                </a:solidFill>
                <a:latin typeface="SimSun" panose="02010600030101010101" pitchFamily="2" charset="-122"/>
                <a:ea typeface="SimSun" panose="02010600030101010101" pitchFamily="2" charset="-122"/>
              </a:rPr>
              <a:t> </a:t>
            </a:r>
            <a:r>
              <a:rPr lang="zh-CN" altLang="en-US" sz="1600" dirty="0" smtClean="0">
                <a:solidFill>
                  <a:srgbClr val="000000"/>
                </a:solidFill>
                <a:latin typeface="SimSun" panose="02010600030101010101" pitchFamily="2" charset="-122"/>
                <a:ea typeface="SimSun" panose="02010600030101010101" pitchFamily="2" charset="-122"/>
              </a:rPr>
              <a:t>根据</a:t>
            </a:r>
            <a:r>
              <a:rPr lang="en-US" altLang="zh-CN" sz="1600" dirty="0" smtClean="0">
                <a:solidFill>
                  <a:srgbClr val="000000"/>
                </a:solidFill>
                <a:latin typeface="SimSun" panose="02010600030101010101" pitchFamily="2" charset="-122"/>
                <a:ea typeface="SimSun" panose="02010600030101010101" pitchFamily="2" charset="-122"/>
              </a:rPr>
              <a:t>《</a:t>
            </a:r>
            <a:r>
              <a:rPr lang="zh-CN" altLang="en-US" sz="1600" dirty="0" smtClean="0">
                <a:solidFill>
                  <a:srgbClr val="000000"/>
                </a:solidFill>
                <a:latin typeface="SimSun" panose="02010600030101010101" pitchFamily="2" charset="-122"/>
                <a:ea typeface="SimSun" panose="02010600030101010101" pitchFamily="2" charset="-122"/>
              </a:rPr>
              <a:t>装配式混凝土建筑技术标准</a:t>
            </a:r>
            <a:r>
              <a:rPr lang="en-US" altLang="zh-CN" sz="1600" dirty="0" smtClean="0">
                <a:solidFill>
                  <a:srgbClr val="000000"/>
                </a:solidFill>
                <a:latin typeface="SimSun" panose="02010600030101010101" pitchFamily="2" charset="-122"/>
                <a:ea typeface="SimSun" panose="02010600030101010101" pitchFamily="2" charset="-122"/>
              </a:rPr>
              <a:t>》GBT 51231-2016 </a:t>
            </a:r>
            <a:r>
              <a:rPr lang="zh-CN" altLang="en-US" sz="1600" dirty="0" smtClean="0">
                <a:solidFill>
                  <a:srgbClr val="000000"/>
                </a:solidFill>
                <a:latin typeface="SimSun" panose="02010600030101010101" pitchFamily="2" charset="-122"/>
                <a:ea typeface="SimSun" panose="02010600030101010101" pitchFamily="2" charset="-122"/>
              </a:rPr>
              <a:t>第</a:t>
            </a:r>
            <a:r>
              <a:rPr lang="en-US" altLang="zh-CN" sz="1600" dirty="0" smtClean="0">
                <a:solidFill>
                  <a:srgbClr val="000000"/>
                </a:solidFill>
                <a:latin typeface="SimSun" panose="02010600030101010101" pitchFamily="2" charset="-122"/>
                <a:ea typeface="SimSun" panose="02010600030101010101" pitchFamily="2" charset="-122"/>
              </a:rPr>
              <a:t>5.1.2</a:t>
            </a:r>
            <a:r>
              <a:rPr lang="zh-CN" altLang="en-US" sz="1600" dirty="0" smtClean="0">
                <a:solidFill>
                  <a:srgbClr val="000000"/>
                </a:solidFill>
                <a:latin typeface="SimSun" panose="02010600030101010101" pitchFamily="2" charset="-122"/>
                <a:ea typeface="SimSun" panose="02010600030101010101" pitchFamily="2" charset="-122"/>
              </a:rPr>
              <a:t>条</a:t>
            </a:r>
            <a:r>
              <a:rPr lang="en-US" altLang="zh-CN" sz="1600" dirty="0" smtClean="0">
                <a:solidFill>
                  <a:srgbClr val="000000"/>
                </a:solidFill>
                <a:latin typeface="SimSun" panose="02010600030101010101" pitchFamily="2" charset="-122"/>
                <a:ea typeface="SimSun" panose="02010600030101010101" pitchFamily="2" charset="-122"/>
              </a:rPr>
              <a:t>,</a:t>
            </a:r>
            <a:r>
              <a:rPr lang="zh-CN" altLang="en-US" sz="1600" dirty="0" smtClean="0">
                <a:solidFill>
                  <a:srgbClr val="000000"/>
                </a:solidFill>
                <a:latin typeface="SimSun" panose="02010600030101010101" pitchFamily="2" charset="-122"/>
                <a:ea typeface="SimSun" panose="02010600030101010101" pitchFamily="2" charset="-122"/>
              </a:rPr>
              <a:t>装配式混凝土建筑可有以下结构体系：</a:t>
            </a:r>
            <a:endParaRPr lang="en-US" altLang="zh-CN" sz="1600" dirty="0" smtClean="0">
              <a:solidFill>
                <a:srgbClr val="000000"/>
              </a:solidFill>
              <a:latin typeface="SimSun" panose="02010600030101010101" pitchFamily="2" charset="-122"/>
              <a:ea typeface="SimSun" panose="02010600030101010101" pitchFamily="2" charset="-122"/>
            </a:endParaRPr>
          </a:p>
          <a:p>
            <a:pPr>
              <a:lnSpc>
                <a:spcPct val="125000"/>
              </a:lnSpc>
            </a:pP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装配整体式框架结构</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装配</a:t>
            </a:r>
            <a:r>
              <a:rPr lang="zh-CN" altLang="en-US" sz="1600" dirty="0">
                <a:solidFill>
                  <a:srgbClr val="000000"/>
                </a:solidFill>
                <a:latin typeface="SimSun" panose="02010600030101010101" pitchFamily="2" charset="-122"/>
                <a:ea typeface="SimSun" panose="02010600030101010101" pitchFamily="2" charset="-122"/>
              </a:rPr>
              <a:t>整体式框架</a:t>
            </a:r>
            <a:r>
              <a:rPr lang="zh-CN" altLang="en-US" sz="1600" dirty="0" smtClean="0">
                <a:solidFill>
                  <a:srgbClr val="000000"/>
                </a:solidFill>
                <a:latin typeface="SimSun" panose="02010600030101010101" pitchFamily="2" charset="-122"/>
                <a:ea typeface="SimSun" panose="02010600030101010101" pitchFamily="2" charset="-122"/>
              </a:rPr>
              <a:t>结构</a:t>
            </a:r>
            <a:r>
              <a:rPr lang="en-US" altLang="zh-CN" sz="1600" dirty="0" smtClean="0">
                <a:solidFill>
                  <a:srgbClr val="000000"/>
                </a:solidFill>
                <a:latin typeface="SimSun" panose="02010600030101010101" pitchFamily="2" charset="-122"/>
                <a:ea typeface="SimSun" panose="02010600030101010101" pitchFamily="2" charset="-122"/>
              </a:rPr>
              <a:t>-</a:t>
            </a:r>
            <a:r>
              <a:rPr lang="zh-CN" altLang="en-US" sz="1600" dirty="0" smtClean="0">
                <a:solidFill>
                  <a:srgbClr val="000000"/>
                </a:solidFill>
                <a:latin typeface="SimSun" panose="02010600030101010101" pitchFamily="2" charset="-122"/>
                <a:ea typeface="SimSun" panose="02010600030101010101" pitchFamily="2" charset="-122"/>
              </a:rPr>
              <a:t>现浇剪力墙结构</a:t>
            </a:r>
            <a:endParaRPr lang="en-US" altLang="zh-CN" sz="1600" dirty="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装配</a:t>
            </a:r>
            <a:r>
              <a:rPr lang="zh-CN" altLang="en-US" sz="1600" dirty="0">
                <a:solidFill>
                  <a:srgbClr val="000000"/>
                </a:solidFill>
                <a:latin typeface="SimSun" panose="02010600030101010101" pitchFamily="2" charset="-122"/>
                <a:ea typeface="SimSun" panose="02010600030101010101" pitchFamily="2" charset="-122"/>
              </a:rPr>
              <a:t>整体式框架结构</a:t>
            </a:r>
            <a:r>
              <a:rPr lang="en-US" altLang="zh-CN" sz="1600" dirty="0">
                <a:solidFill>
                  <a:srgbClr val="000000"/>
                </a:solidFill>
                <a:latin typeface="SimSun" panose="02010600030101010101" pitchFamily="2" charset="-122"/>
                <a:ea typeface="SimSun" panose="02010600030101010101" pitchFamily="2" charset="-122"/>
              </a:rPr>
              <a:t>-</a:t>
            </a:r>
            <a:r>
              <a:rPr lang="zh-CN" altLang="en-US" sz="1600" dirty="0">
                <a:solidFill>
                  <a:srgbClr val="000000"/>
                </a:solidFill>
                <a:latin typeface="SimSun" panose="02010600030101010101" pitchFamily="2" charset="-122"/>
                <a:ea typeface="SimSun" panose="02010600030101010101" pitchFamily="2" charset="-122"/>
              </a:rPr>
              <a:t>现</a:t>
            </a:r>
            <a:r>
              <a:rPr lang="zh-CN" altLang="en-US" sz="1600" dirty="0" smtClean="0">
                <a:solidFill>
                  <a:srgbClr val="000000"/>
                </a:solidFill>
                <a:latin typeface="SimSun" panose="02010600030101010101" pitchFamily="2" charset="-122"/>
                <a:ea typeface="SimSun" panose="02010600030101010101" pitchFamily="2" charset="-122"/>
              </a:rPr>
              <a:t>浇核心筒结构</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a:solidFill>
                  <a:srgbClr val="000000"/>
                </a:solidFill>
                <a:latin typeface="SimSun" panose="02010600030101010101" pitchFamily="2" charset="-122"/>
                <a:ea typeface="SimSun" panose="02010600030101010101" pitchFamily="2" charset="-122"/>
              </a:rPr>
              <a:t>装配</a:t>
            </a:r>
            <a:r>
              <a:rPr lang="zh-CN" altLang="en-US" sz="1600" dirty="0" smtClean="0">
                <a:solidFill>
                  <a:srgbClr val="000000"/>
                </a:solidFill>
                <a:latin typeface="SimSun" panose="02010600030101010101" pitchFamily="2" charset="-122"/>
                <a:ea typeface="SimSun" panose="02010600030101010101" pitchFamily="2" charset="-122"/>
              </a:rPr>
              <a:t>整体式剪力墙结构</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a:solidFill>
                  <a:srgbClr val="000000"/>
                </a:solidFill>
                <a:latin typeface="SimSun" panose="02010600030101010101" pitchFamily="2" charset="-122"/>
                <a:ea typeface="SimSun" panose="02010600030101010101" pitchFamily="2" charset="-122"/>
              </a:rPr>
              <a:t>装配</a:t>
            </a:r>
            <a:r>
              <a:rPr lang="zh-CN" altLang="en-US" sz="1600" dirty="0" smtClean="0">
                <a:solidFill>
                  <a:srgbClr val="000000"/>
                </a:solidFill>
                <a:latin typeface="SimSun" panose="02010600030101010101" pitchFamily="2" charset="-122"/>
                <a:ea typeface="SimSun" panose="02010600030101010101" pitchFamily="2" charset="-122"/>
              </a:rPr>
              <a:t>整体式部分框支剪力</a:t>
            </a:r>
            <a:r>
              <a:rPr lang="zh-CN" altLang="en-US" sz="1600" dirty="0">
                <a:solidFill>
                  <a:srgbClr val="000000"/>
                </a:solidFill>
                <a:latin typeface="SimSun" panose="02010600030101010101" pitchFamily="2" charset="-122"/>
                <a:ea typeface="SimSun" panose="02010600030101010101" pitchFamily="2" charset="-122"/>
              </a:rPr>
              <a:t>墙</a:t>
            </a:r>
            <a:r>
              <a:rPr lang="zh-CN" altLang="en-US" sz="1600" dirty="0" smtClean="0">
                <a:solidFill>
                  <a:srgbClr val="000000"/>
                </a:solidFill>
                <a:latin typeface="SimSun" panose="02010600030101010101" pitchFamily="2" charset="-122"/>
                <a:ea typeface="SimSun" panose="02010600030101010101" pitchFamily="2" charset="-122"/>
              </a:rPr>
              <a:t>结构</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a:solidFill>
                  <a:srgbClr val="000000"/>
                </a:solidFill>
                <a:latin typeface="SimSun" panose="02010600030101010101" pitchFamily="2" charset="-122"/>
                <a:ea typeface="SimSun" panose="02010600030101010101" pitchFamily="2" charset="-122"/>
              </a:rPr>
              <a:t>多</a:t>
            </a:r>
            <a:r>
              <a:rPr lang="zh-CN" altLang="en-US" sz="1600" dirty="0" smtClean="0">
                <a:solidFill>
                  <a:srgbClr val="000000"/>
                </a:solidFill>
                <a:latin typeface="SimSun" panose="02010600030101010101" pitchFamily="2" charset="-122"/>
                <a:ea typeface="SimSun" panose="02010600030101010101" pitchFamily="2" charset="-122"/>
              </a:rPr>
              <a:t>层墙板结构</a:t>
            </a:r>
            <a:endParaRPr lang="en-US" altLang="zh-CN" sz="1600" dirty="0">
              <a:solidFill>
                <a:srgbClr val="000000"/>
              </a:solidFill>
              <a:latin typeface="SimSun" panose="02010600030101010101" pitchFamily="2" charset="-122"/>
              <a:ea typeface="SimSun" panose="02010600030101010101" pitchFamily="2" charset="-122"/>
            </a:endParaRPr>
          </a:p>
        </p:txBody>
      </p:sp>
      <p:sp>
        <p:nvSpPr>
          <p:cNvPr id="15" name="矩形 14"/>
          <p:cNvSpPr/>
          <p:nvPr/>
        </p:nvSpPr>
        <p:spPr>
          <a:xfrm>
            <a:off x="1541792" y="4180106"/>
            <a:ext cx="4227412" cy="1631216"/>
          </a:xfrm>
          <a:prstGeom prst="rect">
            <a:avLst/>
          </a:prstGeom>
          <a:solidFill>
            <a:schemeClr val="accent3">
              <a:lumMod val="20000"/>
              <a:lumOff val="80000"/>
            </a:schemeClr>
          </a:solidFill>
        </p:spPr>
        <p:txBody>
          <a:bodyPr wrap="square">
            <a:spAutoFit/>
          </a:bodyPr>
          <a:lstStyle/>
          <a:p>
            <a:pPr>
              <a:lnSpc>
                <a:spcPct val="125000"/>
              </a:lnSpc>
            </a:pPr>
            <a:r>
              <a:rPr lang="en-US" altLang="zh-CN" sz="1600" dirty="0" smtClean="0">
                <a:solidFill>
                  <a:srgbClr val="000000"/>
                </a:solidFill>
                <a:latin typeface="SimSun" panose="02010600030101010101" pitchFamily="2" charset="-122"/>
                <a:ea typeface="SimSun" panose="02010600030101010101" pitchFamily="2" charset="-122"/>
              </a:rPr>
              <a:t>2</a:t>
            </a:r>
            <a:r>
              <a:rPr lang="zh-CN" altLang="en-US" sz="1600" dirty="0">
                <a:solidFill>
                  <a:srgbClr val="000000"/>
                </a:solidFill>
                <a:latin typeface="SimSun" panose="02010600030101010101" pitchFamily="2" charset="-122"/>
                <a:ea typeface="SimSun" panose="02010600030101010101" pitchFamily="2" charset="-122"/>
              </a:rPr>
              <a:t>）</a:t>
            </a:r>
            <a:r>
              <a:rPr lang="zh-CN" altLang="en-US" sz="1600" b="1" dirty="0">
                <a:solidFill>
                  <a:srgbClr val="FF0000"/>
                </a:solidFill>
                <a:latin typeface="SimSun" panose="02010600030101010101" pitchFamily="2" charset="-122"/>
                <a:ea typeface="SimSun" panose="02010600030101010101" pitchFamily="2" charset="-122"/>
              </a:rPr>
              <a:t>装配式混凝土建筑</a:t>
            </a:r>
            <a:r>
              <a:rPr lang="zh-CN" altLang="en-US" sz="1600" dirty="0">
                <a:solidFill>
                  <a:srgbClr val="000000"/>
                </a:solidFill>
                <a:latin typeface="SimSun" panose="02010600030101010101" pitchFamily="2" charset="-122"/>
                <a:ea typeface="SimSun" panose="02010600030101010101" pitchFamily="2" charset="-122"/>
              </a:rPr>
              <a:t>的外</a:t>
            </a:r>
            <a:r>
              <a:rPr lang="zh-CN" altLang="en-US" sz="1600" dirty="0" smtClean="0">
                <a:solidFill>
                  <a:srgbClr val="000000"/>
                </a:solidFill>
                <a:latin typeface="SimSun" panose="02010600030101010101" pitchFamily="2" charset="-122"/>
                <a:ea typeface="SimSun" panose="02010600030101010101" pitchFamily="2" charset="-122"/>
              </a:rPr>
              <a:t>围护系统：</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预制外墙</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现场组装骨架外墙：金属骨架，木骨架</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建筑幕墙</a:t>
            </a:r>
            <a:endParaRPr lang="en-US" altLang="zh-CN" sz="1600" dirty="0" smtClean="0">
              <a:solidFill>
                <a:srgbClr val="000000"/>
              </a:solidFill>
              <a:latin typeface="SimSun" panose="02010600030101010101" pitchFamily="2" charset="-122"/>
              <a:ea typeface="SimSun" panose="02010600030101010101" pitchFamily="2" charset="-122"/>
            </a:endParaRPr>
          </a:p>
          <a:p>
            <a:pPr>
              <a:lnSpc>
                <a:spcPct val="125000"/>
              </a:lnSpc>
            </a:pPr>
            <a:endParaRPr lang="en-US" altLang="zh-CN" sz="1600" dirty="0">
              <a:solidFill>
                <a:srgbClr val="000000"/>
              </a:solidFill>
              <a:latin typeface="SimSun" panose="02010600030101010101" pitchFamily="2" charset="-122"/>
              <a:ea typeface="SimSun" panose="02010600030101010101" pitchFamily="2" charset="-122"/>
            </a:endParaRPr>
          </a:p>
        </p:txBody>
      </p:sp>
      <p:sp>
        <p:nvSpPr>
          <p:cNvPr id="18" name="矩形 17"/>
          <p:cNvSpPr/>
          <p:nvPr/>
        </p:nvSpPr>
        <p:spPr>
          <a:xfrm>
            <a:off x="695325" y="1733081"/>
            <a:ext cx="8004692" cy="553998"/>
          </a:xfrm>
          <a:prstGeom prst="rect">
            <a:avLst/>
          </a:prstGeom>
        </p:spPr>
        <p:txBody>
          <a:bodyPr wrap="square">
            <a:spAutoFit/>
          </a:bodyPr>
          <a:lstStyle/>
          <a:p>
            <a:pPr>
              <a:lnSpc>
                <a:spcPct val="150000"/>
              </a:lnSpc>
            </a:pPr>
            <a:r>
              <a:rPr lang="en-US" altLang="zh-CN" sz="2000" b="1" dirty="0" smtClean="0">
                <a:latin typeface="微软雅黑" panose="020B0503020204020204" pitchFamily="34" charset="-122"/>
                <a:ea typeface="微软雅黑" panose="020B0503020204020204" pitchFamily="34" charset="-122"/>
              </a:rPr>
              <a:t>7.2  </a:t>
            </a:r>
            <a:r>
              <a:rPr lang="zh-CN" altLang="en-US" sz="2000" b="1" dirty="0">
                <a:latin typeface="微软雅黑" panose="020B0503020204020204" pitchFamily="34" charset="-122"/>
                <a:ea typeface="微软雅黑" panose="020B0503020204020204" pitchFamily="34" charset="-122"/>
              </a:rPr>
              <a:t>装配式建筑机电设计专项说明</a:t>
            </a:r>
            <a:endParaRPr lang="en-US" altLang="zh-CN" sz="2000" b="1" dirty="0">
              <a:latin typeface="微软雅黑" panose="020B0503020204020204" pitchFamily="34" charset="-122"/>
              <a:ea typeface="微软雅黑" panose="020B0503020204020204" pitchFamily="34" charset="-122"/>
            </a:endParaRPr>
          </a:p>
        </p:txBody>
      </p:sp>
      <p:sp>
        <p:nvSpPr>
          <p:cNvPr id="11" name="矩形 10"/>
          <p:cNvSpPr/>
          <p:nvPr/>
        </p:nvSpPr>
        <p:spPr>
          <a:xfrm>
            <a:off x="9597153" y="571759"/>
            <a:ext cx="2236510" cy="400110"/>
          </a:xfrm>
          <a:prstGeom prst="rect">
            <a:avLst/>
          </a:prstGeom>
        </p:spPr>
        <p:txBody>
          <a:bodyPr wrap="none">
            <a:spAutoFit/>
          </a:bodyPr>
          <a:lstStyle/>
          <a:p>
            <a:r>
              <a:rPr lang="zh-CN" altLang="en-US" sz="2000" b="1" dirty="0" smtClean="0">
                <a:sym typeface="+mn-ea"/>
              </a:rPr>
              <a:t>机电设计专项说明</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446230"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 </a:t>
            </a:r>
            <a:r>
              <a:rPr lang="zh-CN" altLang="en-US" sz="2000" b="1" dirty="0" smtClean="0">
                <a:latin typeface="微软雅黑" panose="020B0503020204020204" pitchFamily="34" charset="-122"/>
                <a:ea typeface="微软雅黑" panose="020B0503020204020204" pitchFamily="34" charset="-122"/>
              </a:rPr>
              <a:t>机电专业</a:t>
            </a:r>
            <a:endParaRPr lang="zh-CN" altLang="en-US" sz="2000" b="1" dirty="0">
              <a:latin typeface="微软雅黑" panose="020B0503020204020204" pitchFamily="34" charset="-122"/>
              <a:ea typeface="微软雅黑" panose="020B0503020204020204" pitchFamily="34" charset="-122"/>
            </a:endParaRPr>
          </a:p>
        </p:txBody>
      </p:sp>
      <p:sp>
        <p:nvSpPr>
          <p:cNvPr id="12" name="矩形 11"/>
          <p:cNvSpPr/>
          <p:nvPr/>
        </p:nvSpPr>
        <p:spPr>
          <a:xfrm>
            <a:off x="1541793" y="2686736"/>
            <a:ext cx="3935729" cy="1015663"/>
          </a:xfrm>
          <a:prstGeom prst="rect">
            <a:avLst/>
          </a:prstGeom>
          <a:solidFill>
            <a:schemeClr val="accent3">
              <a:lumMod val="20000"/>
              <a:lumOff val="80000"/>
            </a:schemeClr>
          </a:solidFill>
        </p:spPr>
        <p:txBody>
          <a:bodyPr wrap="square">
            <a:spAutoFit/>
          </a:bodyPr>
          <a:lstStyle/>
          <a:p>
            <a:pPr>
              <a:lnSpc>
                <a:spcPct val="125000"/>
              </a:lnSpc>
            </a:pPr>
            <a:r>
              <a:rPr lang="en-US" altLang="zh-CN" sz="1600" dirty="0" smtClean="0">
                <a:solidFill>
                  <a:srgbClr val="000000"/>
                </a:solidFill>
                <a:latin typeface="SimSun" panose="02010600030101010101" pitchFamily="2" charset="-122"/>
                <a:ea typeface="SimSun" panose="02010600030101010101" pitchFamily="2" charset="-122"/>
              </a:rPr>
              <a:t>1</a:t>
            </a:r>
            <a:r>
              <a:rPr lang="zh-CN" altLang="en-US" sz="1600" dirty="0" smtClean="0">
                <a:solidFill>
                  <a:srgbClr val="000000"/>
                </a:solidFill>
                <a:latin typeface="SimSun" panose="02010600030101010101" pitchFamily="2" charset="-122"/>
                <a:ea typeface="SimSun" panose="02010600030101010101" pitchFamily="2" charset="-122"/>
              </a:rPr>
              <a:t>）</a:t>
            </a:r>
            <a:r>
              <a:rPr lang="zh-CN" altLang="en-US" sz="1600" b="1" dirty="0" smtClean="0">
                <a:solidFill>
                  <a:srgbClr val="FF0000"/>
                </a:solidFill>
                <a:latin typeface="SimSun" panose="02010600030101010101" pitchFamily="2" charset="-122"/>
                <a:ea typeface="SimSun" panose="02010600030101010101" pitchFamily="2" charset="-122"/>
              </a:rPr>
              <a:t>装配式钢结构建筑</a:t>
            </a:r>
            <a:r>
              <a:rPr lang="zh-CN" altLang="en-US" sz="1600" dirty="0" smtClean="0">
                <a:solidFill>
                  <a:srgbClr val="000000"/>
                </a:solidFill>
                <a:latin typeface="SimSun" panose="02010600030101010101" pitchFamily="2" charset="-122"/>
                <a:ea typeface="SimSun" panose="02010600030101010101" pitchFamily="2" charset="-122"/>
              </a:rPr>
              <a:t>部位及装配率：</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装配式建筑的起始楼层</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装配率</a:t>
            </a:r>
            <a:endParaRPr lang="en-US" altLang="zh-CN" sz="1600" dirty="0">
              <a:solidFill>
                <a:srgbClr val="000000"/>
              </a:solidFill>
              <a:latin typeface="SimSun" panose="02010600030101010101" pitchFamily="2" charset="-122"/>
              <a:ea typeface="SimSun" panose="02010600030101010101" pitchFamily="2" charset="-122"/>
            </a:endParaRPr>
          </a:p>
        </p:txBody>
      </p:sp>
      <p:sp>
        <p:nvSpPr>
          <p:cNvPr id="13" name="矩形 12"/>
          <p:cNvSpPr/>
          <p:nvPr/>
        </p:nvSpPr>
        <p:spPr>
          <a:xfrm>
            <a:off x="1173459" y="2285487"/>
            <a:ext cx="2228110" cy="438582"/>
          </a:xfrm>
          <a:prstGeom prst="rect">
            <a:avLst/>
          </a:prstGeom>
        </p:spPr>
        <p:txBody>
          <a:bodyPr wrap="square">
            <a:spAutoFit/>
          </a:bodyPr>
          <a:lstStyle/>
          <a:p>
            <a:pPr>
              <a:lnSpc>
                <a:spcPct val="125000"/>
              </a:lnSpc>
            </a:pPr>
            <a:r>
              <a:rPr lang="en-US" altLang="zh-CN" dirty="0" smtClean="0">
                <a:solidFill>
                  <a:srgbClr val="000000"/>
                </a:solidFill>
                <a:latin typeface="SimSun" panose="02010600030101010101" pitchFamily="2" charset="-122"/>
                <a:ea typeface="SimSun" panose="02010600030101010101" pitchFamily="2" charset="-122"/>
              </a:rPr>
              <a:t>4. </a:t>
            </a:r>
            <a:r>
              <a:rPr lang="zh-CN" altLang="en-US" dirty="0" smtClean="0">
                <a:solidFill>
                  <a:srgbClr val="000000"/>
                </a:solidFill>
                <a:latin typeface="SimSun" panose="02010600030101010101" pitchFamily="2" charset="-122"/>
                <a:ea typeface="SimSun" panose="02010600030101010101" pitchFamily="2" charset="-122"/>
              </a:rPr>
              <a:t>建筑概况：</a:t>
            </a:r>
            <a:endParaRPr lang="zh-CN" altLang="en-US" dirty="0"/>
          </a:p>
        </p:txBody>
      </p:sp>
      <p:sp>
        <p:nvSpPr>
          <p:cNvPr id="14" name="矩形 13"/>
          <p:cNvSpPr/>
          <p:nvPr/>
        </p:nvSpPr>
        <p:spPr>
          <a:xfrm>
            <a:off x="6248437" y="2651224"/>
            <a:ext cx="5080950" cy="3785652"/>
          </a:xfrm>
          <a:prstGeom prst="rect">
            <a:avLst/>
          </a:prstGeom>
          <a:solidFill>
            <a:schemeClr val="accent3">
              <a:lumMod val="20000"/>
              <a:lumOff val="80000"/>
            </a:schemeClr>
          </a:solidFill>
        </p:spPr>
        <p:txBody>
          <a:bodyPr wrap="square">
            <a:spAutoFit/>
          </a:bodyPr>
          <a:lstStyle/>
          <a:p>
            <a:pPr>
              <a:lnSpc>
                <a:spcPct val="125000"/>
              </a:lnSpc>
            </a:pPr>
            <a:r>
              <a:rPr lang="en-US" altLang="zh-CN" sz="1600" dirty="0" smtClean="0">
                <a:solidFill>
                  <a:srgbClr val="000000"/>
                </a:solidFill>
                <a:latin typeface="SimSun" panose="02010600030101010101" pitchFamily="2" charset="-122"/>
                <a:ea typeface="SimSun" panose="02010600030101010101" pitchFamily="2" charset="-122"/>
              </a:rPr>
              <a:t>3</a:t>
            </a:r>
            <a:r>
              <a:rPr lang="zh-CN" altLang="en-US" sz="1600" dirty="0" smtClean="0">
                <a:solidFill>
                  <a:srgbClr val="000000"/>
                </a:solidFill>
                <a:latin typeface="SimSun" panose="02010600030101010101" pitchFamily="2" charset="-122"/>
                <a:ea typeface="SimSun" panose="02010600030101010101" pitchFamily="2" charset="-122"/>
              </a:rPr>
              <a:t>）</a:t>
            </a:r>
            <a:r>
              <a:rPr lang="zh-CN" altLang="en-US" sz="1600" b="1" dirty="0" smtClean="0">
                <a:solidFill>
                  <a:srgbClr val="FF0000"/>
                </a:solidFill>
                <a:latin typeface="SimSun" panose="02010600030101010101" pitchFamily="2" charset="-122"/>
                <a:ea typeface="SimSun" panose="02010600030101010101" pitchFamily="2" charset="-122"/>
              </a:rPr>
              <a:t>装配式钢结构建筑</a:t>
            </a:r>
            <a:r>
              <a:rPr lang="zh-CN" altLang="en-US" sz="1600" dirty="0" smtClean="0">
                <a:solidFill>
                  <a:srgbClr val="000000"/>
                </a:solidFill>
                <a:latin typeface="SimSun" panose="02010600030101010101" pitchFamily="2" charset="-122"/>
                <a:ea typeface="SimSun" panose="02010600030101010101" pitchFamily="2" charset="-122"/>
              </a:rPr>
              <a:t>的结构系统：</a:t>
            </a:r>
            <a:endParaRPr lang="en-US" altLang="zh-CN" sz="1600" dirty="0" smtClean="0">
              <a:solidFill>
                <a:srgbClr val="000000"/>
              </a:solidFill>
              <a:latin typeface="SimSun" panose="02010600030101010101" pitchFamily="2" charset="-122"/>
              <a:ea typeface="SimSun" panose="02010600030101010101" pitchFamily="2" charset="-122"/>
            </a:endParaRPr>
          </a:p>
          <a:p>
            <a:pPr>
              <a:lnSpc>
                <a:spcPct val="125000"/>
              </a:lnSpc>
            </a:pPr>
            <a:r>
              <a:rPr lang="en-US" altLang="zh-CN" sz="1600" dirty="0">
                <a:solidFill>
                  <a:srgbClr val="000000"/>
                </a:solidFill>
                <a:latin typeface="SimSun" panose="02010600030101010101" pitchFamily="2" charset="-122"/>
                <a:ea typeface="SimSun" panose="02010600030101010101" pitchFamily="2" charset="-122"/>
              </a:rPr>
              <a:t> </a:t>
            </a:r>
            <a:r>
              <a:rPr lang="en-US" altLang="zh-CN" sz="1600" dirty="0" smtClean="0">
                <a:solidFill>
                  <a:srgbClr val="000000"/>
                </a:solidFill>
                <a:latin typeface="SimSun" panose="02010600030101010101" pitchFamily="2" charset="-122"/>
                <a:ea typeface="SimSun" panose="02010600030101010101" pitchFamily="2" charset="-122"/>
              </a:rPr>
              <a:t> </a:t>
            </a:r>
            <a:r>
              <a:rPr lang="zh-CN" altLang="en-US" sz="1600" dirty="0" smtClean="0">
                <a:solidFill>
                  <a:srgbClr val="000000"/>
                </a:solidFill>
                <a:latin typeface="SimSun" panose="02010600030101010101" pitchFamily="2" charset="-122"/>
                <a:ea typeface="SimSun" panose="02010600030101010101" pitchFamily="2" charset="-122"/>
              </a:rPr>
              <a:t>根据</a:t>
            </a:r>
            <a:r>
              <a:rPr lang="en-US" altLang="zh-CN" sz="1600" dirty="0" smtClean="0">
                <a:solidFill>
                  <a:srgbClr val="000000"/>
                </a:solidFill>
                <a:latin typeface="SimSun" panose="02010600030101010101" pitchFamily="2" charset="-122"/>
                <a:ea typeface="SimSun" panose="02010600030101010101" pitchFamily="2" charset="-122"/>
              </a:rPr>
              <a:t>《</a:t>
            </a:r>
            <a:r>
              <a:rPr lang="zh-CN" altLang="en-US" sz="1600" dirty="0" smtClean="0">
                <a:solidFill>
                  <a:srgbClr val="000000"/>
                </a:solidFill>
                <a:latin typeface="SimSun" panose="02010600030101010101" pitchFamily="2" charset="-122"/>
                <a:ea typeface="SimSun" panose="02010600030101010101" pitchFamily="2" charset="-122"/>
              </a:rPr>
              <a:t>装配式钢结构建筑技术标准</a:t>
            </a:r>
            <a:r>
              <a:rPr lang="en-US" altLang="zh-CN" sz="1600" dirty="0" smtClean="0">
                <a:solidFill>
                  <a:srgbClr val="000000"/>
                </a:solidFill>
                <a:latin typeface="SimSun" panose="02010600030101010101" pitchFamily="2" charset="-122"/>
                <a:ea typeface="SimSun" panose="02010600030101010101" pitchFamily="2" charset="-122"/>
              </a:rPr>
              <a:t>》GBT 51232-2016 </a:t>
            </a:r>
            <a:r>
              <a:rPr lang="zh-CN" altLang="en-US" sz="1600" dirty="0" smtClean="0">
                <a:solidFill>
                  <a:srgbClr val="000000"/>
                </a:solidFill>
                <a:latin typeface="SimSun" panose="02010600030101010101" pitchFamily="2" charset="-122"/>
                <a:ea typeface="SimSun" panose="02010600030101010101" pitchFamily="2" charset="-122"/>
              </a:rPr>
              <a:t>第</a:t>
            </a:r>
            <a:r>
              <a:rPr lang="en-US" altLang="zh-CN" sz="1600" dirty="0" smtClean="0">
                <a:solidFill>
                  <a:srgbClr val="000000"/>
                </a:solidFill>
                <a:latin typeface="SimSun" panose="02010600030101010101" pitchFamily="2" charset="-122"/>
                <a:ea typeface="SimSun" panose="02010600030101010101" pitchFamily="2" charset="-122"/>
              </a:rPr>
              <a:t>5.2.5</a:t>
            </a:r>
            <a:r>
              <a:rPr lang="zh-CN" altLang="en-US" sz="1600" dirty="0" smtClean="0">
                <a:solidFill>
                  <a:srgbClr val="000000"/>
                </a:solidFill>
                <a:latin typeface="SimSun" panose="02010600030101010101" pitchFamily="2" charset="-122"/>
                <a:ea typeface="SimSun" panose="02010600030101010101" pitchFamily="2" charset="-122"/>
              </a:rPr>
              <a:t>条</a:t>
            </a:r>
            <a:r>
              <a:rPr lang="en-US" altLang="zh-CN" sz="1600" dirty="0" smtClean="0">
                <a:solidFill>
                  <a:srgbClr val="000000"/>
                </a:solidFill>
                <a:latin typeface="SimSun" panose="02010600030101010101" pitchFamily="2" charset="-122"/>
                <a:ea typeface="SimSun" panose="02010600030101010101" pitchFamily="2" charset="-122"/>
              </a:rPr>
              <a:t>,</a:t>
            </a:r>
            <a:r>
              <a:rPr lang="zh-CN" altLang="en-US" sz="1600" dirty="0" smtClean="0">
                <a:solidFill>
                  <a:srgbClr val="000000"/>
                </a:solidFill>
                <a:latin typeface="SimSun" panose="02010600030101010101" pitchFamily="2" charset="-122"/>
                <a:ea typeface="SimSun" panose="02010600030101010101" pitchFamily="2" charset="-122"/>
              </a:rPr>
              <a:t>装配式钢结构建筑可根据建筑功能、建筑高度以及抗震设防烈度等选择下列结构体系：</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钢框架结构</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钢框架</a:t>
            </a:r>
            <a:r>
              <a:rPr lang="en-US" altLang="zh-CN" sz="1600" dirty="0" smtClean="0">
                <a:solidFill>
                  <a:srgbClr val="000000"/>
                </a:solidFill>
                <a:latin typeface="SimSun" panose="02010600030101010101" pitchFamily="2" charset="-122"/>
                <a:ea typeface="SimSun" panose="02010600030101010101" pitchFamily="2" charset="-122"/>
              </a:rPr>
              <a:t>-</a:t>
            </a:r>
            <a:r>
              <a:rPr lang="zh-CN" altLang="en-US" sz="1600" dirty="0" smtClean="0">
                <a:solidFill>
                  <a:srgbClr val="000000"/>
                </a:solidFill>
                <a:latin typeface="SimSun" panose="02010600030101010101" pitchFamily="2" charset="-122"/>
                <a:ea typeface="SimSun" panose="02010600030101010101" pitchFamily="2" charset="-122"/>
              </a:rPr>
              <a:t>支撑结构</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钢框架</a:t>
            </a:r>
            <a:r>
              <a:rPr lang="en-US" altLang="zh-CN" sz="1600" dirty="0" smtClean="0">
                <a:solidFill>
                  <a:srgbClr val="000000"/>
                </a:solidFill>
                <a:latin typeface="SimSun" panose="02010600030101010101" pitchFamily="2" charset="-122"/>
                <a:ea typeface="SimSun" panose="02010600030101010101" pitchFamily="2" charset="-122"/>
              </a:rPr>
              <a:t>-</a:t>
            </a:r>
            <a:r>
              <a:rPr lang="zh-CN" altLang="en-US" sz="1600" dirty="0" smtClean="0">
                <a:solidFill>
                  <a:srgbClr val="000000"/>
                </a:solidFill>
                <a:latin typeface="SimSun" panose="02010600030101010101" pitchFamily="2" charset="-122"/>
                <a:ea typeface="SimSun" panose="02010600030101010101" pitchFamily="2" charset="-122"/>
              </a:rPr>
              <a:t>延性墙板结构</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筒体结构</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巨型结构</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交错桁架结构</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门式钢架结构</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低层冷弯薄壁型钢结构</a:t>
            </a:r>
            <a:endParaRPr lang="en-US" altLang="zh-CN" sz="1600" dirty="0">
              <a:solidFill>
                <a:srgbClr val="000000"/>
              </a:solidFill>
              <a:latin typeface="SimSun" panose="02010600030101010101" pitchFamily="2" charset="-122"/>
              <a:ea typeface="SimSun" panose="02010600030101010101" pitchFamily="2" charset="-122"/>
            </a:endParaRPr>
          </a:p>
        </p:txBody>
      </p:sp>
      <p:sp>
        <p:nvSpPr>
          <p:cNvPr id="15" name="矩形 14"/>
          <p:cNvSpPr/>
          <p:nvPr/>
        </p:nvSpPr>
        <p:spPr>
          <a:xfrm>
            <a:off x="1541792" y="3849125"/>
            <a:ext cx="3935729" cy="2554545"/>
          </a:xfrm>
          <a:prstGeom prst="rect">
            <a:avLst/>
          </a:prstGeom>
          <a:solidFill>
            <a:schemeClr val="accent3">
              <a:lumMod val="20000"/>
              <a:lumOff val="80000"/>
            </a:schemeClr>
          </a:solidFill>
        </p:spPr>
        <p:txBody>
          <a:bodyPr wrap="square">
            <a:spAutoFit/>
          </a:bodyPr>
          <a:lstStyle/>
          <a:p>
            <a:pPr>
              <a:lnSpc>
                <a:spcPct val="125000"/>
              </a:lnSpc>
            </a:pPr>
            <a:r>
              <a:rPr lang="en-US" altLang="zh-CN" sz="1600" dirty="0" smtClean="0">
                <a:solidFill>
                  <a:srgbClr val="000000"/>
                </a:solidFill>
                <a:latin typeface="SimSun" panose="02010600030101010101" pitchFamily="2" charset="-122"/>
                <a:ea typeface="SimSun" panose="02010600030101010101" pitchFamily="2" charset="-122"/>
              </a:rPr>
              <a:t>2</a:t>
            </a:r>
            <a:r>
              <a:rPr lang="zh-CN" altLang="en-US" sz="1600" dirty="0">
                <a:solidFill>
                  <a:srgbClr val="000000"/>
                </a:solidFill>
                <a:latin typeface="SimSun" panose="02010600030101010101" pitchFamily="2" charset="-122"/>
                <a:ea typeface="SimSun" panose="02010600030101010101" pitchFamily="2" charset="-122"/>
              </a:rPr>
              <a:t>）</a:t>
            </a:r>
            <a:r>
              <a:rPr lang="zh-CN" altLang="en-US" sz="1600" b="1" dirty="0">
                <a:solidFill>
                  <a:srgbClr val="FF0000"/>
                </a:solidFill>
                <a:latin typeface="SimSun" panose="02010600030101010101" pitchFamily="2" charset="-122"/>
                <a:ea typeface="SimSun" panose="02010600030101010101" pitchFamily="2" charset="-122"/>
              </a:rPr>
              <a:t>装配式钢结构</a:t>
            </a:r>
            <a:r>
              <a:rPr lang="zh-CN" altLang="en-US" sz="1600" b="1" dirty="0" smtClean="0">
                <a:solidFill>
                  <a:srgbClr val="FF0000"/>
                </a:solidFill>
                <a:latin typeface="SimSun" panose="02010600030101010101" pitchFamily="2" charset="-122"/>
                <a:ea typeface="SimSun" panose="02010600030101010101" pitchFamily="2" charset="-122"/>
              </a:rPr>
              <a:t>建筑</a:t>
            </a:r>
            <a:r>
              <a:rPr lang="zh-CN" altLang="en-US" sz="1600" dirty="0" smtClean="0">
                <a:solidFill>
                  <a:srgbClr val="000000"/>
                </a:solidFill>
                <a:latin typeface="SimSun" panose="02010600030101010101" pitchFamily="2" charset="-122"/>
                <a:ea typeface="SimSun" panose="02010600030101010101" pitchFamily="2" charset="-122"/>
              </a:rPr>
              <a:t>的外围护系统：</a:t>
            </a:r>
            <a:endParaRPr lang="en-US" altLang="zh-CN" sz="1600" dirty="0" smtClean="0">
              <a:solidFill>
                <a:srgbClr val="000000"/>
              </a:solidFill>
              <a:latin typeface="SimSun" panose="02010600030101010101" pitchFamily="2" charset="-122"/>
              <a:ea typeface="SimSun" panose="02010600030101010101" pitchFamily="2" charset="-122"/>
            </a:endParaRPr>
          </a:p>
          <a:p>
            <a:pPr>
              <a:lnSpc>
                <a:spcPct val="125000"/>
              </a:lnSpc>
            </a:pPr>
            <a:r>
              <a:rPr lang="zh-CN" altLang="en-US" sz="1600" dirty="0" smtClean="0">
                <a:solidFill>
                  <a:srgbClr val="000000"/>
                </a:solidFill>
                <a:latin typeface="SimSun" panose="02010600030101010101" pitchFamily="2" charset="-122"/>
                <a:ea typeface="SimSun" panose="02010600030101010101" pitchFamily="2" charset="-122"/>
              </a:rPr>
              <a:t>根据</a:t>
            </a:r>
            <a:r>
              <a:rPr lang="en-US" altLang="zh-CN" sz="1600" dirty="0" smtClean="0">
                <a:solidFill>
                  <a:srgbClr val="000000"/>
                </a:solidFill>
                <a:latin typeface="SimSun" panose="02010600030101010101" pitchFamily="2" charset="-122"/>
                <a:ea typeface="SimSun" panose="02010600030101010101" pitchFamily="2" charset="-122"/>
              </a:rPr>
              <a:t>《</a:t>
            </a:r>
            <a:r>
              <a:rPr lang="zh-CN" altLang="en-US" sz="1600" dirty="0" smtClean="0">
                <a:solidFill>
                  <a:srgbClr val="000000"/>
                </a:solidFill>
                <a:latin typeface="SimSun" panose="02010600030101010101" pitchFamily="2" charset="-122"/>
                <a:ea typeface="SimSun" panose="02010600030101010101" pitchFamily="2" charset="-122"/>
              </a:rPr>
              <a:t>装配式</a:t>
            </a:r>
            <a:r>
              <a:rPr lang="zh-CN" altLang="en-US" sz="1600" dirty="0">
                <a:solidFill>
                  <a:srgbClr val="000000"/>
                </a:solidFill>
                <a:latin typeface="SimSun" panose="02010600030101010101" pitchFamily="2" charset="-122"/>
                <a:ea typeface="SimSun" panose="02010600030101010101" pitchFamily="2" charset="-122"/>
              </a:rPr>
              <a:t>钢结构住宅建筑技术</a:t>
            </a:r>
            <a:r>
              <a:rPr lang="zh-CN" altLang="en-US" sz="1600" dirty="0" smtClean="0">
                <a:solidFill>
                  <a:srgbClr val="000000"/>
                </a:solidFill>
                <a:latin typeface="SimSun" panose="02010600030101010101" pitchFamily="2" charset="-122"/>
                <a:ea typeface="SimSun" panose="02010600030101010101" pitchFamily="2" charset="-122"/>
              </a:rPr>
              <a:t>标准</a:t>
            </a:r>
            <a:r>
              <a:rPr lang="en-US" altLang="zh-CN" sz="1600" dirty="0" smtClean="0">
                <a:solidFill>
                  <a:srgbClr val="000000"/>
                </a:solidFill>
                <a:latin typeface="SimSun" panose="02010600030101010101" pitchFamily="2" charset="-122"/>
                <a:ea typeface="SimSun" panose="02010600030101010101" pitchFamily="2" charset="-122"/>
              </a:rPr>
              <a:t>》JGJ/T 469-2019 </a:t>
            </a:r>
            <a:r>
              <a:rPr lang="zh-CN" altLang="en-US" sz="1600" dirty="0" smtClean="0">
                <a:solidFill>
                  <a:srgbClr val="000000"/>
                </a:solidFill>
                <a:latin typeface="SimSun" panose="02010600030101010101" pitchFamily="2" charset="-122"/>
                <a:ea typeface="SimSun" panose="02010600030101010101" pitchFamily="2" charset="-122"/>
              </a:rPr>
              <a:t>第</a:t>
            </a:r>
            <a:r>
              <a:rPr lang="en-US" altLang="zh-CN" sz="1600" dirty="0" smtClean="0">
                <a:solidFill>
                  <a:srgbClr val="000000"/>
                </a:solidFill>
                <a:latin typeface="SimSun" panose="02010600030101010101" pitchFamily="2" charset="-122"/>
                <a:ea typeface="SimSun" panose="02010600030101010101" pitchFamily="2" charset="-122"/>
              </a:rPr>
              <a:t>6.3.2</a:t>
            </a:r>
            <a:r>
              <a:rPr lang="zh-CN" altLang="en-US" sz="1600" dirty="0" smtClean="0">
                <a:solidFill>
                  <a:srgbClr val="000000"/>
                </a:solidFill>
                <a:latin typeface="SimSun" panose="02010600030101010101" pitchFamily="2" charset="-122"/>
                <a:ea typeface="SimSun" panose="02010600030101010101" pitchFamily="2" charset="-122"/>
              </a:rPr>
              <a:t>条</a:t>
            </a:r>
            <a:r>
              <a:rPr lang="en-US" altLang="zh-CN" sz="1600" dirty="0" smtClean="0">
                <a:solidFill>
                  <a:srgbClr val="000000"/>
                </a:solidFill>
                <a:latin typeface="SimSun" panose="02010600030101010101" pitchFamily="2" charset="-122"/>
                <a:ea typeface="SimSun" panose="02010600030101010101" pitchFamily="2" charset="-122"/>
              </a:rPr>
              <a:t>,</a:t>
            </a:r>
            <a:r>
              <a:rPr lang="zh-CN" altLang="en-US" sz="1600" dirty="0" smtClean="0">
                <a:solidFill>
                  <a:srgbClr val="000000"/>
                </a:solidFill>
                <a:latin typeface="SimSun" panose="02010600030101010101" pitchFamily="2" charset="-122"/>
                <a:ea typeface="SimSun" panose="02010600030101010101" pitchFamily="2" charset="-122"/>
              </a:rPr>
              <a:t>外围护系统可根据构成及安装方式选用下列系统：</a:t>
            </a:r>
            <a:endParaRPr lang="en-US" altLang="zh-CN" sz="1600" dirty="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装配式轻型条板外墙系统</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装配式骨架复合板外墙系统</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装配式预制外挂墙板系统</a:t>
            </a:r>
            <a:endParaRPr lang="en-US" altLang="zh-CN" sz="1600"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smtClean="0">
                <a:solidFill>
                  <a:srgbClr val="000000"/>
                </a:solidFill>
                <a:latin typeface="SimSun" panose="02010600030101010101" pitchFamily="2" charset="-122"/>
                <a:ea typeface="SimSun" panose="02010600030101010101" pitchFamily="2" charset="-122"/>
              </a:rPr>
              <a:t>装配式复合外墙系统或其他系统</a:t>
            </a:r>
            <a:endParaRPr lang="en-US" altLang="zh-CN" sz="1600" dirty="0">
              <a:solidFill>
                <a:srgbClr val="000000"/>
              </a:solidFill>
              <a:latin typeface="SimSun" panose="02010600030101010101" pitchFamily="2" charset="-122"/>
              <a:ea typeface="SimSun" panose="02010600030101010101" pitchFamily="2" charset="-122"/>
            </a:endParaRPr>
          </a:p>
        </p:txBody>
      </p:sp>
      <p:sp>
        <p:nvSpPr>
          <p:cNvPr id="20" name="矩形 19"/>
          <p:cNvSpPr/>
          <p:nvPr/>
        </p:nvSpPr>
        <p:spPr>
          <a:xfrm>
            <a:off x="695325" y="1733081"/>
            <a:ext cx="8004692" cy="553998"/>
          </a:xfrm>
          <a:prstGeom prst="rect">
            <a:avLst/>
          </a:prstGeom>
        </p:spPr>
        <p:txBody>
          <a:bodyPr wrap="square">
            <a:spAutoFit/>
          </a:bodyPr>
          <a:lstStyle/>
          <a:p>
            <a:pPr>
              <a:lnSpc>
                <a:spcPct val="150000"/>
              </a:lnSpc>
            </a:pPr>
            <a:r>
              <a:rPr lang="en-US" altLang="zh-CN" sz="2000" b="1" dirty="0" smtClean="0">
                <a:latin typeface="微软雅黑" panose="020B0503020204020204" pitchFamily="34" charset="-122"/>
                <a:ea typeface="微软雅黑" panose="020B0503020204020204" pitchFamily="34" charset="-122"/>
              </a:rPr>
              <a:t>7.2  </a:t>
            </a:r>
            <a:r>
              <a:rPr lang="zh-CN" altLang="en-US" sz="2000" b="1" dirty="0">
                <a:latin typeface="微软雅黑" panose="020B0503020204020204" pitchFamily="34" charset="-122"/>
                <a:ea typeface="微软雅黑" panose="020B0503020204020204" pitchFamily="34" charset="-122"/>
              </a:rPr>
              <a:t>装配式建筑机电设计专项说明</a:t>
            </a:r>
            <a:endParaRPr lang="en-US" altLang="zh-CN" sz="2000" b="1" dirty="0">
              <a:latin typeface="微软雅黑" panose="020B0503020204020204" pitchFamily="34" charset="-122"/>
              <a:ea typeface="微软雅黑" panose="020B0503020204020204" pitchFamily="34" charset="-122"/>
            </a:endParaRPr>
          </a:p>
        </p:txBody>
      </p:sp>
      <p:sp>
        <p:nvSpPr>
          <p:cNvPr id="11" name="矩形 10"/>
          <p:cNvSpPr/>
          <p:nvPr/>
        </p:nvSpPr>
        <p:spPr>
          <a:xfrm>
            <a:off x="9597153" y="571759"/>
            <a:ext cx="2236510" cy="400110"/>
          </a:xfrm>
          <a:prstGeom prst="rect">
            <a:avLst/>
          </a:prstGeom>
        </p:spPr>
        <p:txBody>
          <a:bodyPr wrap="none">
            <a:spAutoFit/>
          </a:bodyPr>
          <a:lstStyle/>
          <a:p>
            <a:r>
              <a:rPr lang="zh-CN" altLang="en-US" sz="2000" b="1" dirty="0" smtClean="0">
                <a:sym typeface="+mn-ea"/>
              </a:rPr>
              <a:t>机电设计专项说明</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446230"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 </a:t>
            </a:r>
            <a:r>
              <a:rPr lang="zh-CN" altLang="en-US" sz="2000" b="1" dirty="0" smtClean="0">
                <a:latin typeface="微软雅黑" panose="020B0503020204020204" pitchFamily="34" charset="-122"/>
                <a:ea typeface="微软雅黑" panose="020B0503020204020204" pitchFamily="34" charset="-122"/>
              </a:rPr>
              <a:t>机电专业</a:t>
            </a:r>
            <a:endParaRPr lang="zh-CN" altLang="en-US" sz="2000" b="1" dirty="0">
              <a:latin typeface="微软雅黑" panose="020B0503020204020204" pitchFamily="34" charset="-122"/>
              <a:ea typeface="微软雅黑" panose="020B0503020204020204" pitchFamily="34" charset="-122"/>
            </a:endParaRPr>
          </a:p>
        </p:txBody>
      </p:sp>
      <p:sp>
        <p:nvSpPr>
          <p:cNvPr id="13" name="矩形 12"/>
          <p:cNvSpPr/>
          <p:nvPr/>
        </p:nvSpPr>
        <p:spPr>
          <a:xfrm>
            <a:off x="1173459" y="3083409"/>
            <a:ext cx="2484142" cy="2169825"/>
          </a:xfrm>
          <a:prstGeom prst="rect">
            <a:avLst/>
          </a:prstGeom>
          <a:solidFill>
            <a:schemeClr val="accent3">
              <a:lumMod val="20000"/>
              <a:lumOff val="80000"/>
            </a:schemeClr>
          </a:solidFill>
        </p:spPr>
        <p:txBody>
          <a:bodyPr wrap="square">
            <a:spAutoFit/>
          </a:bodyPr>
          <a:lstStyle/>
          <a:p>
            <a:pPr>
              <a:lnSpc>
                <a:spcPct val="125000"/>
              </a:lnSpc>
            </a:pPr>
            <a:r>
              <a:rPr lang="en-US" altLang="zh-CN" dirty="0" smtClean="0">
                <a:solidFill>
                  <a:srgbClr val="000000"/>
                </a:solidFill>
                <a:latin typeface="SimSun" panose="02010600030101010101" pitchFamily="2" charset="-122"/>
                <a:ea typeface="SimSun" panose="02010600030101010101" pitchFamily="2" charset="-122"/>
              </a:rPr>
              <a:t>4</a:t>
            </a:r>
            <a:r>
              <a:rPr lang="zh-CN" altLang="en-US" dirty="0" smtClean="0">
                <a:solidFill>
                  <a:srgbClr val="000000"/>
                </a:solidFill>
                <a:latin typeface="SimSun" panose="02010600030101010101" pitchFamily="2" charset="-122"/>
                <a:ea typeface="SimSun" panose="02010600030101010101" pitchFamily="2" charset="-122"/>
              </a:rPr>
              <a:t>）预制部品部件</a:t>
            </a:r>
            <a:endParaRPr lang="en-US" altLang="zh-CN" dirty="0" smtClean="0">
              <a:solidFill>
                <a:srgbClr val="000000"/>
              </a:solidFill>
              <a:latin typeface="SimSun" panose="02010600030101010101" pitchFamily="2" charset="-122"/>
              <a:ea typeface="SimSun" panose="02010600030101010101" pitchFamily="2" charset="-122"/>
            </a:endParaRPr>
          </a:p>
          <a:p>
            <a:pPr>
              <a:lnSpc>
                <a:spcPct val="125000"/>
              </a:lnSpc>
            </a:pPr>
            <a:endParaRPr lang="en-US" altLang="zh-CN"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dirty="0" smtClean="0">
                <a:solidFill>
                  <a:srgbClr val="000000"/>
                </a:solidFill>
                <a:latin typeface="SimSun" panose="02010600030101010101" pitchFamily="2" charset="-122"/>
                <a:ea typeface="SimSun" panose="02010600030101010101" pitchFamily="2" charset="-122"/>
              </a:rPr>
              <a:t>预制构件</a:t>
            </a:r>
            <a:endParaRPr lang="en-US" altLang="zh-CN"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endParaRPr lang="en-US" altLang="zh-CN"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dirty="0" smtClean="0">
                <a:solidFill>
                  <a:srgbClr val="000000"/>
                </a:solidFill>
                <a:latin typeface="SimSun" panose="02010600030101010101" pitchFamily="2" charset="-122"/>
                <a:ea typeface="SimSun" panose="02010600030101010101" pitchFamily="2" charset="-122"/>
              </a:rPr>
              <a:t>楼板形式</a:t>
            </a:r>
            <a:endParaRPr lang="en-US" altLang="zh-CN" dirty="0" smtClean="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endParaRPr lang="en-US" altLang="zh-CN" dirty="0" smtClean="0">
              <a:solidFill>
                <a:srgbClr val="000000"/>
              </a:solidFill>
              <a:latin typeface="SimSun" panose="02010600030101010101" pitchFamily="2" charset="-122"/>
              <a:ea typeface="SimSun" panose="02010600030101010101" pitchFamily="2" charset="-122"/>
            </a:endParaRPr>
          </a:p>
        </p:txBody>
      </p:sp>
      <p:graphicFrame>
        <p:nvGraphicFramePr>
          <p:cNvPr id="17" name="图示 16"/>
          <p:cNvGraphicFramePr/>
          <p:nvPr/>
        </p:nvGraphicFramePr>
        <p:xfrm>
          <a:off x="5072940" y="1769164"/>
          <a:ext cx="6400800" cy="2786571"/>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18" name="矩形 17"/>
          <p:cNvSpPr/>
          <p:nvPr/>
        </p:nvSpPr>
        <p:spPr>
          <a:xfrm>
            <a:off x="5072940" y="4725340"/>
            <a:ext cx="2735676" cy="1384995"/>
          </a:xfrm>
          <a:prstGeom prst="rect">
            <a:avLst/>
          </a:prstGeom>
          <a:solidFill>
            <a:schemeClr val="tx2">
              <a:lumMod val="25000"/>
              <a:lumOff val="75000"/>
            </a:schemeClr>
          </a:solidFill>
          <a:scene3d>
            <a:camera prst="orthographicFront"/>
            <a:lightRig rig="threePt" dir="t"/>
          </a:scene3d>
          <a:sp3d>
            <a:bevelB/>
          </a:sp3d>
        </p:spPr>
        <p:txBody>
          <a:bodyPr wrap="square">
            <a:spAutoFit/>
          </a:bodyPr>
          <a:lstStyle/>
          <a:p>
            <a:pPr>
              <a:lnSpc>
                <a:spcPct val="150000"/>
              </a:lnSpc>
            </a:pPr>
            <a:r>
              <a:rPr lang="zh-CN" altLang="en-US" sz="1400" dirty="0" smtClean="0">
                <a:solidFill>
                  <a:srgbClr val="FF0000"/>
                </a:solidFill>
                <a:latin typeface="Times New Roman" panose="02020603050405020304" charset="0"/>
              </a:rPr>
              <a:t>预制构件：</a:t>
            </a:r>
            <a:endParaRPr lang="en-US" altLang="zh-CN" sz="1400" dirty="0" smtClean="0">
              <a:solidFill>
                <a:srgbClr val="FF0000"/>
              </a:solidFill>
              <a:latin typeface="Times New Roman" panose="02020603050405020304" charset="0"/>
            </a:endParaRPr>
          </a:p>
          <a:p>
            <a:pPr>
              <a:lnSpc>
                <a:spcPct val="150000"/>
              </a:lnSpc>
            </a:pPr>
            <a:r>
              <a:rPr lang="zh-CN" altLang="en-US" sz="1400" dirty="0" smtClean="0"/>
              <a:t>预制柱，预制梁</a:t>
            </a:r>
            <a:endParaRPr lang="en-US" altLang="zh-CN" sz="1400" dirty="0" smtClean="0"/>
          </a:p>
          <a:p>
            <a:pPr>
              <a:lnSpc>
                <a:spcPct val="150000"/>
              </a:lnSpc>
            </a:pPr>
            <a:r>
              <a:rPr lang="zh-CN" altLang="en-US" sz="1400" dirty="0" smtClean="0"/>
              <a:t>预制叠合板，</a:t>
            </a:r>
            <a:r>
              <a:rPr lang="zh-CN" altLang="zh-CN" sz="1400" dirty="0"/>
              <a:t>预制</a:t>
            </a:r>
            <a:r>
              <a:rPr lang="zh-CN" altLang="zh-CN" sz="1400" dirty="0" smtClean="0"/>
              <a:t>墙板</a:t>
            </a:r>
            <a:endParaRPr lang="en-US" altLang="zh-CN" sz="1400" dirty="0" smtClean="0"/>
          </a:p>
          <a:p>
            <a:pPr>
              <a:lnSpc>
                <a:spcPct val="150000"/>
              </a:lnSpc>
            </a:pPr>
            <a:r>
              <a:rPr lang="zh-CN" altLang="en-US" sz="1400" dirty="0" smtClean="0"/>
              <a:t>预制</a:t>
            </a:r>
            <a:r>
              <a:rPr lang="zh-CN" altLang="en-US" sz="1400" dirty="0"/>
              <a:t>阳台，预制</a:t>
            </a:r>
            <a:r>
              <a:rPr lang="zh-CN" altLang="en-US" sz="1400" dirty="0" smtClean="0"/>
              <a:t>楼梯</a:t>
            </a:r>
            <a:endParaRPr lang="en-US" altLang="zh-CN" sz="1400" dirty="0"/>
          </a:p>
        </p:txBody>
      </p:sp>
      <p:sp>
        <p:nvSpPr>
          <p:cNvPr id="19" name="矩形 18"/>
          <p:cNvSpPr/>
          <p:nvPr/>
        </p:nvSpPr>
        <p:spPr>
          <a:xfrm>
            <a:off x="7989654" y="4725340"/>
            <a:ext cx="942561" cy="1061829"/>
          </a:xfrm>
          <a:prstGeom prst="rect">
            <a:avLst/>
          </a:prstGeom>
          <a:solidFill>
            <a:schemeClr val="accent1">
              <a:lumMod val="20000"/>
              <a:lumOff val="80000"/>
            </a:schemeClr>
          </a:solidFill>
          <a:scene3d>
            <a:camera prst="orthographicFront"/>
            <a:lightRig rig="threePt" dir="t"/>
          </a:scene3d>
          <a:sp3d>
            <a:bevelB/>
          </a:sp3d>
        </p:spPr>
        <p:txBody>
          <a:bodyPr wrap="square">
            <a:spAutoFit/>
          </a:bodyPr>
          <a:lstStyle/>
          <a:p>
            <a:pPr>
              <a:lnSpc>
                <a:spcPct val="150000"/>
              </a:lnSpc>
            </a:pPr>
            <a:r>
              <a:rPr lang="zh-CN" altLang="en-US" sz="1400" dirty="0" smtClean="0">
                <a:solidFill>
                  <a:srgbClr val="FF0000"/>
                </a:solidFill>
                <a:latin typeface="Times New Roman" panose="02020603050405020304" charset="0"/>
              </a:rPr>
              <a:t>预制构件：</a:t>
            </a:r>
            <a:endParaRPr lang="en-US" altLang="zh-CN" sz="1400" dirty="0" smtClean="0">
              <a:solidFill>
                <a:srgbClr val="FF0000"/>
              </a:solidFill>
              <a:latin typeface="Times New Roman" panose="02020603050405020304" charset="0"/>
            </a:endParaRPr>
          </a:p>
          <a:p>
            <a:pPr>
              <a:lnSpc>
                <a:spcPct val="150000"/>
              </a:lnSpc>
            </a:pPr>
            <a:r>
              <a:rPr lang="zh-CN" altLang="en-US" sz="1400" dirty="0" smtClean="0">
                <a:latin typeface="Times New Roman" panose="02020603050405020304" charset="0"/>
              </a:rPr>
              <a:t>钢梁</a:t>
            </a:r>
            <a:endParaRPr lang="en-US" altLang="zh-CN" sz="1400" dirty="0" smtClean="0">
              <a:latin typeface="Times New Roman" panose="02020603050405020304" charset="0"/>
            </a:endParaRPr>
          </a:p>
          <a:p>
            <a:pPr>
              <a:lnSpc>
                <a:spcPct val="150000"/>
              </a:lnSpc>
            </a:pPr>
            <a:r>
              <a:rPr lang="zh-CN" altLang="en-US" sz="1400" dirty="0" smtClean="0">
                <a:latin typeface="Times New Roman" panose="02020603050405020304" charset="0"/>
              </a:rPr>
              <a:t>钢柱</a:t>
            </a:r>
            <a:endParaRPr lang="en-US" altLang="zh-CN" sz="1400" dirty="0" smtClean="0">
              <a:latin typeface="Times New Roman" panose="02020603050405020304" charset="0"/>
            </a:endParaRPr>
          </a:p>
        </p:txBody>
      </p:sp>
      <p:sp>
        <p:nvSpPr>
          <p:cNvPr id="20" name="矩形 19"/>
          <p:cNvSpPr/>
          <p:nvPr/>
        </p:nvSpPr>
        <p:spPr>
          <a:xfrm>
            <a:off x="9038227" y="4725340"/>
            <a:ext cx="2251254" cy="1708160"/>
          </a:xfrm>
          <a:prstGeom prst="rect">
            <a:avLst/>
          </a:prstGeom>
          <a:solidFill>
            <a:schemeClr val="accent1">
              <a:lumMod val="20000"/>
              <a:lumOff val="80000"/>
            </a:schemeClr>
          </a:solidFill>
          <a:scene3d>
            <a:camera prst="orthographicFront"/>
            <a:lightRig rig="threePt" dir="t"/>
          </a:scene3d>
          <a:sp3d>
            <a:bevelB/>
          </a:sp3d>
        </p:spPr>
        <p:txBody>
          <a:bodyPr wrap="square">
            <a:spAutoFit/>
          </a:bodyPr>
          <a:lstStyle/>
          <a:p>
            <a:pPr>
              <a:lnSpc>
                <a:spcPct val="150000"/>
              </a:lnSpc>
            </a:pPr>
            <a:r>
              <a:rPr lang="zh-CN" altLang="en-US" sz="1400" dirty="0" smtClean="0">
                <a:solidFill>
                  <a:srgbClr val="FF0000"/>
                </a:solidFill>
                <a:latin typeface="Times New Roman" panose="02020603050405020304" charset="0"/>
              </a:rPr>
              <a:t>楼板形式：</a:t>
            </a:r>
            <a:endParaRPr lang="en-US" altLang="zh-CN" sz="1400" dirty="0" smtClean="0">
              <a:solidFill>
                <a:srgbClr val="FF0000"/>
              </a:solidFill>
              <a:latin typeface="Times New Roman" panose="02020603050405020304" charset="0"/>
            </a:endParaRPr>
          </a:p>
          <a:p>
            <a:pPr>
              <a:lnSpc>
                <a:spcPct val="150000"/>
              </a:lnSpc>
            </a:pPr>
            <a:r>
              <a:rPr lang="zh-CN" altLang="en-US" sz="1400" dirty="0" smtClean="0"/>
              <a:t>压型钢板楼板</a:t>
            </a:r>
            <a:endParaRPr lang="en-US" altLang="zh-CN" sz="1400" dirty="0" smtClean="0"/>
          </a:p>
          <a:p>
            <a:pPr>
              <a:lnSpc>
                <a:spcPct val="150000"/>
              </a:lnSpc>
            </a:pPr>
            <a:r>
              <a:rPr lang="zh-CN" altLang="en-US" sz="1400" dirty="0" smtClean="0"/>
              <a:t>钢筋桁架楼承板组合楼板</a:t>
            </a:r>
            <a:endParaRPr lang="en-US" altLang="zh-CN" sz="1400" dirty="0" smtClean="0"/>
          </a:p>
          <a:p>
            <a:pPr>
              <a:lnSpc>
                <a:spcPct val="150000"/>
              </a:lnSpc>
            </a:pPr>
            <a:r>
              <a:rPr lang="zh-CN" altLang="en-US" sz="1400" dirty="0" smtClean="0"/>
              <a:t>预制混凝土叠合楼板</a:t>
            </a:r>
            <a:endParaRPr lang="en-US" altLang="zh-CN" sz="1400" dirty="0" smtClean="0"/>
          </a:p>
          <a:p>
            <a:pPr>
              <a:lnSpc>
                <a:spcPct val="150000"/>
              </a:lnSpc>
            </a:pPr>
            <a:r>
              <a:rPr lang="zh-CN" altLang="en-US" sz="1400" dirty="0" smtClean="0"/>
              <a:t>预制预应力空心楼板</a:t>
            </a:r>
            <a:endParaRPr lang="en-US" altLang="zh-CN" sz="1400" dirty="0"/>
          </a:p>
        </p:txBody>
      </p:sp>
      <p:sp>
        <p:nvSpPr>
          <p:cNvPr id="22" name="矩形 21"/>
          <p:cNvSpPr/>
          <p:nvPr/>
        </p:nvSpPr>
        <p:spPr>
          <a:xfrm>
            <a:off x="695325" y="1733081"/>
            <a:ext cx="8004692" cy="553998"/>
          </a:xfrm>
          <a:prstGeom prst="rect">
            <a:avLst/>
          </a:prstGeom>
        </p:spPr>
        <p:txBody>
          <a:bodyPr wrap="square">
            <a:spAutoFit/>
          </a:bodyPr>
          <a:lstStyle/>
          <a:p>
            <a:pPr>
              <a:lnSpc>
                <a:spcPct val="150000"/>
              </a:lnSpc>
            </a:pPr>
            <a:r>
              <a:rPr lang="en-US" altLang="zh-CN" sz="2000" b="1" dirty="0" smtClean="0">
                <a:latin typeface="微软雅黑" panose="020B0503020204020204" pitchFamily="34" charset="-122"/>
                <a:ea typeface="微软雅黑" panose="020B0503020204020204" pitchFamily="34" charset="-122"/>
              </a:rPr>
              <a:t>7.2  </a:t>
            </a:r>
            <a:r>
              <a:rPr lang="zh-CN" altLang="en-US" sz="2000" b="1" dirty="0">
                <a:latin typeface="微软雅黑" panose="020B0503020204020204" pitchFamily="34" charset="-122"/>
                <a:ea typeface="微软雅黑" panose="020B0503020204020204" pitchFamily="34" charset="-122"/>
              </a:rPr>
              <a:t>装配式建筑机电设计专项说明</a:t>
            </a:r>
            <a:endParaRPr lang="en-US" altLang="zh-CN" sz="2000" b="1" dirty="0">
              <a:latin typeface="微软雅黑" panose="020B0503020204020204" pitchFamily="34" charset="-122"/>
              <a:ea typeface="微软雅黑" panose="020B0503020204020204" pitchFamily="34" charset="-122"/>
            </a:endParaRPr>
          </a:p>
        </p:txBody>
      </p:sp>
      <p:sp>
        <p:nvSpPr>
          <p:cNvPr id="14" name="矩形 13"/>
          <p:cNvSpPr/>
          <p:nvPr/>
        </p:nvSpPr>
        <p:spPr>
          <a:xfrm>
            <a:off x="1173459" y="2285487"/>
            <a:ext cx="2228110" cy="438582"/>
          </a:xfrm>
          <a:prstGeom prst="rect">
            <a:avLst/>
          </a:prstGeom>
        </p:spPr>
        <p:txBody>
          <a:bodyPr wrap="square">
            <a:spAutoFit/>
          </a:bodyPr>
          <a:lstStyle/>
          <a:p>
            <a:pPr>
              <a:lnSpc>
                <a:spcPct val="125000"/>
              </a:lnSpc>
            </a:pPr>
            <a:r>
              <a:rPr lang="en-US" altLang="zh-CN" dirty="0" smtClean="0">
                <a:solidFill>
                  <a:srgbClr val="000000"/>
                </a:solidFill>
                <a:latin typeface="SimSun" panose="02010600030101010101" pitchFamily="2" charset="-122"/>
                <a:ea typeface="SimSun" panose="02010600030101010101" pitchFamily="2" charset="-122"/>
              </a:rPr>
              <a:t>4. </a:t>
            </a:r>
            <a:r>
              <a:rPr lang="zh-CN" altLang="en-US" dirty="0" smtClean="0">
                <a:solidFill>
                  <a:srgbClr val="000000"/>
                </a:solidFill>
                <a:latin typeface="SimSun" panose="02010600030101010101" pitchFamily="2" charset="-122"/>
                <a:ea typeface="SimSun" panose="02010600030101010101" pitchFamily="2" charset="-122"/>
              </a:rPr>
              <a:t>建筑概况：</a:t>
            </a:r>
            <a:endParaRPr lang="zh-CN" altLang="en-US" dirty="0"/>
          </a:p>
        </p:txBody>
      </p:sp>
      <p:sp>
        <p:nvSpPr>
          <p:cNvPr id="15" name="矩形 14"/>
          <p:cNvSpPr/>
          <p:nvPr/>
        </p:nvSpPr>
        <p:spPr>
          <a:xfrm>
            <a:off x="9597153" y="571759"/>
            <a:ext cx="2236510" cy="400110"/>
          </a:xfrm>
          <a:prstGeom prst="rect">
            <a:avLst/>
          </a:prstGeom>
        </p:spPr>
        <p:txBody>
          <a:bodyPr wrap="none">
            <a:spAutoFit/>
          </a:bodyPr>
          <a:lstStyle/>
          <a:p>
            <a:r>
              <a:rPr lang="zh-CN" altLang="en-US" sz="2000" b="1" dirty="0" smtClean="0">
                <a:sym typeface="+mn-ea"/>
              </a:rPr>
              <a:t>机电设计专项说明</a:t>
            </a:r>
            <a:endParaRPr lang="zh-CN" altLang="en-US" sz="2000" b="1" dirty="0">
              <a:sym typeface="+mn-ea"/>
            </a:endParaRPr>
          </a:p>
        </p:txBody>
      </p:sp>
    </p:spTree>
    <p:custDataLst>
      <p:tags r:id="rId6"/>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1000"/>
                                        <p:tgtEl>
                                          <p:spTgt spid="19"/>
                                        </p:tgtEl>
                                      </p:cBhvr>
                                    </p:animEffect>
                                    <p:anim calcmode="lin" valueType="num">
                                      <p:cBhvr>
                                        <p:cTn id="20" dur="1000" fill="hold"/>
                                        <p:tgtEl>
                                          <p:spTgt spid="19"/>
                                        </p:tgtEl>
                                        <p:attrNameLst>
                                          <p:attrName>ppt_x</p:attrName>
                                        </p:attrNameLst>
                                      </p:cBhvr>
                                      <p:tavLst>
                                        <p:tav tm="0">
                                          <p:val>
                                            <p:strVal val="#ppt_x"/>
                                          </p:val>
                                        </p:tav>
                                        <p:tav tm="100000">
                                          <p:val>
                                            <p:strVal val="#ppt_x"/>
                                          </p:val>
                                        </p:tav>
                                      </p:tavLst>
                                    </p:anim>
                                    <p:anim calcmode="lin" valueType="num">
                                      <p:cBhvr>
                                        <p:cTn id="21"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anim calcmode="lin" valueType="num">
                                      <p:cBhvr>
                                        <p:cTn id="27" dur="1000" fill="hold"/>
                                        <p:tgtEl>
                                          <p:spTgt spid="20"/>
                                        </p:tgtEl>
                                        <p:attrNameLst>
                                          <p:attrName>ppt_x</p:attrName>
                                        </p:attrNameLst>
                                      </p:cBhvr>
                                      <p:tavLst>
                                        <p:tav tm="0">
                                          <p:val>
                                            <p:strVal val="#ppt_x"/>
                                          </p:val>
                                        </p:tav>
                                        <p:tav tm="100000">
                                          <p:val>
                                            <p:strVal val="#ppt_x"/>
                                          </p:val>
                                        </p:tav>
                                      </p:tavLst>
                                    </p:anim>
                                    <p:anim calcmode="lin" valueType="num">
                                      <p:cBhvr>
                                        <p:cTn id="2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AsOne/>
      </p:bldGraphic>
      <p:bldP spid="18" grpId="0" animBg="true"/>
      <p:bldP spid="19" grpId="0" animBg="true"/>
      <p:bldP spid="20" grpId="0" animBg="true"/>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21" name="矩形 20"/>
          <p:cNvSpPr/>
          <p:nvPr/>
        </p:nvSpPr>
        <p:spPr>
          <a:xfrm>
            <a:off x="1179859" y="2704813"/>
            <a:ext cx="2864240" cy="3093154"/>
          </a:xfrm>
          <a:prstGeom prst="rect">
            <a:avLst/>
          </a:prstGeom>
          <a:solidFill>
            <a:schemeClr val="accent3">
              <a:lumMod val="20000"/>
              <a:lumOff val="80000"/>
            </a:schemeClr>
          </a:solidFill>
        </p:spPr>
        <p:txBody>
          <a:bodyPr wrap="square">
            <a:spAutoFit/>
          </a:bodyPr>
          <a:lstStyle/>
          <a:p>
            <a:pPr>
              <a:lnSpc>
                <a:spcPct val="125000"/>
              </a:lnSpc>
            </a:pPr>
            <a:r>
              <a:rPr lang="en-US" altLang="zh-CN" dirty="0" smtClean="0">
                <a:solidFill>
                  <a:srgbClr val="000000"/>
                </a:solidFill>
                <a:latin typeface="SimSun" panose="02010600030101010101" pitchFamily="2" charset="-122"/>
                <a:ea typeface="SimSun" panose="02010600030101010101" pitchFamily="2" charset="-122"/>
              </a:rPr>
              <a:t>5</a:t>
            </a:r>
            <a:r>
              <a:rPr lang="zh-CN" altLang="en-US" dirty="0" smtClean="0">
                <a:solidFill>
                  <a:srgbClr val="000000"/>
                </a:solidFill>
                <a:latin typeface="SimSun" panose="02010600030101010101" pitchFamily="2" charset="-122"/>
                <a:ea typeface="SimSun" panose="02010600030101010101" pitchFamily="2" charset="-122"/>
              </a:rPr>
              <a:t>）</a:t>
            </a:r>
            <a:r>
              <a:rPr lang="zh-CN" altLang="en-US" dirty="0">
                <a:solidFill>
                  <a:srgbClr val="000000"/>
                </a:solidFill>
                <a:latin typeface="SimSun" panose="02010600030101010101" pitchFamily="2" charset="-122"/>
                <a:ea typeface="SimSun" panose="02010600030101010101" pitchFamily="2" charset="-122"/>
              </a:rPr>
              <a:t>内</a:t>
            </a:r>
            <a:r>
              <a:rPr lang="zh-CN" altLang="en-US" dirty="0" smtClean="0">
                <a:solidFill>
                  <a:srgbClr val="000000"/>
                </a:solidFill>
                <a:latin typeface="SimSun" panose="02010600030101010101" pitchFamily="2" charset="-122"/>
                <a:ea typeface="SimSun" panose="02010600030101010101" pitchFamily="2" charset="-122"/>
              </a:rPr>
              <a:t>装系统</a:t>
            </a:r>
            <a:endParaRPr lang="en-US" altLang="zh-CN" dirty="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b="1" dirty="0" smtClean="0">
                <a:solidFill>
                  <a:srgbClr val="FF0000"/>
                </a:solidFill>
                <a:latin typeface="SimSun" panose="02010600030101010101" pitchFamily="2" charset="-122"/>
                <a:ea typeface="SimSun" panose="02010600030101010101" pitchFamily="2" charset="-122"/>
              </a:rPr>
              <a:t>吊顶</a:t>
            </a:r>
            <a:endParaRPr lang="en-US" altLang="zh-CN" b="1" dirty="0" smtClean="0">
              <a:solidFill>
                <a:srgbClr val="FF0000"/>
              </a:solidFill>
              <a:latin typeface="SimSun" panose="02010600030101010101" pitchFamily="2" charset="-122"/>
              <a:ea typeface="SimSun" panose="02010600030101010101" pitchFamily="2" charset="-122"/>
            </a:endParaRPr>
          </a:p>
          <a:p>
            <a:pPr>
              <a:lnSpc>
                <a:spcPct val="125000"/>
              </a:lnSpc>
            </a:pPr>
            <a:r>
              <a:rPr lang="zh-CN" altLang="en-US" sz="1400" dirty="0" smtClean="0">
                <a:solidFill>
                  <a:srgbClr val="000000"/>
                </a:solidFill>
                <a:latin typeface="SimSun" panose="02010600030101010101" pitchFamily="2" charset="-122"/>
                <a:ea typeface="SimSun" panose="02010600030101010101" pitchFamily="2" charset="-122"/>
              </a:rPr>
              <a:t>   设置</a:t>
            </a:r>
            <a:r>
              <a:rPr lang="zh-CN" altLang="en-US" sz="1400" dirty="0">
                <a:solidFill>
                  <a:srgbClr val="000000"/>
                </a:solidFill>
                <a:latin typeface="SimSun" panose="02010600030101010101" pitchFamily="2" charset="-122"/>
                <a:ea typeface="SimSun" panose="02010600030101010101" pitchFamily="2" charset="-122"/>
              </a:rPr>
              <a:t>吊顶的</a:t>
            </a:r>
            <a:r>
              <a:rPr lang="zh-CN" altLang="en-US" sz="1400" dirty="0" smtClean="0">
                <a:solidFill>
                  <a:srgbClr val="000000"/>
                </a:solidFill>
                <a:latin typeface="SimSun" panose="02010600030101010101" pitchFamily="2" charset="-122"/>
                <a:ea typeface="SimSun" panose="02010600030101010101" pitchFamily="2" charset="-122"/>
              </a:rPr>
              <a:t>区域、吊顶形式等</a:t>
            </a:r>
            <a:endParaRPr lang="en-US" altLang="zh-CN" sz="1400" dirty="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b="1" dirty="0" smtClean="0">
                <a:solidFill>
                  <a:srgbClr val="FF0000"/>
                </a:solidFill>
                <a:latin typeface="SimSun" panose="02010600030101010101" pitchFamily="2" charset="-122"/>
                <a:ea typeface="SimSun" panose="02010600030101010101" pitchFamily="2" charset="-122"/>
              </a:rPr>
              <a:t>地板</a:t>
            </a:r>
            <a:endParaRPr lang="en-US" altLang="zh-CN" b="1" dirty="0" smtClean="0">
              <a:solidFill>
                <a:srgbClr val="FF0000"/>
              </a:solidFill>
              <a:latin typeface="SimSun" panose="02010600030101010101" pitchFamily="2" charset="-122"/>
              <a:ea typeface="SimSun" panose="02010600030101010101" pitchFamily="2" charset="-122"/>
            </a:endParaRPr>
          </a:p>
          <a:p>
            <a:pPr>
              <a:lnSpc>
                <a:spcPct val="125000"/>
              </a:lnSpc>
            </a:pPr>
            <a:r>
              <a:rPr lang="en-US" altLang="zh-CN" sz="1400" dirty="0">
                <a:solidFill>
                  <a:srgbClr val="000000"/>
                </a:solidFill>
                <a:latin typeface="SimSun" panose="02010600030101010101" pitchFamily="2" charset="-122"/>
                <a:ea typeface="SimSun" panose="02010600030101010101" pitchFamily="2" charset="-122"/>
              </a:rPr>
              <a:t>   </a:t>
            </a:r>
            <a:r>
              <a:rPr lang="zh-CN" altLang="en-US" sz="1400" dirty="0">
                <a:solidFill>
                  <a:srgbClr val="000000"/>
                </a:solidFill>
                <a:latin typeface="SimSun" panose="02010600030101010101" pitchFamily="2" charset="-122"/>
                <a:ea typeface="SimSun" panose="02010600030101010101" pitchFamily="2" charset="-122"/>
              </a:rPr>
              <a:t>地</a:t>
            </a:r>
            <a:r>
              <a:rPr lang="zh-CN" altLang="en-US" sz="1400" dirty="0" smtClean="0">
                <a:solidFill>
                  <a:srgbClr val="000000"/>
                </a:solidFill>
                <a:latin typeface="SimSun" panose="02010600030101010101" pitchFamily="2" charset="-122"/>
                <a:ea typeface="SimSun" panose="02010600030101010101" pitchFamily="2" charset="-122"/>
              </a:rPr>
              <a:t>板作法</a:t>
            </a:r>
            <a:r>
              <a:rPr lang="zh-CN" altLang="en-US" sz="1400" dirty="0">
                <a:solidFill>
                  <a:srgbClr val="000000"/>
                </a:solidFill>
                <a:latin typeface="SimSun" panose="02010600030101010101" pitchFamily="2" charset="-122"/>
                <a:ea typeface="SimSun" panose="02010600030101010101" pitchFamily="2" charset="-122"/>
              </a:rPr>
              <a:t>，是否有架空</a:t>
            </a:r>
            <a:r>
              <a:rPr lang="zh-CN" altLang="en-US" sz="1400" dirty="0" smtClean="0">
                <a:solidFill>
                  <a:srgbClr val="000000"/>
                </a:solidFill>
                <a:latin typeface="SimSun" panose="02010600030101010101" pitchFamily="2" charset="-122"/>
                <a:ea typeface="SimSun" panose="02010600030101010101" pitchFamily="2" charset="-122"/>
              </a:rPr>
              <a:t>地板等</a:t>
            </a:r>
            <a:endParaRPr lang="en-US" altLang="zh-CN" sz="1400" dirty="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b="1" dirty="0">
                <a:solidFill>
                  <a:srgbClr val="FF0000"/>
                </a:solidFill>
                <a:latin typeface="SimSun" panose="02010600030101010101" pitchFamily="2" charset="-122"/>
                <a:ea typeface="SimSun" panose="02010600030101010101" pitchFamily="2" charset="-122"/>
              </a:rPr>
              <a:t>内</a:t>
            </a:r>
            <a:r>
              <a:rPr lang="zh-CN" altLang="en-US" b="1" dirty="0" smtClean="0">
                <a:solidFill>
                  <a:srgbClr val="FF0000"/>
                </a:solidFill>
                <a:latin typeface="SimSun" panose="02010600030101010101" pitchFamily="2" charset="-122"/>
                <a:ea typeface="SimSun" panose="02010600030101010101" pitchFamily="2" charset="-122"/>
              </a:rPr>
              <a:t>隔墙</a:t>
            </a:r>
            <a:endParaRPr lang="en-US" altLang="zh-CN" b="1" dirty="0" smtClean="0">
              <a:solidFill>
                <a:srgbClr val="FF0000"/>
              </a:solidFill>
              <a:latin typeface="SimSun" panose="02010600030101010101" pitchFamily="2" charset="-122"/>
              <a:ea typeface="SimSun" panose="02010600030101010101" pitchFamily="2" charset="-122"/>
            </a:endParaRPr>
          </a:p>
          <a:p>
            <a:pPr>
              <a:lnSpc>
                <a:spcPct val="125000"/>
              </a:lnSpc>
            </a:pPr>
            <a:r>
              <a:rPr lang="zh-CN" altLang="en-US" sz="1400" dirty="0" smtClean="0">
                <a:solidFill>
                  <a:srgbClr val="000000"/>
                </a:solidFill>
                <a:latin typeface="SimSun" panose="02010600030101010101" pitchFamily="2" charset="-122"/>
                <a:ea typeface="SimSun" panose="02010600030101010101" pitchFamily="2" charset="-122"/>
              </a:rPr>
              <a:t>   装配式轻质墙体</a:t>
            </a:r>
            <a:endParaRPr lang="en-US" altLang="zh-CN" sz="1400" dirty="0" smtClean="0">
              <a:solidFill>
                <a:srgbClr val="000000"/>
              </a:solidFill>
              <a:latin typeface="SimSun" panose="02010600030101010101" pitchFamily="2" charset="-122"/>
              <a:ea typeface="SimSun" panose="02010600030101010101" pitchFamily="2" charset="-122"/>
            </a:endParaRPr>
          </a:p>
          <a:p>
            <a:pPr>
              <a:lnSpc>
                <a:spcPct val="125000"/>
              </a:lnSpc>
            </a:pPr>
            <a:r>
              <a:rPr lang="en-US" altLang="zh-CN" sz="1400" dirty="0">
                <a:solidFill>
                  <a:srgbClr val="000000"/>
                </a:solidFill>
                <a:latin typeface="SimSun" panose="02010600030101010101" pitchFamily="2" charset="-122"/>
                <a:ea typeface="SimSun" panose="02010600030101010101" pitchFamily="2" charset="-122"/>
              </a:rPr>
              <a:t> </a:t>
            </a:r>
            <a:r>
              <a:rPr lang="en-US" altLang="zh-CN" sz="1400" dirty="0" smtClean="0">
                <a:solidFill>
                  <a:srgbClr val="000000"/>
                </a:solidFill>
                <a:latin typeface="SimSun" panose="02010600030101010101" pitchFamily="2" charset="-122"/>
                <a:ea typeface="SimSun" panose="02010600030101010101" pitchFamily="2" charset="-122"/>
              </a:rPr>
              <a:t>  </a:t>
            </a:r>
            <a:r>
              <a:rPr lang="zh-CN" altLang="en-US" sz="1400" dirty="0" smtClean="0">
                <a:solidFill>
                  <a:srgbClr val="000000"/>
                </a:solidFill>
                <a:latin typeface="SimSun" panose="02010600030101010101" pitchFamily="2" charset="-122"/>
                <a:ea typeface="SimSun" panose="02010600030101010101" pitchFamily="2" charset="-122"/>
              </a:rPr>
              <a:t>轻质条板墙体</a:t>
            </a:r>
            <a:endParaRPr lang="en-US" altLang="zh-CN" sz="1400" dirty="0" smtClean="0">
              <a:solidFill>
                <a:srgbClr val="000000"/>
              </a:solidFill>
              <a:latin typeface="SimSun" panose="02010600030101010101" pitchFamily="2" charset="-122"/>
              <a:ea typeface="SimSun" panose="02010600030101010101" pitchFamily="2" charset="-122"/>
            </a:endParaRPr>
          </a:p>
          <a:p>
            <a:pPr>
              <a:lnSpc>
                <a:spcPct val="125000"/>
              </a:lnSpc>
            </a:pPr>
            <a:r>
              <a:rPr lang="en-US" altLang="zh-CN" sz="1400" dirty="0">
                <a:solidFill>
                  <a:srgbClr val="000000"/>
                </a:solidFill>
                <a:latin typeface="SimSun" panose="02010600030101010101" pitchFamily="2" charset="-122"/>
                <a:ea typeface="SimSun" panose="02010600030101010101" pitchFamily="2" charset="-122"/>
              </a:rPr>
              <a:t> </a:t>
            </a:r>
            <a:r>
              <a:rPr lang="en-US" altLang="zh-CN" sz="1400" dirty="0" smtClean="0">
                <a:solidFill>
                  <a:srgbClr val="000000"/>
                </a:solidFill>
                <a:latin typeface="SimSun" panose="02010600030101010101" pitchFamily="2" charset="-122"/>
                <a:ea typeface="SimSun" panose="02010600030101010101" pitchFamily="2" charset="-122"/>
              </a:rPr>
              <a:t>  </a:t>
            </a:r>
            <a:r>
              <a:rPr lang="zh-CN" altLang="en-US" sz="1400" dirty="0" smtClean="0">
                <a:solidFill>
                  <a:srgbClr val="000000"/>
                </a:solidFill>
                <a:latin typeface="SimSun" panose="02010600030101010101" pitchFamily="2" charset="-122"/>
                <a:ea typeface="SimSun" panose="02010600030101010101" pitchFamily="2" charset="-122"/>
              </a:rPr>
              <a:t>骨架组合墙体</a:t>
            </a:r>
            <a:endParaRPr lang="en-US" altLang="zh-CN" sz="1400" dirty="0" smtClean="0">
              <a:solidFill>
                <a:srgbClr val="000000"/>
              </a:solidFill>
              <a:latin typeface="SimSun" panose="02010600030101010101" pitchFamily="2" charset="-122"/>
              <a:ea typeface="SimSun" panose="02010600030101010101" pitchFamily="2" charset="-122"/>
            </a:endParaRPr>
          </a:p>
          <a:p>
            <a:pPr>
              <a:lnSpc>
                <a:spcPct val="125000"/>
              </a:lnSpc>
            </a:pPr>
            <a:r>
              <a:rPr lang="en-US" altLang="zh-CN" sz="1400" dirty="0">
                <a:solidFill>
                  <a:srgbClr val="000000"/>
                </a:solidFill>
                <a:latin typeface="SimSun" panose="02010600030101010101" pitchFamily="2" charset="-122"/>
                <a:ea typeface="SimSun" panose="02010600030101010101" pitchFamily="2" charset="-122"/>
              </a:rPr>
              <a:t> </a:t>
            </a:r>
            <a:r>
              <a:rPr lang="en-US" altLang="zh-CN" sz="1400" dirty="0" smtClean="0">
                <a:solidFill>
                  <a:srgbClr val="000000"/>
                </a:solidFill>
                <a:latin typeface="SimSun" panose="02010600030101010101" pitchFamily="2" charset="-122"/>
                <a:ea typeface="SimSun" panose="02010600030101010101" pitchFamily="2" charset="-122"/>
              </a:rPr>
              <a:t>  </a:t>
            </a:r>
            <a:r>
              <a:rPr lang="zh-CN" altLang="en-US" sz="1400" dirty="0" smtClean="0">
                <a:solidFill>
                  <a:srgbClr val="000000"/>
                </a:solidFill>
                <a:latin typeface="SimSun" panose="02010600030101010101" pitchFamily="2" charset="-122"/>
                <a:ea typeface="SimSun" panose="02010600030101010101" pitchFamily="2" charset="-122"/>
              </a:rPr>
              <a:t>一体化墙体</a:t>
            </a:r>
            <a:endParaRPr lang="zh-CN" altLang="en-US" dirty="0"/>
          </a:p>
        </p:txBody>
      </p:sp>
      <p:pic>
        <p:nvPicPr>
          <p:cNvPr id="14" name="图片 7"/>
          <p:cNvPicPr>
            <a:picLocks noChangeAspect="true"/>
          </p:cNvPicPr>
          <p:nvPr/>
        </p:nvPicPr>
        <p:blipFill>
          <a:blip r:embed="rId1">
            <a:extLst>
              <a:ext uri="{28A0092B-C50C-407E-A947-70E740481C1C}">
                <a14:useLocalDpi xmlns:a14="http://schemas.microsoft.com/office/drawing/2010/main" val="false"/>
              </a:ext>
            </a:extLst>
          </a:blip>
          <a:srcRect/>
          <a:stretch>
            <a:fillRect/>
          </a:stretch>
        </p:blipFill>
        <p:spPr bwMode="auto">
          <a:xfrm>
            <a:off x="4135308" y="2697240"/>
            <a:ext cx="4107662" cy="3519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内容占位符 2"/>
          <p:cNvSpPr txBox="true">
            <a:spLocks noChangeArrowheads="true"/>
          </p:cNvSpPr>
          <p:nvPr/>
        </p:nvSpPr>
        <p:spPr bwMode="auto">
          <a:xfrm>
            <a:off x="3962400" y="2284508"/>
            <a:ext cx="4135225" cy="398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57175" indent="-257175" defTabSz="0">
              <a:spcBef>
                <a:spcPct val="15000"/>
              </a:spcBef>
              <a:buFont typeface="Arial" panose="0208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557530" indent="-214630" defTabSz="0">
              <a:spcBef>
                <a:spcPct val="15000"/>
              </a:spcBef>
              <a:buFont typeface="Arial" panose="02080604020202020204" pitchFamily="34" charset="0"/>
              <a:buChar char="–"/>
              <a:defRPr sz="21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857250" indent="-171450" defTabSz="0">
              <a:spcBef>
                <a:spcPct val="15000"/>
              </a:spcBef>
              <a:buFont typeface="Arial" panose="0208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200150" indent="-171450" defTabSz="0">
              <a:spcBef>
                <a:spcPct val="15000"/>
              </a:spcBef>
              <a:buFont typeface="Arial" panose="02080604020202020204" pitchFamily="34" charset="0"/>
              <a:buChar char="–"/>
              <a:defRPr sz="15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1543050" indent="-171450" defTabSz="0">
              <a:spcBef>
                <a:spcPct val="15000"/>
              </a:spcBef>
              <a:buFont typeface="Arial" panose="02080604020202020204" pitchFamily="34" charset="0"/>
              <a:buChar char="»"/>
              <a:defRPr sz="15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000250" indent="-171450" defTabSz="0" eaLnBrk="0" fontAlgn="base" hangingPunct="0">
              <a:spcBef>
                <a:spcPct val="15000"/>
              </a:spcBef>
              <a:spcAft>
                <a:spcPct val="0"/>
              </a:spcAft>
              <a:buFont typeface="Arial" panose="02080604020202020204" pitchFamily="34" charset="0"/>
              <a:buChar char="»"/>
              <a:defRPr sz="15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457450" indent="-171450" defTabSz="0" eaLnBrk="0" fontAlgn="base" hangingPunct="0">
              <a:spcBef>
                <a:spcPct val="15000"/>
              </a:spcBef>
              <a:spcAft>
                <a:spcPct val="0"/>
              </a:spcAft>
              <a:buFont typeface="Arial" panose="02080604020202020204" pitchFamily="34" charset="0"/>
              <a:buChar char="»"/>
              <a:defRPr sz="15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2914650" indent="-171450" defTabSz="0" eaLnBrk="0" fontAlgn="base" hangingPunct="0">
              <a:spcBef>
                <a:spcPct val="15000"/>
              </a:spcBef>
              <a:spcAft>
                <a:spcPct val="0"/>
              </a:spcAft>
              <a:buFont typeface="Arial" panose="02080604020202020204" pitchFamily="34" charset="0"/>
              <a:buChar char="»"/>
              <a:defRPr sz="15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371850" indent="-171450" defTabSz="0" eaLnBrk="0" fontAlgn="base" hangingPunct="0">
              <a:spcBef>
                <a:spcPct val="15000"/>
              </a:spcBef>
              <a:spcAft>
                <a:spcPct val="0"/>
              </a:spcAft>
              <a:buFont typeface="Arial" panose="02080604020202020204" pitchFamily="34" charset="0"/>
              <a:buChar char="»"/>
              <a:defRPr sz="15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indent="0" eaLnBrk="1" hangingPunct="1">
              <a:buNone/>
            </a:pPr>
            <a:r>
              <a:rPr lang="en-US" altLang="zh-CN" sz="1800" b="1" dirty="0">
                <a:latin typeface="方正兰亭黑_GBK"/>
                <a:ea typeface="方正兰亭黑_GBK"/>
                <a:cs typeface="方正兰亭黑_GBK"/>
              </a:rPr>
              <a:t>《</a:t>
            </a:r>
            <a:r>
              <a:rPr lang="zh-CN" altLang="en-US" sz="1800" b="1" dirty="0">
                <a:latin typeface="方正兰亭黑_GBK"/>
                <a:ea typeface="方正兰亭黑_GBK"/>
                <a:cs typeface="方正兰亭黑_GBK"/>
              </a:rPr>
              <a:t>四川省装配式轻质墙体技术标准</a:t>
            </a:r>
            <a:r>
              <a:rPr lang="en-US" altLang="zh-CN" sz="1800" b="1" dirty="0">
                <a:latin typeface="方正兰亭黑_GBK"/>
                <a:ea typeface="方正兰亭黑_GBK"/>
                <a:cs typeface="方正兰亭黑_GBK"/>
              </a:rPr>
              <a:t>》</a:t>
            </a:r>
            <a:r>
              <a:rPr lang="zh-CN" altLang="en-US" sz="1800" dirty="0">
                <a:latin typeface="方正兰亭黑_GBK"/>
                <a:ea typeface="方正兰亭黑_GBK"/>
                <a:cs typeface="方正兰亭黑_GBK"/>
              </a:rPr>
              <a:t> </a:t>
            </a:r>
            <a:endParaRPr lang="en-US" altLang="zh-CN" sz="1800" dirty="0">
              <a:latin typeface="方正兰亭黑_GBK"/>
              <a:ea typeface="方正兰亭黑_GBK"/>
              <a:cs typeface="方正兰亭黑_GBK"/>
            </a:endParaRPr>
          </a:p>
          <a:p>
            <a:pPr eaLnBrk="1" hangingPunct="1"/>
            <a:endParaRPr lang="en-US" altLang="zh-CN" dirty="0">
              <a:latin typeface="方正兰亭黑_GBK"/>
              <a:ea typeface="方正兰亭黑_GBK"/>
              <a:cs typeface="方正兰亭黑_GBK"/>
            </a:endParaRPr>
          </a:p>
        </p:txBody>
      </p:sp>
      <p:pic>
        <p:nvPicPr>
          <p:cNvPr id="22" name="图片 12"/>
          <p:cNvPicPr>
            <a:picLocks noChangeAspect="true"/>
          </p:cNvPicPr>
          <p:nvPr/>
        </p:nvPicPr>
        <p:blipFill>
          <a:blip r:embed="rId2">
            <a:extLst>
              <a:ext uri="{28A0092B-C50C-407E-A947-70E740481C1C}">
                <a14:useLocalDpi xmlns:a14="http://schemas.microsoft.com/office/drawing/2010/main" val="false"/>
              </a:ext>
            </a:extLst>
          </a:blip>
          <a:srcRect/>
          <a:stretch>
            <a:fillRect/>
          </a:stretch>
        </p:blipFill>
        <p:spPr bwMode="auto">
          <a:xfrm>
            <a:off x="8265140" y="2380856"/>
            <a:ext cx="3764733" cy="388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矩形 22"/>
          <p:cNvSpPr/>
          <p:nvPr/>
        </p:nvSpPr>
        <p:spPr>
          <a:xfrm>
            <a:off x="695325" y="1193027"/>
            <a:ext cx="1446230"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 </a:t>
            </a:r>
            <a:r>
              <a:rPr lang="zh-CN" altLang="en-US" sz="2000" b="1" dirty="0" smtClean="0">
                <a:latin typeface="微软雅黑" panose="020B0503020204020204" pitchFamily="34" charset="-122"/>
                <a:ea typeface="微软雅黑" panose="020B0503020204020204" pitchFamily="34" charset="-122"/>
              </a:rPr>
              <a:t>机电专业</a:t>
            </a:r>
            <a:endParaRPr lang="zh-CN" altLang="en-US" sz="2000" b="1" dirty="0">
              <a:latin typeface="微软雅黑" panose="020B0503020204020204" pitchFamily="34" charset="-122"/>
              <a:ea typeface="微软雅黑" panose="020B0503020204020204" pitchFamily="34" charset="-122"/>
            </a:endParaRPr>
          </a:p>
        </p:txBody>
      </p:sp>
      <p:sp>
        <p:nvSpPr>
          <p:cNvPr id="24" name="矩形 23"/>
          <p:cNvSpPr/>
          <p:nvPr/>
        </p:nvSpPr>
        <p:spPr>
          <a:xfrm>
            <a:off x="695325" y="1733081"/>
            <a:ext cx="8004692" cy="553998"/>
          </a:xfrm>
          <a:prstGeom prst="rect">
            <a:avLst/>
          </a:prstGeom>
        </p:spPr>
        <p:txBody>
          <a:bodyPr wrap="square">
            <a:spAutoFit/>
          </a:bodyPr>
          <a:lstStyle/>
          <a:p>
            <a:pPr>
              <a:lnSpc>
                <a:spcPct val="150000"/>
              </a:lnSpc>
            </a:pPr>
            <a:r>
              <a:rPr lang="en-US" altLang="zh-CN" sz="2000" b="1" dirty="0" smtClean="0">
                <a:latin typeface="微软雅黑" panose="020B0503020204020204" pitchFamily="34" charset="-122"/>
                <a:ea typeface="微软雅黑" panose="020B0503020204020204" pitchFamily="34" charset="-122"/>
              </a:rPr>
              <a:t>7.2  </a:t>
            </a:r>
            <a:r>
              <a:rPr lang="zh-CN" altLang="en-US" sz="2000" b="1" dirty="0">
                <a:latin typeface="微软雅黑" panose="020B0503020204020204" pitchFamily="34" charset="-122"/>
                <a:ea typeface="微软雅黑" panose="020B0503020204020204" pitchFamily="34" charset="-122"/>
              </a:rPr>
              <a:t>装配式建筑机电设计专项说明</a:t>
            </a:r>
            <a:endParaRPr lang="en-US" altLang="zh-CN" sz="2000" b="1" dirty="0">
              <a:latin typeface="微软雅黑" panose="020B0503020204020204" pitchFamily="34" charset="-122"/>
              <a:ea typeface="微软雅黑" panose="020B0503020204020204" pitchFamily="34" charset="-122"/>
            </a:endParaRPr>
          </a:p>
        </p:txBody>
      </p:sp>
      <p:sp>
        <p:nvSpPr>
          <p:cNvPr id="12" name="矩形 11"/>
          <p:cNvSpPr/>
          <p:nvPr/>
        </p:nvSpPr>
        <p:spPr>
          <a:xfrm>
            <a:off x="1173459" y="2285487"/>
            <a:ext cx="2228110" cy="438582"/>
          </a:xfrm>
          <a:prstGeom prst="rect">
            <a:avLst/>
          </a:prstGeom>
        </p:spPr>
        <p:txBody>
          <a:bodyPr wrap="square">
            <a:spAutoFit/>
          </a:bodyPr>
          <a:lstStyle/>
          <a:p>
            <a:pPr>
              <a:lnSpc>
                <a:spcPct val="125000"/>
              </a:lnSpc>
            </a:pPr>
            <a:r>
              <a:rPr lang="en-US" altLang="zh-CN" dirty="0" smtClean="0">
                <a:solidFill>
                  <a:srgbClr val="000000"/>
                </a:solidFill>
                <a:latin typeface="SimSun" panose="02010600030101010101" pitchFamily="2" charset="-122"/>
                <a:ea typeface="SimSun" panose="02010600030101010101" pitchFamily="2" charset="-122"/>
              </a:rPr>
              <a:t>4. </a:t>
            </a:r>
            <a:r>
              <a:rPr lang="zh-CN" altLang="en-US" dirty="0" smtClean="0">
                <a:solidFill>
                  <a:srgbClr val="000000"/>
                </a:solidFill>
                <a:latin typeface="SimSun" panose="02010600030101010101" pitchFamily="2" charset="-122"/>
                <a:ea typeface="SimSun" panose="02010600030101010101" pitchFamily="2" charset="-122"/>
              </a:rPr>
              <a:t>建筑概况：</a:t>
            </a:r>
            <a:endParaRPr lang="zh-CN" altLang="en-US" dirty="0"/>
          </a:p>
        </p:txBody>
      </p:sp>
      <p:sp>
        <p:nvSpPr>
          <p:cNvPr id="13" name="矩形 12"/>
          <p:cNvSpPr/>
          <p:nvPr/>
        </p:nvSpPr>
        <p:spPr>
          <a:xfrm>
            <a:off x="9597153" y="571759"/>
            <a:ext cx="2236510" cy="400110"/>
          </a:xfrm>
          <a:prstGeom prst="rect">
            <a:avLst/>
          </a:prstGeom>
        </p:spPr>
        <p:txBody>
          <a:bodyPr wrap="none">
            <a:spAutoFit/>
          </a:bodyPr>
          <a:lstStyle/>
          <a:p>
            <a:r>
              <a:rPr lang="zh-CN" altLang="en-US" sz="2000" b="1" dirty="0" smtClean="0">
                <a:sym typeface="+mn-ea"/>
              </a:rPr>
              <a:t>机电设计专项说明</a:t>
            </a:r>
            <a:endParaRPr lang="zh-CN" altLang="en-US" sz="2000" b="1" dirty="0">
              <a:sym typeface="+mn-ea"/>
            </a:endParaRPr>
          </a:p>
        </p:txBody>
      </p:sp>
    </p:spTree>
    <p:custDataLst>
      <p:tags r:id="rId3"/>
    </p:custData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446230"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 </a:t>
            </a:r>
            <a:r>
              <a:rPr lang="zh-CN" altLang="en-US" sz="2000" b="1" dirty="0" smtClean="0">
                <a:latin typeface="微软雅黑" panose="020B0503020204020204" pitchFamily="34" charset="-122"/>
                <a:ea typeface="微软雅黑" panose="020B0503020204020204" pitchFamily="34" charset="-122"/>
              </a:rPr>
              <a:t>机电专业</a:t>
            </a:r>
            <a:endParaRPr lang="zh-CN" altLang="en-US" sz="2000" b="1" dirty="0">
              <a:latin typeface="微软雅黑" panose="020B0503020204020204" pitchFamily="34" charset="-122"/>
              <a:ea typeface="微软雅黑" panose="020B0503020204020204" pitchFamily="34" charset="-122"/>
            </a:endParaRPr>
          </a:p>
        </p:txBody>
      </p:sp>
      <p:sp>
        <p:nvSpPr>
          <p:cNvPr id="13" name="矩形 12"/>
          <p:cNvSpPr/>
          <p:nvPr/>
        </p:nvSpPr>
        <p:spPr>
          <a:xfrm>
            <a:off x="1173459" y="2285487"/>
            <a:ext cx="5660974" cy="402098"/>
          </a:xfrm>
          <a:prstGeom prst="rect">
            <a:avLst/>
          </a:prstGeom>
        </p:spPr>
        <p:txBody>
          <a:bodyPr wrap="square">
            <a:spAutoFit/>
          </a:bodyPr>
          <a:lstStyle/>
          <a:p>
            <a:pPr>
              <a:lnSpc>
                <a:spcPct val="125000"/>
              </a:lnSpc>
            </a:pPr>
            <a:r>
              <a:rPr lang="en-US" altLang="zh-CN" dirty="0" smtClean="0">
                <a:solidFill>
                  <a:srgbClr val="000000"/>
                </a:solidFill>
                <a:latin typeface="SimSun" panose="02010600030101010101" pitchFamily="2" charset="-122"/>
                <a:ea typeface="SimSun" panose="02010600030101010101" pitchFamily="2" charset="-122"/>
              </a:rPr>
              <a:t>5. </a:t>
            </a:r>
            <a:r>
              <a:rPr lang="zh-CN" altLang="en-US" dirty="0" smtClean="0">
                <a:solidFill>
                  <a:srgbClr val="000000"/>
                </a:solidFill>
                <a:latin typeface="SimSun" panose="02010600030101010101" pitchFamily="2" charset="-122"/>
                <a:ea typeface="SimSun" panose="02010600030101010101" pitchFamily="2" charset="-122"/>
              </a:rPr>
              <a:t>装配率计算：</a:t>
            </a:r>
            <a:r>
              <a:rPr lang="en-US" altLang="zh-CN" dirty="0">
                <a:latin typeface="方正兰亭黑_GBK"/>
                <a:ea typeface="方正兰亭黑_GBK"/>
                <a:cs typeface="方正兰亭黑_GBK"/>
              </a:rPr>
              <a:t>《</a:t>
            </a:r>
            <a:r>
              <a:rPr lang="zh-CN" altLang="en-US" dirty="0">
                <a:latin typeface="方正兰亭黑_GBK"/>
                <a:ea typeface="方正兰亭黑_GBK"/>
                <a:cs typeface="方正兰亭黑_GBK"/>
              </a:rPr>
              <a:t>四川省装配式建筑装配率计算细则</a:t>
            </a:r>
            <a:r>
              <a:rPr lang="en-US" altLang="zh-CN" dirty="0" smtClean="0">
                <a:latin typeface="方正兰亭黑_GBK"/>
                <a:ea typeface="方正兰亭黑_GBK"/>
                <a:cs typeface="方正兰亭黑_GBK"/>
              </a:rPr>
              <a:t>》</a:t>
            </a:r>
            <a:endParaRPr lang="zh-CN" altLang="en-US" dirty="0"/>
          </a:p>
        </p:txBody>
      </p:sp>
      <p:sp>
        <p:nvSpPr>
          <p:cNvPr id="20" name="矩形 19"/>
          <p:cNvSpPr/>
          <p:nvPr/>
        </p:nvSpPr>
        <p:spPr>
          <a:xfrm>
            <a:off x="695325" y="1733081"/>
            <a:ext cx="8004692" cy="553998"/>
          </a:xfrm>
          <a:prstGeom prst="rect">
            <a:avLst/>
          </a:prstGeom>
        </p:spPr>
        <p:txBody>
          <a:bodyPr wrap="square">
            <a:spAutoFit/>
          </a:bodyPr>
          <a:lstStyle/>
          <a:p>
            <a:pPr>
              <a:lnSpc>
                <a:spcPct val="150000"/>
              </a:lnSpc>
            </a:pPr>
            <a:r>
              <a:rPr lang="en-US" altLang="zh-CN" sz="2000" b="1" dirty="0" smtClean="0">
                <a:latin typeface="微软雅黑" panose="020B0503020204020204" pitchFamily="34" charset="-122"/>
                <a:ea typeface="微软雅黑" panose="020B0503020204020204" pitchFamily="34" charset="-122"/>
              </a:rPr>
              <a:t>7.2  </a:t>
            </a:r>
            <a:r>
              <a:rPr lang="zh-CN" altLang="en-US" sz="2000" b="1" dirty="0">
                <a:latin typeface="微软雅黑" panose="020B0503020204020204" pitchFamily="34" charset="-122"/>
                <a:ea typeface="微软雅黑" panose="020B0503020204020204" pitchFamily="34" charset="-122"/>
              </a:rPr>
              <a:t>装配式建筑机电设计专项说明</a:t>
            </a:r>
            <a:endParaRPr lang="en-US" altLang="zh-CN" sz="2000" b="1" dirty="0">
              <a:latin typeface="微软雅黑" panose="020B0503020204020204" pitchFamily="34" charset="-122"/>
              <a:ea typeface="微软雅黑" panose="020B0503020204020204" pitchFamily="34" charset="-122"/>
            </a:endParaRPr>
          </a:p>
        </p:txBody>
      </p:sp>
      <p:pic>
        <p:nvPicPr>
          <p:cNvPr id="17" name="图片 8"/>
          <p:cNvPicPr>
            <a:picLocks noChangeAspect="true"/>
          </p:cNvPicPr>
          <p:nvPr/>
        </p:nvPicPr>
        <p:blipFill>
          <a:blip r:embed="rId1">
            <a:extLst>
              <a:ext uri="{28A0092B-C50C-407E-A947-70E740481C1C}">
                <a14:useLocalDpi xmlns:a14="http://schemas.microsoft.com/office/drawing/2010/main" val="false"/>
              </a:ext>
            </a:extLst>
          </a:blip>
          <a:srcRect/>
          <a:stretch>
            <a:fillRect/>
          </a:stretch>
        </p:blipFill>
        <p:spPr bwMode="auto">
          <a:xfrm>
            <a:off x="1238521" y="4524235"/>
            <a:ext cx="5530849" cy="2053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a:xfrm>
            <a:off x="1291941" y="2885477"/>
            <a:ext cx="5800521" cy="1400383"/>
          </a:xfrm>
          <a:prstGeom prst="rect">
            <a:avLst/>
          </a:prstGeom>
          <a:solidFill>
            <a:schemeClr val="accent3">
              <a:lumMod val="20000"/>
              <a:lumOff val="80000"/>
            </a:schemeClr>
          </a:solidFill>
        </p:spPr>
        <p:txBody>
          <a:bodyPr wrap="square">
            <a:spAutoFit/>
          </a:bodyPr>
          <a:lstStyle/>
          <a:p>
            <a:pPr>
              <a:lnSpc>
                <a:spcPct val="125000"/>
              </a:lnSpc>
            </a:pPr>
            <a:r>
              <a:rPr lang="zh-CN" altLang="en-US" dirty="0">
                <a:solidFill>
                  <a:srgbClr val="000000"/>
                </a:solidFill>
                <a:latin typeface="SimSun" panose="02010600030101010101" pitchFamily="2" charset="-122"/>
                <a:ea typeface="SimSun" panose="02010600030101010101" pitchFamily="2" charset="-122"/>
              </a:rPr>
              <a:t>居住建筑计算</a:t>
            </a:r>
            <a:r>
              <a:rPr lang="zh-CN" altLang="en-US" dirty="0" smtClean="0">
                <a:solidFill>
                  <a:srgbClr val="000000"/>
                </a:solidFill>
                <a:latin typeface="SimSun" panose="02010600030101010101" pitchFamily="2" charset="-122"/>
                <a:ea typeface="SimSun" panose="02010600030101010101" pitchFamily="2" charset="-122"/>
              </a:rPr>
              <a:t>要点</a:t>
            </a:r>
            <a:r>
              <a:rPr lang="en-US" altLang="zh-CN" dirty="0" smtClean="0">
                <a:solidFill>
                  <a:srgbClr val="000000"/>
                </a:solidFill>
                <a:latin typeface="SimSun" panose="02010600030101010101" pitchFamily="2" charset="-122"/>
                <a:ea typeface="SimSun" panose="02010600030101010101" pitchFamily="2" charset="-122"/>
              </a:rPr>
              <a:t>:</a:t>
            </a:r>
            <a:endParaRPr lang="en-US" altLang="zh-CN" dirty="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a:solidFill>
                  <a:srgbClr val="000000"/>
                </a:solidFill>
                <a:latin typeface="SimSun" panose="02010600030101010101" pitchFamily="2" charset="-122"/>
                <a:ea typeface="SimSun" panose="02010600030101010101" pitchFamily="2" charset="-122"/>
              </a:rPr>
              <a:t>只计算户内管线：给水管、消防管、</a:t>
            </a:r>
            <a:r>
              <a:rPr lang="en-US" altLang="zh-CN" sz="1600" dirty="0">
                <a:solidFill>
                  <a:srgbClr val="000000"/>
                </a:solidFill>
                <a:latin typeface="SimSun" panose="02010600030101010101" pitchFamily="2" charset="-122"/>
                <a:ea typeface="SimSun" panose="02010600030101010101" pitchFamily="2" charset="-122"/>
              </a:rPr>
              <a:t>220V</a:t>
            </a:r>
            <a:r>
              <a:rPr lang="zh-CN" altLang="en-US" sz="1600" dirty="0">
                <a:solidFill>
                  <a:srgbClr val="000000"/>
                </a:solidFill>
                <a:latin typeface="SimSun" panose="02010600030101010101" pitchFamily="2" charset="-122"/>
                <a:ea typeface="SimSun" panose="02010600030101010101" pitchFamily="2" charset="-122"/>
              </a:rPr>
              <a:t>电管、采暖管；</a:t>
            </a:r>
            <a:endParaRPr lang="en-US" altLang="zh-CN" sz="1600" dirty="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a:solidFill>
                  <a:srgbClr val="000000"/>
                </a:solidFill>
                <a:latin typeface="SimSun" panose="02010600030101010101" pitchFamily="2" charset="-122"/>
                <a:ea typeface="SimSun" panose="02010600030101010101" pitchFamily="2" charset="-122"/>
              </a:rPr>
              <a:t>弱电不算；</a:t>
            </a:r>
            <a:endParaRPr lang="en-US" altLang="zh-CN" sz="1600" dirty="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a:solidFill>
                  <a:srgbClr val="000000"/>
                </a:solidFill>
                <a:latin typeface="SimSun" panose="02010600030101010101" pitchFamily="2" charset="-122"/>
                <a:ea typeface="SimSun" panose="02010600030101010101" pitchFamily="2" charset="-122"/>
              </a:rPr>
              <a:t>墙体和楼面分离的管线可单独计算分别</a:t>
            </a:r>
            <a:r>
              <a:rPr lang="zh-CN" altLang="en-US" sz="1600" dirty="0" smtClean="0">
                <a:solidFill>
                  <a:srgbClr val="000000"/>
                </a:solidFill>
                <a:latin typeface="SimSun" panose="02010600030101010101" pitchFamily="2" charset="-122"/>
                <a:ea typeface="SimSun" panose="02010600030101010101" pitchFamily="2" charset="-122"/>
              </a:rPr>
              <a:t>得分。</a:t>
            </a:r>
            <a:endParaRPr lang="en-US" altLang="zh-CN" sz="1600" dirty="0">
              <a:solidFill>
                <a:srgbClr val="000000"/>
              </a:solidFill>
              <a:latin typeface="SimSun" panose="02010600030101010101" pitchFamily="2" charset="-122"/>
              <a:ea typeface="SimSun" panose="02010600030101010101" pitchFamily="2" charset="-122"/>
            </a:endParaRPr>
          </a:p>
        </p:txBody>
      </p:sp>
      <p:pic>
        <p:nvPicPr>
          <p:cNvPr id="19" name="图片 7"/>
          <p:cNvPicPr>
            <a:picLocks noChangeAspect="true"/>
          </p:cNvPicPr>
          <p:nvPr/>
        </p:nvPicPr>
        <p:blipFill>
          <a:blip r:embed="rId2">
            <a:extLst>
              <a:ext uri="{28A0092B-C50C-407E-A947-70E740481C1C}">
                <a14:useLocalDpi xmlns:a14="http://schemas.microsoft.com/office/drawing/2010/main" val="false"/>
              </a:ext>
            </a:extLst>
          </a:blip>
          <a:srcRect/>
          <a:stretch>
            <a:fillRect/>
          </a:stretch>
        </p:blipFill>
        <p:spPr bwMode="auto">
          <a:xfrm>
            <a:off x="7535334" y="1305984"/>
            <a:ext cx="3776133" cy="5179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矩形 10"/>
          <p:cNvSpPr/>
          <p:nvPr/>
        </p:nvSpPr>
        <p:spPr>
          <a:xfrm>
            <a:off x="9597153" y="571759"/>
            <a:ext cx="2236510" cy="400110"/>
          </a:xfrm>
          <a:prstGeom prst="rect">
            <a:avLst/>
          </a:prstGeom>
        </p:spPr>
        <p:txBody>
          <a:bodyPr wrap="none">
            <a:spAutoFit/>
          </a:bodyPr>
          <a:lstStyle/>
          <a:p>
            <a:r>
              <a:rPr lang="zh-CN" altLang="en-US" sz="2000" b="1" dirty="0" smtClean="0">
                <a:sym typeface="+mn-ea"/>
              </a:rPr>
              <a:t>机电设计专项说明</a:t>
            </a:r>
            <a:endParaRPr lang="zh-CN" altLang="en-US" sz="2000" b="1" dirty="0">
              <a:sym typeface="+mn-ea"/>
            </a:endParaRPr>
          </a:p>
        </p:txBody>
      </p:sp>
    </p:spTree>
    <p:custDataLst>
      <p:tags r:id="rId3"/>
    </p:custData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23" name="矩形 22"/>
          <p:cNvSpPr/>
          <p:nvPr/>
        </p:nvSpPr>
        <p:spPr>
          <a:xfrm>
            <a:off x="695325" y="1193027"/>
            <a:ext cx="1446230"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 </a:t>
            </a:r>
            <a:r>
              <a:rPr lang="zh-CN" altLang="en-US" sz="2000" b="1" dirty="0" smtClean="0">
                <a:latin typeface="微软雅黑" panose="020B0503020204020204" pitchFamily="34" charset="-122"/>
                <a:ea typeface="微软雅黑" panose="020B0503020204020204" pitchFamily="34" charset="-122"/>
              </a:rPr>
              <a:t>机电专业</a:t>
            </a:r>
            <a:endParaRPr lang="zh-CN" altLang="en-US" sz="2000" b="1" dirty="0">
              <a:latin typeface="微软雅黑" panose="020B0503020204020204" pitchFamily="34" charset="-122"/>
              <a:ea typeface="微软雅黑" panose="020B0503020204020204" pitchFamily="34" charset="-122"/>
            </a:endParaRPr>
          </a:p>
        </p:txBody>
      </p:sp>
      <p:sp>
        <p:nvSpPr>
          <p:cNvPr id="24" name="矩形 23"/>
          <p:cNvSpPr/>
          <p:nvPr/>
        </p:nvSpPr>
        <p:spPr>
          <a:xfrm>
            <a:off x="695325" y="1733081"/>
            <a:ext cx="8004692" cy="553998"/>
          </a:xfrm>
          <a:prstGeom prst="rect">
            <a:avLst/>
          </a:prstGeom>
        </p:spPr>
        <p:txBody>
          <a:bodyPr wrap="square">
            <a:spAutoFit/>
          </a:bodyPr>
          <a:lstStyle/>
          <a:p>
            <a:pPr>
              <a:lnSpc>
                <a:spcPct val="150000"/>
              </a:lnSpc>
            </a:pPr>
            <a:r>
              <a:rPr lang="en-US" altLang="zh-CN" sz="2000" b="1" dirty="0" smtClean="0">
                <a:latin typeface="微软雅黑" panose="020B0503020204020204" pitchFamily="34" charset="-122"/>
                <a:ea typeface="微软雅黑" panose="020B0503020204020204" pitchFamily="34" charset="-122"/>
              </a:rPr>
              <a:t>7.2  </a:t>
            </a:r>
            <a:r>
              <a:rPr lang="zh-CN" altLang="en-US" sz="2000" b="1" dirty="0">
                <a:latin typeface="微软雅黑" panose="020B0503020204020204" pitchFamily="34" charset="-122"/>
                <a:ea typeface="微软雅黑" panose="020B0503020204020204" pitchFamily="34" charset="-122"/>
              </a:rPr>
              <a:t>装配式建筑机电设计专项说明</a:t>
            </a:r>
            <a:endParaRPr lang="en-US" altLang="zh-CN" sz="2000" b="1" dirty="0">
              <a:latin typeface="微软雅黑" panose="020B0503020204020204" pitchFamily="34" charset="-122"/>
              <a:ea typeface="微软雅黑" panose="020B0503020204020204" pitchFamily="34" charset="-122"/>
            </a:endParaRPr>
          </a:p>
        </p:txBody>
      </p:sp>
      <p:sp>
        <p:nvSpPr>
          <p:cNvPr id="13" name="矩形 12"/>
          <p:cNvSpPr/>
          <p:nvPr/>
        </p:nvSpPr>
        <p:spPr>
          <a:xfrm>
            <a:off x="1173459" y="2285487"/>
            <a:ext cx="5660974" cy="402098"/>
          </a:xfrm>
          <a:prstGeom prst="rect">
            <a:avLst/>
          </a:prstGeom>
        </p:spPr>
        <p:txBody>
          <a:bodyPr wrap="square">
            <a:spAutoFit/>
          </a:bodyPr>
          <a:lstStyle/>
          <a:p>
            <a:pPr>
              <a:lnSpc>
                <a:spcPct val="125000"/>
              </a:lnSpc>
            </a:pPr>
            <a:r>
              <a:rPr lang="en-US" altLang="zh-CN" dirty="0" smtClean="0">
                <a:solidFill>
                  <a:srgbClr val="000000"/>
                </a:solidFill>
                <a:latin typeface="SimSun" panose="02010600030101010101" pitchFamily="2" charset="-122"/>
                <a:ea typeface="SimSun" panose="02010600030101010101" pitchFamily="2" charset="-122"/>
              </a:rPr>
              <a:t>5. </a:t>
            </a:r>
            <a:r>
              <a:rPr lang="zh-CN" altLang="en-US" dirty="0" smtClean="0">
                <a:solidFill>
                  <a:srgbClr val="000000"/>
                </a:solidFill>
                <a:latin typeface="SimSun" panose="02010600030101010101" pitchFamily="2" charset="-122"/>
                <a:ea typeface="SimSun" panose="02010600030101010101" pitchFamily="2" charset="-122"/>
              </a:rPr>
              <a:t>装配率计算：</a:t>
            </a:r>
            <a:r>
              <a:rPr lang="en-US" altLang="zh-CN" dirty="0">
                <a:latin typeface="方正兰亭黑_GBK"/>
                <a:ea typeface="方正兰亭黑_GBK"/>
                <a:cs typeface="方正兰亭黑_GBK"/>
              </a:rPr>
              <a:t>《</a:t>
            </a:r>
            <a:r>
              <a:rPr lang="zh-CN" altLang="en-US" dirty="0">
                <a:latin typeface="方正兰亭黑_GBK"/>
                <a:ea typeface="方正兰亭黑_GBK"/>
                <a:cs typeface="方正兰亭黑_GBK"/>
              </a:rPr>
              <a:t>四川省装配式建筑装配率计算细则</a:t>
            </a:r>
            <a:r>
              <a:rPr lang="en-US" altLang="zh-CN" dirty="0" smtClean="0">
                <a:latin typeface="方正兰亭黑_GBK"/>
                <a:ea typeface="方正兰亭黑_GBK"/>
                <a:cs typeface="方正兰亭黑_GBK"/>
              </a:rPr>
              <a:t>》</a:t>
            </a:r>
            <a:endParaRPr lang="zh-CN" altLang="en-US" dirty="0"/>
          </a:p>
        </p:txBody>
      </p:sp>
      <p:pic>
        <p:nvPicPr>
          <p:cNvPr id="16" name="图片 14"/>
          <p:cNvPicPr>
            <a:picLocks noChangeAspect="true"/>
          </p:cNvPicPr>
          <p:nvPr/>
        </p:nvPicPr>
        <p:blipFill>
          <a:blip r:embed="rId1">
            <a:extLst>
              <a:ext uri="{28A0092B-C50C-407E-A947-70E740481C1C}">
                <a14:useLocalDpi xmlns:a14="http://schemas.microsoft.com/office/drawing/2010/main" val="false"/>
              </a:ext>
            </a:extLst>
          </a:blip>
          <a:srcRect/>
          <a:stretch>
            <a:fillRect/>
          </a:stretch>
        </p:blipFill>
        <p:spPr bwMode="auto">
          <a:xfrm>
            <a:off x="5130378" y="2732160"/>
            <a:ext cx="6122936" cy="1047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图片 8"/>
          <p:cNvPicPr>
            <a:picLocks noChangeAspect="true"/>
          </p:cNvPicPr>
          <p:nvPr/>
        </p:nvPicPr>
        <p:blipFill>
          <a:blip r:embed="rId2">
            <a:extLst>
              <a:ext uri="{28A0092B-C50C-407E-A947-70E740481C1C}">
                <a14:useLocalDpi xmlns:a14="http://schemas.microsoft.com/office/drawing/2010/main" val="false"/>
              </a:ext>
            </a:extLst>
          </a:blip>
          <a:srcRect/>
          <a:stretch>
            <a:fillRect/>
          </a:stretch>
        </p:blipFill>
        <p:spPr bwMode="auto">
          <a:xfrm>
            <a:off x="5582865" y="3634537"/>
            <a:ext cx="4547739" cy="1192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图片 9"/>
          <p:cNvPicPr>
            <a:picLocks noChangeAspect="true"/>
          </p:cNvPicPr>
          <p:nvPr/>
        </p:nvPicPr>
        <p:blipFill>
          <a:blip r:embed="rId3">
            <a:extLst>
              <a:ext uri="{28A0092B-C50C-407E-A947-70E740481C1C}">
                <a14:useLocalDpi xmlns:a14="http://schemas.microsoft.com/office/drawing/2010/main" val="false"/>
              </a:ext>
            </a:extLst>
          </a:blip>
          <a:srcRect/>
          <a:stretch>
            <a:fillRect/>
          </a:stretch>
        </p:blipFill>
        <p:spPr bwMode="auto">
          <a:xfrm>
            <a:off x="1498573" y="2677212"/>
            <a:ext cx="3025312" cy="4080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矩形 18"/>
          <p:cNvSpPr/>
          <p:nvPr/>
        </p:nvSpPr>
        <p:spPr>
          <a:xfrm>
            <a:off x="5130378" y="5006045"/>
            <a:ext cx="6227619" cy="1669688"/>
          </a:xfrm>
          <a:prstGeom prst="rect">
            <a:avLst/>
          </a:prstGeom>
          <a:solidFill>
            <a:schemeClr val="accent3">
              <a:lumMod val="20000"/>
              <a:lumOff val="80000"/>
            </a:schemeClr>
          </a:solidFill>
        </p:spPr>
        <p:txBody>
          <a:bodyPr wrap="square">
            <a:spAutoFit/>
          </a:bodyPr>
          <a:lstStyle/>
          <a:p>
            <a:pPr>
              <a:lnSpc>
                <a:spcPct val="125000"/>
              </a:lnSpc>
            </a:pPr>
            <a:r>
              <a:rPr lang="zh-CN" altLang="en-US" dirty="0">
                <a:solidFill>
                  <a:srgbClr val="000000"/>
                </a:solidFill>
                <a:latin typeface="SimSun" panose="02010600030101010101" pitchFamily="2" charset="-122"/>
                <a:ea typeface="SimSun" panose="02010600030101010101" pitchFamily="2" charset="-122"/>
              </a:rPr>
              <a:t>公共建筑计算</a:t>
            </a:r>
            <a:r>
              <a:rPr lang="zh-CN" altLang="en-US" dirty="0" smtClean="0">
                <a:solidFill>
                  <a:srgbClr val="000000"/>
                </a:solidFill>
                <a:latin typeface="SimSun" panose="02010600030101010101" pitchFamily="2" charset="-122"/>
                <a:ea typeface="SimSun" panose="02010600030101010101" pitchFamily="2" charset="-122"/>
              </a:rPr>
              <a:t>要点</a:t>
            </a:r>
            <a:r>
              <a:rPr lang="en-US" altLang="zh-CN" dirty="0" smtClean="0">
                <a:solidFill>
                  <a:srgbClr val="000000"/>
                </a:solidFill>
                <a:latin typeface="SimSun" panose="02010600030101010101" pitchFamily="2" charset="-122"/>
                <a:ea typeface="SimSun" panose="02010600030101010101" pitchFamily="2" charset="-122"/>
              </a:rPr>
              <a:t>:</a:t>
            </a:r>
            <a:endParaRPr lang="en-US" altLang="zh-CN" dirty="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a:solidFill>
                  <a:srgbClr val="000000"/>
                </a:solidFill>
                <a:latin typeface="SimSun" panose="02010600030101010101" pitchFamily="2" charset="-122"/>
                <a:ea typeface="SimSun" panose="02010600030101010101" pitchFamily="2" charset="-122"/>
              </a:rPr>
              <a:t>按设计文件完成的管线类型计算，有全装修，公区装修</a:t>
            </a:r>
            <a:r>
              <a:rPr lang="en-US" altLang="zh-CN" sz="1600" dirty="0">
                <a:solidFill>
                  <a:srgbClr val="000000"/>
                </a:solidFill>
                <a:latin typeface="SimSun" panose="02010600030101010101" pitchFamily="2" charset="-122"/>
                <a:ea typeface="SimSun" panose="02010600030101010101" pitchFamily="2" charset="-122"/>
              </a:rPr>
              <a:t>2</a:t>
            </a:r>
            <a:r>
              <a:rPr lang="zh-CN" altLang="en-US" sz="1600" dirty="0">
                <a:solidFill>
                  <a:srgbClr val="000000"/>
                </a:solidFill>
                <a:latin typeface="SimSun" panose="02010600030101010101" pitchFamily="2" charset="-122"/>
                <a:ea typeface="SimSun" panose="02010600030101010101" pitchFamily="2" charset="-122"/>
              </a:rPr>
              <a:t>种情况；</a:t>
            </a:r>
            <a:endParaRPr lang="en-US" altLang="zh-CN" sz="1600" dirty="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a:solidFill>
                  <a:srgbClr val="000000"/>
                </a:solidFill>
                <a:latin typeface="SimSun" panose="02010600030101010101" pitchFamily="2" charset="-122"/>
                <a:ea typeface="SimSun" panose="02010600030101010101" pitchFamily="2" charset="-122"/>
              </a:rPr>
              <a:t>消防管包括消防水管和消防电管（应急照明和火警系统）</a:t>
            </a:r>
            <a:r>
              <a:rPr lang="zh-CN" altLang="zh-CN" sz="1600" dirty="0">
                <a:solidFill>
                  <a:srgbClr val="000000"/>
                </a:solidFill>
                <a:latin typeface="SimSun" panose="02010600030101010101" pitchFamily="2" charset="-122"/>
                <a:ea typeface="SimSun" panose="02010600030101010101" pitchFamily="2" charset="-122"/>
              </a:rPr>
              <a:t>；</a:t>
            </a:r>
            <a:endParaRPr lang="en-US" altLang="zh-CN" sz="1600" dirty="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a:solidFill>
                  <a:srgbClr val="000000"/>
                </a:solidFill>
                <a:latin typeface="SimSun" panose="02010600030101010101" pitchFamily="2" charset="-122"/>
                <a:ea typeface="SimSun" panose="02010600030101010101" pitchFamily="2" charset="-122"/>
              </a:rPr>
              <a:t>强电管只算  </a:t>
            </a:r>
            <a:r>
              <a:rPr lang="en-US" altLang="zh-CN" sz="1600" dirty="0">
                <a:solidFill>
                  <a:srgbClr val="000000"/>
                </a:solidFill>
                <a:latin typeface="SimSun" panose="02010600030101010101" pitchFamily="2" charset="-122"/>
                <a:ea typeface="SimSun" panose="02010600030101010101" pitchFamily="2" charset="-122"/>
              </a:rPr>
              <a:t>220V</a:t>
            </a:r>
            <a:r>
              <a:rPr lang="zh-CN" altLang="en-US" sz="1600" dirty="0">
                <a:solidFill>
                  <a:srgbClr val="000000"/>
                </a:solidFill>
                <a:latin typeface="SimSun" panose="02010600030101010101" pitchFamily="2" charset="-122"/>
                <a:ea typeface="SimSun" panose="02010600030101010101" pitchFamily="2" charset="-122"/>
              </a:rPr>
              <a:t>电管，包括竖向和水平管；</a:t>
            </a:r>
            <a:endParaRPr lang="en-US" altLang="zh-CN" sz="1600" dirty="0">
              <a:solidFill>
                <a:srgbClr val="000000"/>
              </a:solidFill>
              <a:latin typeface="SimSun" panose="02010600030101010101" pitchFamily="2" charset="-122"/>
              <a:ea typeface="SimSun" panose="02010600030101010101" pitchFamily="2" charset="-122"/>
            </a:endParaRPr>
          </a:p>
          <a:p>
            <a:pPr marL="285750" indent="-285750">
              <a:lnSpc>
                <a:spcPct val="125000"/>
              </a:lnSpc>
              <a:buFont typeface="Arial" panose="02080604020202020204" pitchFamily="34" charset="0"/>
              <a:buChar char="•"/>
            </a:pPr>
            <a:r>
              <a:rPr lang="zh-CN" altLang="en-US" sz="1600" dirty="0">
                <a:solidFill>
                  <a:srgbClr val="000000"/>
                </a:solidFill>
                <a:latin typeface="SimSun" panose="02010600030101010101" pitchFamily="2" charset="-122"/>
                <a:ea typeface="SimSun" panose="02010600030101010101" pitchFamily="2" charset="-122"/>
              </a:rPr>
              <a:t>只要不暗设在结构层里，都算是分离，包括砌体墙里面湿</a:t>
            </a:r>
            <a:r>
              <a:rPr lang="zh-CN" altLang="en-US" sz="1600" dirty="0" smtClean="0">
                <a:solidFill>
                  <a:srgbClr val="000000"/>
                </a:solidFill>
                <a:latin typeface="SimSun" panose="02010600030101010101" pitchFamily="2" charset="-122"/>
                <a:ea typeface="SimSun" panose="02010600030101010101" pitchFamily="2" charset="-122"/>
              </a:rPr>
              <a:t>作业。</a:t>
            </a:r>
            <a:r>
              <a:rPr lang="en-US" altLang="zh-CN" sz="1600" dirty="0" smtClean="0">
                <a:solidFill>
                  <a:srgbClr val="000000"/>
                </a:solidFill>
                <a:latin typeface="SimSun" panose="02010600030101010101" pitchFamily="2" charset="-122"/>
                <a:ea typeface="SimSun" panose="02010600030101010101" pitchFamily="2" charset="-122"/>
              </a:rPr>
              <a:t> </a:t>
            </a:r>
            <a:endParaRPr lang="en-US" altLang="zh-CN" sz="1600" dirty="0">
              <a:solidFill>
                <a:srgbClr val="000000"/>
              </a:solidFill>
              <a:latin typeface="SimSun" panose="02010600030101010101" pitchFamily="2" charset="-122"/>
              <a:ea typeface="SimSun" panose="02010600030101010101" pitchFamily="2" charset="-122"/>
            </a:endParaRPr>
          </a:p>
        </p:txBody>
      </p:sp>
      <p:sp>
        <p:nvSpPr>
          <p:cNvPr id="20" name="矩形 19"/>
          <p:cNvSpPr/>
          <p:nvPr/>
        </p:nvSpPr>
        <p:spPr>
          <a:xfrm>
            <a:off x="1574823" y="6220649"/>
            <a:ext cx="2667239" cy="455084"/>
          </a:xfrm>
          <a:prstGeom prst="rect">
            <a:avLst/>
          </a:prstGeom>
          <a:solidFill>
            <a:srgbClr val="FF0000">
              <a:alpha val="28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accent4">
                  <a:lumMod val="60000"/>
                  <a:lumOff val="40000"/>
                </a:schemeClr>
              </a:solidFill>
            </a:endParaRPr>
          </a:p>
        </p:txBody>
      </p:sp>
      <p:sp>
        <p:nvSpPr>
          <p:cNvPr id="26" name="矩形 25"/>
          <p:cNvSpPr/>
          <p:nvPr/>
        </p:nvSpPr>
        <p:spPr>
          <a:xfrm>
            <a:off x="6323454" y="3413482"/>
            <a:ext cx="3354664" cy="183348"/>
          </a:xfrm>
          <a:prstGeom prst="rect">
            <a:avLst/>
          </a:prstGeom>
          <a:solidFill>
            <a:srgbClr val="FF0000">
              <a:alpha val="28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accent4">
                  <a:lumMod val="60000"/>
                  <a:lumOff val="40000"/>
                </a:schemeClr>
              </a:solidFill>
            </a:endParaRPr>
          </a:p>
        </p:txBody>
      </p:sp>
      <p:sp>
        <p:nvSpPr>
          <p:cNvPr id="14" name="矩形 13"/>
          <p:cNvSpPr/>
          <p:nvPr/>
        </p:nvSpPr>
        <p:spPr>
          <a:xfrm>
            <a:off x="9597153" y="571759"/>
            <a:ext cx="2236510" cy="400110"/>
          </a:xfrm>
          <a:prstGeom prst="rect">
            <a:avLst/>
          </a:prstGeom>
        </p:spPr>
        <p:txBody>
          <a:bodyPr wrap="none">
            <a:spAutoFit/>
          </a:bodyPr>
          <a:lstStyle/>
          <a:p>
            <a:r>
              <a:rPr lang="zh-CN" altLang="en-US" sz="2000" b="1" dirty="0" smtClean="0">
                <a:sym typeface="+mn-ea"/>
              </a:rPr>
              <a:t>机电设计专项说明</a:t>
            </a:r>
            <a:endParaRPr lang="zh-CN" altLang="en-US" sz="2000" b="1" dirty="0">
              <a:sym typeface="+mn-ea"/>
            </a:endParaRPr>
          </a:p>
        </p:txBody>
      </p:sp>
    </p:spTree>
    <p:custDataLst>
      <p:tags r:id="rId4"/>
    </p:custData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2191626"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7.3 </a:t>
            </a:r>
            <a:r>
              <a:rPr lang="zh-CN" altLang="en-US" sz="2000" b="1" dirty="0" smtClean="0">
                <a:latin typeface="微软雅黑" panose="020B0503020204020204" pitchFamily="34" charset="-122"/>
                <a:ea typeface="微软雅黑" panose="020B0503020204020204" pitchFamily="34" charset="-122"/>
              </a:rPr>
              <a:t>给水排水专业</a:t>
            </a:r>
            <a:endParaRPr lang="zh-CN" altLang="en-US" sz="2000" b="1" dirty="0">
              <a:latin typeface="微软雅黑" panose="020B0503020204020204" pitchFamily="34" charset="-122"/>
              <a:ea typeface="微软雅黑" panose="020B0503020204020204" pitchFamily="34" charset="-122"/>
            </a:endParaRPr>
          </a:p>
        </p:txBody>
      </p:sp>
      <p:sp>
        <p:nvSpPr>
          <p:cNvPr id="8" name="矩形 7"/>
          <p:cNvSpPr/>
          <p:nvPr/>
        </p:nvSpPr>
        <p:spPr>
          <a:xfrm>
            <a:off x="800802" y="1795750"/>
            <a:ext cx="1467068" cy="400110"/>
          </a:xfrm>
          <a:prstGeom prst="rect">
            <a:avLst/>
          </a:prstGeom>
          <a:solidFill>
            <a:schemeClr val="accent6"/>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审查要点：</a:t>
            </a:r>
            <a:endParaRPr lang="zh-CN" altLang="en-US" sz="2000" b="1" dirty="0">
              <a:latin typeface="微软雅黑" panose="020B0503020204020204" pitchFamily="34" charset="-122"/>
              <a:ea typeface="微软雅黑" panose="020B0503020204020204" pitchFamily="34" charset="-122"/>
            </a:endParaRPr>
          </a:p>
        </p:txBody>
      </p:sp>
      <p:sp>
        <p:nvSpPr>
          <p:cNvPr id="11" name="矩形 10"/>
          <p:cNvSpPr/>
          <p:nvPr/>
        </p:nvSpPr>
        <p:spPr>
          <a:xfrm>
            <a:off x="6262993" y="1791462"/>
            <a:ext cx="954107" cy="400110"/>
          </a:xfrm>
          <a:prstGeom prst="rect">
            <a:avLst/>
          </a:prstGeom>
          <a:solidFill>
            <a:schemeClr val="accent3">
              <a:lumMod val="75000"/>
            </a:schemeClr>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解读：</a:t>
            </a:r>
            <a:endParaRPr lang="zh-CN" altLang="en-US" sz="2000" b="1" dirty="0">
              <a:latin typeface="微软雅黑" panose="020B0503020204020204" pitchFamily="34" charset="-122"/>
              <a:ea typeface="微软雅黑" panose="020B0503020204020204" pitchFamily="34" charset="-122"/>
            </a:endParaRPr>
          </a:p>
        </p:txBody>
      </p:sp>
      <p:pic>
        <p:nvPicPr>
          <p:cNvPr id="2" name="图片 1"/>
          <p:cNvPicPr>
            <a:picLocks noChangeAspect="true"/>
          </p:cNvPicPr>
          <p:nvPr/>
        </p:nvPicPr>
        <p:blipFill>
          <a:blip r:embed="rId1"/>
          <a:stretch>
            <a:fillRect/>
          </a:stretch>
        </p:blipFill>
        <p:spPr>
          <a:xfrm>
            <a:off x="0" y="2444621"/>
            <a:ext cx="6028203" cy="2332652"/>
          </a:xfrm>
          <a:prstGeom prst="rect">
            <a:avLst/>
          </a:prstGeom>
        </p:spPr>
      </p:pic>
      <p:sp>
        <p:nvSpPr>
          <p:cNvPr id="12" name="矩形 11"/>
          <p:cNvSpPr/>
          <p:nvPr/>
        </p:nvSpPr>
        <p:spPr>
          <a:xfrm>
            <a:off x="6262993" y="2262729"/>
            <a:ext cx="5799092" cy="4524315"/>
          </a:xfrm>
          <a:prstGeom prst="rect">
            <a:avLst/>
          </a:prstGeom>
          <a:solidFill>
            <a:schemeClr val="accent3">
              <a:lumMod val="20000"/>
              <a:lumOff val="80000"/>
            </a:schemeClr>
          </a:solidFill>
        </p:spPr>
        <p:txBody>
          <a:bodyPr wrap="square">
            <a:spAutoFit/>
          </a:bodyPr>
          <a:lstStyle/>
          <a:p>
            <a:pPr>
              <a:lnSpc>
                <a:spcPct val="150000"/>
              </a:lnSpc>
            </a:pPr>
            <a:r>
              <a:rPr lang="zh-CN" altLang="en-US" sz="1600" dirty="0">
                <a:solidFill>
                  <a:srgbClr val="000000"/>
                </a:solidFill>
                <a:latin typeface="SimSun" panose="02010600030101010101" pitchFamily="2" charset="-122"/>
                <a:ea typeface="SimSun" panose="02010600030101010101" pitchFamily="2" charset="-122"/>
              </a:rPr>
              <a:t>（</a:t>
            </a:r>
            <a:r>
              <a:rPr lang="en-US" altLang="zh-CN" sz="1600" dirty="0">
                <a:solidFill>
                  <a:srgbClr val="000000"/>
                </a:solidFill>
                <a:latin typeface="SimSun" panose="02010600030101010101" pitchFamily="2" charset="-122"/>
                <a:ea typeface="SimSun" panose="02010600030101010101" pitchFamily="2" charset="-122"/>
              </a:rPr>
              <a:t>1</a:t>
            </a:r>
            <a:r>
              <a:rPr lang="zh-CN" altLang="en-US" sz="1600" dirty="0" smtClean="0">
                <a:solidFill>
                  <a:srgbClr val="000000"/>
                </a:solidFill>
                <a:latin typeface="SimSun" panose="02010600030101010101" pitchFamily="2" charset="-122"/>
                <a:ea typeface="SimSun" panose="02010600030101010101" pitchFamily="2" charset="-122"/>
              </a:rPr>
              <a:t>）给排水专业设计深度及总体要求与</a:t>
            </a:r>
            <a:r>
              <a:rPr lang="zh-CN" altLang="en-US" sz="1600" dirty="0">
                <a:solidFill>
                  <a:srgbClr val="000000"/>
                </a:solidFill>
                <a:latin typeface="SimSun" panose="02010600030101010101" pitchFamily="2" charset="-122"/>
                <a:ea typeface="SimSun" panose="02010600030101010101" pitchFamily="2" charset="-122"/>
              </a:rPr>
              <a:t>前述机电总体要求一致，装配式建筑给排水专项设计说明可</a:t>
            </a:r>
            <a:r>
              <a:rPr lang="zh-CN" altLang="en-US" sz="1600" dirty="0" smtClean="0">
                <a:solidFill>
                  <a:srgbClr val="000000"/>
                </a:solidFill>
                <a:latin typeface="SimSun" panose="02010600030101010101" pitchFamily="2" charset="-122"/>
                <a:ea typeface="SimSun" panose="02010600030101010101" pitchFamily="2" charset="-122"/>
              </a:rPr>
              <a:t>在给排水总说明</a:t>
            </a:r>
            <a:r>
              <a:rPr lang="zh-CN" altLang="en-US" sz="1600" dirty="0">
                <a:solidFill>
                  <a:srgbClr val="000000"/>
                </a:solidFill>
                <a:latin typeface="SimSun" panose="02010600030101010101" pitchFamily="2" charset="-122"/>
                <a:ea typeface="SimSun" panose="02010600030101010101" pitchFamily="2" charset="-122"/>
              </a:rPr>
              <a:t>内</a:t>
            </a:r>
            <a:r>
              <a:rPr lang="zh-CN" altLang="en-US" sz="1600" dirty="0" smtClean="0">
                <a:solidFill>
                  <a:srgbClr val="000000"/>
                </a:solidFill>
                <a:latin typeface="SimSun" panose="02010600030101010101" pitchFamily="2" charset="-122"/>
                <a:ea typeface="SimSun" panose="02010600030101010101" pitchFamily="2" charset="-122"/>
              </a:rPr>
              <a:t>采用</a:t>
            </a:r>
            <a:r>
              <a:rPr lang="zh-CN" altLang="en-US" sz="1600" b="1" u="sng" dirty="0">
                <a:solidFill>
                  <a:srgbClr val="000000"/>
                </a:solidFill>
                <a:latin typeface="SimSun" panose="02010600030101010101" pitchFamily="2" charset="-122"/>
                <a:ea typeface="SimSun" panose="02010600030101010101" pitchFamily="2" charset="-122"/>
              </a:rPr>
              <a:t>单独</a:t>
            </a:r>
            <a:r>
              <a:rPr lang="zh-CN" altLang="en-US" sz="1600" b="1" u="sng" dirty="0" smtClean="0">
                <a:solidFill>
                  <a:srgbClr val="000000"/>
                </a:solidFill>
                <a:latin typeface="SimSun" panose="02010600030101010101" pitchFamily="2" charset="-122"/>
                <a:ea typeface="SimSun" panose="02010600030101010101" pitchFamily="2" charset="-122"/>
              </a:rPr>
              <a:t>章节</a:t>
            </a:r>
            <a:r>
              <a:rPr lang="zh-CN" altLang="en-US" sz="1600" dirty="0" smtClean="0">
                <a:solidFill>
                  <a:srgbClr val="000000"/>
                </a:solidFill>
                <a:latin typeface="SimSun" panose="02010600030101010101" pitchFamily="2" charset="-122"/>
                <a:ea typeface="SimSun" panose="02010600030101010101" pitchFamily="2" charset="-122"/>
              </a:rPr>
              <a:t>表达</a:t>
            </a:r>
            <a:r>
              <a:rPr lang="zh-CN" altLang="en-US" sz="1600" dirty="0">
                <a:solidFill>
                  <a:srgbClr val="000000"/>
                </a:solidFill>
                <a:latin typeface="SimSun" panose="02010600030101010101" pitchFamily="2" charset="-122"/>
                <a:ea typeface="SimSun" panose="02010600030101010101" pitchFamily="2" charset="-122"/>
              </a:rPr>
              <a:t>。</a:t>
            </a:r>
            <a:endParaRPr lang="en-US" altLang="zh-CN" sz="1600" dirty="0">
              <a:solidFill>
                <a:srgbClr val="000000"/>
              </a:solidFill>
              <a:latin typeface="SimSun" panose="02010600030101010101" pitchFamily="2" charset="-122"/>
              <a:ea typeface="SimSun" panose="02010600030101010101" pitchFamily="2" charset="-122"/>
            </a:endParaRPr>
          </a:p>
          <a:p>
            <a:pPr>
              <a:lnSpc>
                <a:spcPct val="150000"/>
              </a:lnSpc>
            </a:pPr>
            <a:r>
              <a:rPr lang="zh-CN" altLang="en-US" sz="1600" dirty="0">
                <a:solidFill>
                  <a:srgbClr val="000000"/>
                </a:solidFill>
                <a:latin typeface="SimSun" panose="02010600030101010101" pitchFamily="2" charset="-122"/>
                <a:ea typeface="SimSun" panose="02010600030101010101" pitchFamily="2" charset="-122"/>
              </a:rPr>
              <a:t>（</a:t>
            </a:r>
            <a:r>
              <a:rPr lang="en-US" altLang="zh-CN" sz="1600" dirty="0">
                <a:solidFill>
                  <a:srgbClr val="000000"/>
                </a:solidFill>
                <a:latin typeface="SimSun" panose="02010600030101010101" pitchFamily="2" charset="-122"/>
                <a:ea typeface="SimSun" panose="02010600030101010101" pitchFamily="2" charset="-122"/>
              </a:rPr>
              <a:t>2</a:t>
            </a:r>
            <a:r>
              <a:rPr lang="zh-CN" altLang="en-US" sz="1600" dirty="0" smtClean="0">
                <a:solidFill>
                  <a:srgbClr val="000000"/>
                </a:solidFill>
                <a:latin typeface="SimSun" panose="02010600030101010101" pitchFamily="2" charset="-122"/>
                <a:ea typeface="SimSun" panose="02010600030101010101" pitchFamily="2" charset="-122"/>
              </a:rPr>
              <a:t>）专项说明除装配式建筑设计概况外，应</a:t>
            </a:r>
            <a:r>
              <a:rPr lang="zh-CN" altLang="en-US" sz="1600" dirty="0">
                <a:solidFill>
                  <a:srgbClr val="000000"/>
                </a:solidFill>
                <a:latin typeface="SimSun" panose="02010600030101010101" pitchFamily="2" charset="-122"/>
                <a:ea typeface="SimSun" panose="02010600030101010101" pitchFamily="2" charset="-122"/>
              </a:rPr>
              <a:t>包含</a:t>
            </a:r>
            <a:r>
              <a:rPr lang="en-US" altLang="zh-CN" sz="1600" dirty="0">
                <a:solidFill>
                  <a:srgbClr val="000000"/>
                </a:solidFill>
                <a:latin typeface="SimSun" panose="02010600030101010101" pitchFamily="2" charset="-122"/>
                <a:ea typeface="SimSun" panose="02010600030101010101" pitchFamily="2" charset="-122"/>
              </a:rPr>
              <a:t>6.1.2</a:t>
            </a:r>
            <a:r>
              <a:rPr lang="zh-CN" altLang="en-US" sz="1600" dirty="0">
                <a:solidFill>
                  <a:srgbClr val="000000"/>
                </a:solidFill>
                <a:latin typeface="SimSun" panose="02010600030101010101" pitchFamily="2" charset="-122"/>
                <a:ea typeface="SimSun" panose="02010600030101010101" pitchFamily="2" charset="-122"/>
              </a:rPr>
              <a:t>条中</a:t>
            </a:r>
            <a:r>
              <a:rPr lang="zh-CN" altLang="en-US" sz="1600" dirty="0" smtClean="0">
                <a:solidFill>
                  <a:srgbClr val="000000"/>
                </a:solidFill>
                <a:latin typeface="SimSun" panose="02010600030101010101" pitchFamily="2" charset="-122"/>
                <a:ea typeface="SimSun" panose="02010600030101010101" pitchFamily="2" charset="-122"/>
              </a:rPr>
              <a:t>的</a:t>
            </a:r>
            <a:r>
              <a:rPr lang="zh-CN" altLang="en-US" sz="1600" b="1" u="sng" dirty="0" smtClean="0">
                <a:solidFill>
                  <a:srgbClr val="000000"/>
                </a:solidFill>
                <a:latin typeface="SimSun" panose="02010600030101010101" pitchFamily="2" charset="-122"/>
                <a:ea typeface="SimSun" panose="02010600030101010101" pitchFamily="2" charset="-122"/>
              </a:rPr>
              <a:t>六个</a:t>
            </a:r>
            <a:r>
              <a:rPr lang="zh-CN" altLang="en-US" sz="1600" b="1" u="sng" dirty="0">
                <a:solidFill>
                  <a:srgbClr val="000000"/>
                </a:solidFill>
                <a:latin typeface="SimSun" panose="02010600030101010101" pitchFamily="2" charset="-122"/>
                <a:ea typeface="SimSun" panose="02010600030101010101" pitchFamily="2" charset="-122"/>
              </a:rPr>
              <a:t>方面</a:t>
            </a:r>
            <a:r>
              <a:rPr lang="zh-CN" altLang="en-US" sz="1600" dirty="0">
                <a:solidFill>
                  <a:srgbClr val="000000"/>
                </a:solidFill>
                <a:latin typeface="SimSun" panose="02010600030101010101" pitchFamily="2" charset="-122"/>
                <a:ea typeface="SimSun" panose="02010600030101010101" pitchFamily="2" charset="-122"/>
              </a:rPr>
              <a:t>。</a:t>
            </a:r>
            <a:endParaRPr lang="en-US" altLang="zh-CN" sz="1600" dirty="0">
              <a:solidFill>
                <a:srgbClr val="000000"/>
              </a:solidFill>
              <a:latin typeface="SimSun" panose="02010600030101010101" pitchFamily="2" charset="-122"/>
              <a:ea typeface="SimSun" panose="02010600030101010101" pitchFamily="2" charset="-122"/>
            </a:endParaRPr>
          </a:p>
          <a:p>
            <a:pPr>
              <a:lnSpc>
                <a:spcPct val="150000"/>
              </a:lnSpc>
            </a:pPr>
            <a:r>
              <a:rPr lang="zh-CN" altLang="en-US" sz="1600" dirty="0">
                <a:solidFill>
                  <a:srgbClr val="000000"/>
                </a:solidFill>
                <a:latin typeface="SimSun" panose="02010600030101010101" pitchFamily="2" charset="-122"/>
                <a:ea typeface="SimSun" panose="02010600030101010101" pitchFamily="2" charset="-122"/>
              </a:rPr>
              <a:t>（</a:t>
            </a:r>
            <a:r>
              <a:rPr lang="en-US" altLang="zh-CN" sz="1600" dirty="0">
                <a:solidFill>
                  <a:srgbClr val="000000"/>
                </a:solidFill>
                <a:latin typeface="SimSun" panose="02010600030101010101" pitchFamily="2" charset="-122"/>
                <a:ea typeface="SimSun" panose="02010600030101010101" pitchFamily="2" charset="-122"/>
              </a:rPr>
              <a:t>3</a:t>
            </a:r>
            <a:r>
              <a:rPr lang="zh-CN" altLang="en-US" sz="1600" dirty="0">
                <a:solidFill>
                  <a:srgbClr val="000000"/>
                </a:solidFill>
                <a:latin typeface="SimSun" panose="02010600030101010101" pitchFamily="2" charset="-122"/>
                <a:ea typeface="SimSun" panose="02010600030101010101" pitchFamily="2" charset="-122"/>
              </a:rPr>
              <a:t>）</a:t>
            </a:r>
            <a:r>
              <a:rPr lang="en-US" altLang="zh-CN" sz="1600" dirty="0">
                <a:solidFill>
                  <a:srgbClr val="000000"/>
                </a:solidFill>
                <a:latin typeface="SimSun" panose="02010600030101010101" pitchFamily="2" charset="-122"/>
                <a:ea typeface="SimSun" panose="02010600030101010101" pitchFamily="2" charset="-122"/>
              </a:rPr>
              <a:t>6.1.3</a:t>
            </a:r>
            <a:r>
              <a:rPr lang="zh-CN" altLang="en-US" sz="1600" dirty="0">
                <a:solidFill>
                  <a:srgbClr val="000000"/>
                </a:solidFill>
                <a:latin typeface="SimSun" panose="02010600030101010101" pitchFamily="2" charset="-122"/>
                <a:ea typeface="SimSun" panose="02010600030101010101" pitchFamily="2" charset="-122"/>
              </a:rPr>
              <a:t>条一般规定是对前述总体要求的强调，要求设备和管线安装</a:t>
            </a:r>
            <a:r>
              <a:rPr lang="zh-CN" altLang="en-US" sz="1600" b="1" u="sng" dirty="0">
                <a:solidFill>
                  <a:srgbClr val="000000"/>
                </a:solidFill>
                <a:latin typeface="SimSun" panose="02010600030101010101" pitchFamily="2" charset="-122"/>
                <a:ea typeface="SimSun" panose="02010600030101010101" pitchFamily="2" charset="-122"/>
              </a:rPr>
              <a:t>不得影响结构安全</a:t>
            </a:r>
            <a:r>
              <a:rPr lang="zh-CN" altLang="en-US" sz="1600" dirty="0">
                <a:solidFill>
                  <a:srgbClr val="000000"/>
                </a:solidFill>
                <a:latin typeface="SimSun" panose="02010600030101010101" pitchFamily="2" charset="-122"/>
                <a:ea typeface="SimSun" panose="02010600030101010101" pitchFamily="2" charset="-122"/>
              </a:rPr>
              <a:t>，主要是管线穿越预制梁、板、柱等应经结构复核认可</a:t>
            </a:r>
            <a:r>
              <a:rPr lang="zh-CN" altLang="en-US" sz="1600" dirty="0" smtClean="0">
                <a:solidFill>
                  <a:srgbClr val="000000"/>
                </a:solidFill>
                <a:latin typeface="SimSun" panose="02010600030101010101" pitchFamily="2" charset="-122"/>
                <a:ea typeface="SimSun" panose="02010600030101010101" pitchFamily="2" charset="-122"/>
              </a:rPr>
              <a:t>；</a:t>
            </a:r>
            <a:endParaRPr lang="en-US" altLang="zh-CN" sz="1600" dirty="0" smtClean="0">
              <a:solidFill>
                <a:srgbClr val="000000"/>
              </a:solidFill>
              <a:latin typeface="SimSun" panose="02010600030101010101" pitchFamily="2" charset="-122"/>
              <a:ea typeface="SimSun" panose="02010600030101010101" pitchFamily="2" charset="-122"/>
            </a:endParaRPr>
          </a:p>
          <a:p>
            <a:pPr>
              <a:lnSpc>
                <a:spcPct val="150000"/>
              </a:lnSpc>
            </a:pPr>
            <a:r>
              <a:rPr lang="zh-CN" altLang="en-US" sz="1600" dirty="0" smtClean="0">
                <a:solidFill>
                  <a:srgbClr val="000000"/>
                </a:solidFill>
                <a:latin typeface="SimSun" panose="02010600030101010101" pitchFamily="2" charset="-122"/>
                <a:ea typeface="SimSun" panose="02010600030101010101" pitchFamily="2" charset="-122"/>
              </a:rPr>
              <a:t>（</a:t>
            </a:r>
            <a:r>
              <a:rPr lang="en-US" altLang="zh-CN" sz="1600" dirty="0" smtClean="0">
                <a:solidFill>
                  <a:srgbClr val="000000"/>
                </a:solidFill>
                <a:latin typeface="SimSun" panose="02010600030101010101" pitchFamily="2" charset="-122"/>
                <a:ea typeface="SimSun" panose="02010600030101010101" pitchFamily="2" charset="-122"/>
              </a:rPr>
              <a:t>4</a:t>
            </a:r>
            <a:r>
              <a:rPr lang="zh-CN" altLang="en-US" sz="1600" dirty="0" smtClean="0">
                <a:solidFill>
                  <a:srgbClr val="000000"/>
                </a:solidFill>
                <a:latin typeface="SimSun" panose="02010600030101010101" pitchFamily="2" charset="-122"/>
                <a:ea typeface="SimSun" panose="02010600030101010101" pitchFamily="2" charset="-122"/>
              </a:rPr>
              <a:t>）装配式</a:t>
            </a:r>
            <a:r>
              <a:rPr lang="zh-CN" altLang="en-US" sz="1600" dirty="0">
                <a:solidFill>
                  <a:srgbClr val="000000"/>
                </a:solidFill>
                <a:latin typeface="SimSun" panose="02010600030101010101" pitchFamily="2" charset="-122"/>
                <a:ea typeface="SimSun" panose="02010600030101010101" pitchFamily="2" charset="-122"/>
              </a:rPr>
              <a:t>建筑不同于传统现浇混凝土建筑，预留预埋是在工厂内生产构件时同步完成，设计文件应对预留预埋有明确的作法和表达。</a:t>
            </a:r>
            <a:r>
              <a:rPr lang="zh-CN" altLang="en-US" sz="1600" dirty="0" smtClean="0">
                <a:solidFill>
                  <a:srgbClr val="000000"/>
                </a:solidFill>
                <a:latin typeface="SimSun" panose="02010600030101010101" pitchFamily="2" charset="-122"/>
                <a:ea typeface="SimSun" panose="02010600030101010101" pitchFamily="2" charset="-122"/>
              </a:rPr>
              <a:t>例如：给排水平面图</a:t>
            </a:r>
            <a:r>
              <a:rPr lang="zh-CN" altLang="en-US" sz="1600" dirty="0">
                <a:solidFill>
                  <a:srgbClr val="000000"/>
                </a:solidFill>
                <a:latin typeface="SimSun" panose="02010600030101010101" pitchFamily="2" charset="-122"/>
                <a:ea typeface="SimSun" panose="02010600030101010101" pitchFamily="2" charset="-122"/>
              </a:rPr>
              <a:t>中立管穿叠合楼板、穿钢梁应准确定位且应标注套管规格；</a:t>
            </a:r>
            <a:endParaRPr lang="zh-CN" altLang="en-US" sz="1600" dirty="0">
              <a:solidFill>
                <a:srgbClr val="000000"/>
              </a:solidFill>
              <a:latin typeface="SimSun" panose="02010600030101010101" pitchFamily="2" charset="-122"/>
              <a:ea typeface="SimSun" panose="02010600030101010101" pitchFamily="2" charset="-122"/>
            </a:endParaRPr>
          </a:p>
        </p:txBody>
      </p:sp>
      <p:sp>
        <p:nvSpPr>
          <p:cNvPr id="13" name="矩形 12"/>
          <p:cNvSpPr/>
          <p:nvPr/>
        </p:nvSpPr>
        <p:spPr>
          <a:xfrm>
            <a:off x="9222576" y="571759"/>
            <a:ext cx="2749471" cy="400110"/>
          </a:xfrm>
          <a:prstGeom prst="rect">
            <a:avLst/>
          </a:prstGeom>
        </p:spPr>
        <p:txBody>
          <a:bodyPr wrap="none">
            <a:spAutoFit/>
          </a:bodyPr>
          <a:lstStyle/>
          <a:p>
            <a:r>
              <a:rPr lang="zh-CN" altLang="en-US" sz="2000" b="1" dirty="0" smtClean="0">
                <a:sym typeface="+mn-ea"/>
              </a:rPr>
              <a:t>给水排水专业审查要点</a:t>
            </a:r>
            <a:endParaRPr lang="zh-CN" altLang="en-US" sz="2000" b="1" dirty="0">
              <a:sym typeface="+mn-ea"/>
            </a:endParaRPr>
          </a:p>
        </p:txBody>
      </p:sp>
    </p:spTree>
    <p:custDataLst>
      <p:tags r:id="rId2"/>
    </p:custData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2191626"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7.3 </a:t>
            </a:r>
            <a:r>
              <a:rPr lang="zh-CN" altLang="en-US" sz="2000" b="1" dirty="0" smtClean="0">
                <a:latin typeface="微软雅黑" panose="020B0503020204020204" pitchFamily="34" charset="-122"/>
                <a:ea typeface="微软雅黑" panose="020B0503020204020204" pitchFamily="34" charset="-122"/>
              </a:rPr>
              <a:t>给水排水专业</a:t>
            </a:r>
            <a:endParaRPr lang="zh-CN" altLang="en-US" sz="2000" b="1" dirty="0">
              <a:latin typeface="微软雅黑" panose="020B0503020204020204" pitchFamily="34" charset="-122"/>
              <a:ea typeface="微软雅黑" panose="020B0503020204020204" pitchFamily="34" charset="-122"/>
            </a:endParaRPr>
          </a:p>
        </p:txBody>
      </p:sp>
      <p:sp>
        <p:nvSpPr>
          <p:cNvPr id="8" name="矩形 7"/>
          <p:cNvSpPr/>
          <p:nvPr/>
        </p:nvSpPr>
        <p:spPr>
          <a:xfrm>
            <a:off x="800802" y="1795750"/>
            <a:ext cx="1467068" cy="400110"/>
          </a:xfrm>
          <a:prstGeom prst="rect">
            <a:avLst/>
          </a:prstGeom>
          <a:solidFill>
            <a:schemeClr val="accent6"/>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审查要点：</a:t>
            </a:r>
            <a:endParaRPr lang="zh-CN" altLang="en-US" sz="2000" b="1" dirty="0">
              <a:latin typeface="微软雅黑" panose="020B0503020204020204" pitchFamily="34" charset="-122"/>
              <a:ea typeface="微软雅黑" panose="020B0503020204020204" pitchFamily="34" charset="-122"/>
            </a:endParaRPr>
          </a:p>
        </p:txBody>
      </p:sp>
      <p:sp>
        <p:nvSpPr>
          <p:cNvPr id="11" name="矩形 10"/>
          <p:cNvSpPr/>
          <p:nvPr/>
        </p:nvSpPr>
        <p:spPr>
          <a:xfrm>
            <a:off x="6262993" y="1791462"/>
            <a:ext cx="954107" cy="400110"/>
          </a:xfrm>
          <a:prstGeom prst="rect">
            <a:avLst/>
          </a:prstGeom>
          <a:solidFill>
            <a:schemeClr val="accent3">
              <a:lumMod val="75000"/>
            </a:schemeClr>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解读：</a:t>
            </a:r>
            <a:endParaRPr lang="zh-CN" altLang="en-US" sz="2000" b="1" dirty="0">
              <a:latin typeface="微软雅黑" panose="020B0503020204020204" pitchFamily="34" charset="-122"/>
              <a:ea typeface="微软雅黑" panose="020B0503020204020204" pitchFamily="34" charset="-122"/>
            </a:endParaRPr>
          </a:p>
        </p:txBody>
      </p:sp>
      <p:sp>
        <p:nvSpPr>
          <p:cNvPr id="12" name="矩形 11"/>
          <p:cNvSpPr/>
          <p:nvPr/>
        </p:nvSpPr>
        <p:spPr>
          <a:xfrm>
            <a:off x="6237398" y="2321723"/>
            <a:ext cx="5799092" cy="1938992"/>
          </a:xfrm>
          <a:prstGeom prst="rect">
            <a:avLst/>
          </a:prstGeom>
          <a:solidFill>
            <a:schemeClr val="accent3">
              <a:lumMod val="20000"/>
              <a:lumOff val="80000"/>
            </a:schemeClr>
          </a:solidFill>
        </p:spPr>
        <p:txBody>
          <a:bodyPr wrap="square">
            <a:spAutoFit/>
          </a:bodyPr>
          <a:lstStyle/>
          <a:p>
            <a:pPr>
              <a:lnSpc>
                <a:spcPct val="150000"/>
              </a:lnSpc>
            </a:pPr>
            <a:r>
              <a:rPr lang="en-US" altLang="zh-CN" sz="1600" dirty="0" smtClean="0">
                <a:solidFill>
                  <a:srgbClr val="000000"/>
                </a:solidFill>
                <a:latin typeface="SimSun" panose="02010600030101010101" pitchFamily="2" charset="-122"/>
                <a:ea typeface="SimSun" panose="02010600030101010101" pitchFamily="2" charset="-122"/>
              </a:rPr>
              <a:t>《</a:t>
            </a:r>
            <a:r>
              <a:rPr lang="zh-CN" altLang="en-US" sz="1600" dirty="0" smtClean="0">
                <a:solidFill>
                  <a:srgbClr val="000000"/>
                </a:solidFill>
                <a:latin typeface="SimSun" panose="02010600030101010101" pitchFamily="2" charset="-122"/>
                <a:ea typeface="SimSun" panose="02010600030101010101" pitchFamily="2" charset="-122"/>
              </a:rPr>
              <a:t>装配式混凝土建筑技术标准</a:t>
            </a:r>
            <a:r>
              <a:rPr lang="en-US" altLang="zh-CN" sz="1600" dirty="0" smtClean="0">
                <a:solidFill>
                  <a:srgbClr val="000000"/>
                </a:solidFill>
                <a:latin typeface="SimSun" panose="02010600030101010101" pitchFamily="2" charset="-122"/>
                <a:ea typeface="SimSun" panose="02010600030101010101" pitchFamily="2" charset="-122"/>
              </a:rPr>
              <a:t>》GB/T 51231-2016</a:t>
            </a:r>
            <a:r>
              <a:rPr lang="zh-CN" altLang="en-US" sz="1600" dirty="0" smtClean="0">
                <a:solidFill>
                  <a:srgbClr val="000000"/>
                </a:solidFill>
                <a:latin typeface="SimSun" panose="02010600030101010101" pitchFamily="2" charset="-122"/>
                <a:ea typeface="SimSun" panose="02010600030101010101" pitchFamily="2" charset="-122"/>
              </a:rPr>
              <a:t>第</a:t>
            </a:r>
            <a:r>
              <a:rPr lang="en-US" altLang="zh-CN" sz="1600" dirty="0" smtClean="0">
                <a:solidFill>
                  <a:srgbClr val="000000"/>
                </a:solidFill>
                <a:latin typeface="SimSun" panose="02010600030101010101" pitchFamily="2" charset="-122"/>
                <a:ea typeface="SimSun" panose="02010600030101010101" pitchFamily="2" charset="-122"/>
              </a:rPr>
              <a:t>7.1.4</a:t>
            </a:r>
            <a:r>
              <a:rPr lang="zh-CN" altLang="en-US" sz="1600" dirty="0" smtClean="0">
                <a:solidFill>
                  <a:srgbClr val="000000"/>
                </a:solidFill>
                <a:latin typeface="SimSun" panose="02010600030101010101" pitchFamily="2" charset="-122"/>
                <a:ea typeface="SimSun" panose="02010600030101010101" pitchFamily="2" charset="-122"/>
              </a:rPr>
              <a:t>条，“</a:t>
            </a:r>
            <a:r>
              <a:rPr lang="zh-CN" altLang="en-US" sz="1600" b="1" u="sng" dirty="0" smtClean="0">
                <a:solidFill>
                  <a:srgbClr val="000000"/>
                </a:solidFill>
                <a:latin typeface="SimSun" panose="02010600030101010101" pitchFamily="2" charset="-122"/>
                <a:ea typeface="SimSun" panose="02010600030101010101" pitchFamily="2" charset="-122"/>
              </a:rPr>
              <a:t>不得在安装完成后的预制构件上剔凿沟槽、打孔开洞</a:t>
            </a:r>
            <a:r>
              <a:rPr lang="zh-CN" altLang="en-US" sz="1600" dirty="0" smtClean="0">
                <a:solidFill>
                  <a:srgbClr val="000000"/>
                </a:solidFill>
                <a:latin typeface="SimSun" panose="02010600030101010101" pitchFamily="2" charset="-122"/>
                <a:ea typeface="SimSun" panose="02010600030101010101" pitchFamily="2" charset="-122"/>
              </a:rPr>
              <a:t>”，由于结构构件是在工厂内生产，现场拼装，给排水管道穿越预制构件的孔洞、沟槽必须在工厂内生产构件时同步完成，严禁施工现场开凿打洞。</a:t>
            </a:r>
            <a:endParaRPr lang="zh-CN" altLang="en-US" sz="1600" dirty="0">
              <a:solidFill>
                <a:srgbClr val="000000"/>
              </a:solidFill>
              <a:latin typeface="SimSun" panose="02010600030101010101" pitchFamily="2" charset="-122"/>
              <a:ea typeface="SimSun" panose="02010600030101010101" pitchFamily="2" charset="-122"/>
            </a:endParaRPr>
          </a:p>
        </p:txBody>
      </p:sp>
      <p:sp>
        <p:nvSpPr>
          <p:cNvPr id="4" name="矩形 3"/>
          <p:cNvSpPr/>
          <p:nvPr/>
        </p:nvSpPr>
        <p:spPr>
          <a:xfrm>
            <a:off x="232577" y="2321723"/>
            <a:ext cx="4629794" cy="338554"/>
          </a:xfrm>
          <a:prstGeom prst="rect">
            <a:avLst/>
          </a:prstGeom>
        </p:spPr>
        <p:txBody>
          <a:bodyPr wrap="none">
            <a:spAutoFit/>
          </a:bodyPr>
          <a:lstStyle/>
          <a:p>
            <a:r>
              <a:rPr lang="en-US" altLang="zh-CN" sz="1600" dirty="0"/>
              <a:t>《</a:t>
            </a:r>
            <a:r>
              <a:rPr lang="zh-CN" altLang="en-US" sz="1600" dirty="0"/>
              <a:t>装配式混凝土建筑技术标准</a:t>
            </a:r>
            <a:r>
              <a:rPr lang="en-US" altLang="zh-CN" sz="1600" dirty="0" smtClean="0"/>
              <a:t>》GB</a:t>
            </a:r>
            <a:r>
              <a:rPr lang="en-US" altLang="zh-CN" sz="1600" dirty="0"/>
              <a:t>/</a:t>
            </a:r>
            <a:r>
              <a:rPr lang="en-US" altLang="zh-CN" sz="1600" dirty="0" smtClean="0"/>
              <a:t>T51231-2016</a:t>
            </a:r>
            <a:endParaRPr lang="zh-CN" altLang="en-US" sz="1600" dirty="0"/>
          </a:p>
        </p:txBody>
      </p:sp>
      <p:pic>
        <p:nvPicPr>
          <p:cNvPr id="18" name="图片 17"/>
          <p:cNvPicPr>
            <a:picLocks noChangeAspect="true"/>
          </p:cNvPicPr>
          <p:nvPr/>
        </p:nvPicPr>
        <p:blipFill>
          <a:blip r:embed="rId1"/>
          <a:stretch>
            <a:fillRect/>
          </a:stretch>
        </p:blipFill>
        <p:spPr>
          <a:xfrm>
            <a:off x="232577" y="2795058"/>
            <a:ext cx="4647619" cy="1000000"/>
          </a:xfrm>
          <a:prstGeom prst="rect">
            <a:avLst/>
          </a:prstGeom>
        </p:spPr>
      </p:pic>
      <p:pic>
        <p:nvPicPr>
          <p:cNvPr id="21" name="图片 20"/>
          <p:cNvPicPr>
            <a:picLocks noChangeAspect="true"/>
          </p:cNvPicPr>
          <p:nvPr/>
        </p:nvPicPr>
        <p:blipFill rotWithShape="true">
          <a:blip r:embed="rId2"/>
          <a:srcRect l="1153"/>
          <a:stretch>
            <a:fillRect/>
          </a:stretch>
        </p:blipFill>
        <p:spPr>
          <a:xfrm>
            <a:off x="232577" y="4647041"/>
            <a:ext cx="4791706" cy="1619048"/>
          </a:xfrm>
          <a:prstGeom prst="rect">
            <a:avLst/>
          </a:prstGeom>
        </p:spPr>
      </p:pic>
      <p:sp>
        <p:nvSpPr>
          <p:cNvPr id="23" name="矩形 22"/>
          <p:cNvSpPr/>
          <p:nvPr/>
        </p:nvSpPr>
        <p:spPr>
          <a:xfrm>
            <a:off x="6237398" y="4647041"/>
            <a:ext cx="5799092" cy="1569660"/>
          </a:xfrm>
          <a:prstGeom prst="rect">
            <a:avLst/>
          </a:prstGeom>
          <a:solidFill>
            <a:schemeClr val="accent3">
              <a:lumMod val="20000"/>
              <a:lumOff val="80000"/>
            </a:schemeClr>
          </a:solidFill>
        </p:spPr>
        <p:txBody>
          <a:bodyPr wrap="square">
            <a:spAutoFit/>
          </a:bodyPr>
          <a:lstStyle/>
          <a:p>
            <a:pPr>
              <a:lnSpc>
                <a:spcPct val="150000"/>
              </a:lnSpc>
            </a:pPr>
            <a:r>
              <a:rPr lang="en-US" altLang="zh-CN" sz="1600" dirty="0" smtClean="0">
                <a:solidFill>
                  <a:srgbClr val="000000"/>
                </a:solidFill>
                <a:latin typeface="SimSun" panose="02010600030101010101" pitchFamily="2" charset="-122"/>
                <a:ea typeface="SimSun" panose="02010600030101010101" pitchFamily="2" charset="-122"/>
              </a:rPr>
              <a:t>《</a:t>
            </a:r>
            <a:r>
              <a:rPr lang="zh-CN" altLang="en-US" sz="1600" dirty="0">
                <a:solidFill>
                  <a:srgbClr val="000000"/>
                </a:solidFill>
                <a:latin typeface="SimSun" panose="02010600030101010101" pitchFamily="2" charset="-122"/>
                <a:ea typeface="SimSun" panose="02010600030101010101" pitchFamily="2" charset="-122"/>
              </a:rPr>
              <a:t>装配式住宅建筑技术标准</a:t>
            </a:r>
            <a:r>
              <a:rPr lang="en-US" altLang="zh-CN" sz="1600" dirty="0">
                <a:solidFill>
                  <a:srgbClr val="000000"/>
                </a:solidFill>
                <a:latin typeface="SimSun" panose="02010600030101010101" pitchFamily="2" charset="-122"/>
                <a:ea typeface="SimSun" panose="02010600030101010101" pitchFamily="2" charset="-122"/>
              </a:rPr>
              <a:t>》</a:t>
            </a:r>
            <a:r>
              <a:rPr lang="en-US" altLang="zh-CN" sz="1600" dirty="0" smtClean="0">
                <a:solidFill>
                  <a:srgbClr val="000000"/>
                </a:solidFill>
                <a:latin typeface="SimSun" panose="02010600030101010101" pitchFamily="2" charset="-122"/>
                <a:ea typeface="SimSun" panose="02010600030101010101" pitchFamily="2" charset="-122"/>
              </a:rPr>
              <a:t>JGJ/T-2017,</a:t>
            </a:r>
            <a:r>
              <a:rPr lang="zh-CN" altLang="en-US" sz="1600" dirty="0" smtClean="0">
                <a:solidFill>
                  <a:srgbClr val="000000"/>
                </a:solidFill>
                <a:latin typeface="SimSun" panose="02010600030101010101" pitchFamily="2" charset="-122"/>
                <a:ea typeface="SimSun" panose="02010600030101010101" pitchFamily="2" charset="-122"/>
              </a:rPr>
              <a:t>第</a:t>
            </a:r>
            <a:r>
              <a:rPr lang="en-US" altLang="zh-CN" sz="1600" dirty="0" smtClean="0">
                <a:solidFill>
                  <a:srgbClr val="000000"/>
                </a:solidFill>
                <a:latin typeface="SimSun" panose="02010600030101010101" pitchFamily="2" charset="-122"/>
                <a:ea typeface="SimSun" panose="02010600030101010101" pitchFamily="2" charset="-122"/>
              </a:rPr>
              <a:t>8.2.2</a:t>
            </a:r>
            <a:r>
              <a:rPr lang="zh-CN" altLang="en-US" sz="1600" dirty="0" smtClean="0">
                <a:solidFill>
                  <a:srgbClr val="000000"/>
                </a:solidFill>
                <a:latin typeface="SimSun" panose="02010600030101010101" pitchFamily="2" charset="-122"/>
                <a:ea typeface="SimSun" panose="02010600030101010101" pitchFamily="2" charset="-122"/>
              </a:rPr>
              <a:t>条，“</a:t>
            </a:r>
            <a:r>
              <a:rPr lang="zh-CN" altLang="en-US" sz="1600" b="1" u="sng" dirty="0">
                <a:solidFill>
                  <a:srgbClr val="000000"/>
                </a:solidFill>
                <a:latin typeface="SimSun" panose="02010600030101010101" pitchFamily="2" charset="-122"/>
                <a:ea typeface="SimSun" panose="02010600030101010101" pitchFamily="2" charset="-122"/>
              </a:rPr>
              <a:t>装配式住宅应采用同层</a:t>
            </a:r>
            <a:r>
              <a:rPr lang="zh-CN" altLang="en-US" sz="1600" b="1" u="sng" dirty="0" smtClean="0">
                <a:solidFill>
                  <a:srgbClr val="000000"/>
                </a:solidFill>
                <a:latin typeface="SimSun" panose="02010600030101010101" pitchFamily="2" charset="-122"/>
                <a:ea typeface="SimSun" panose="02010600030101010101" pitchFamily="2" charset="-122"/>
              </a:rPr>
              <a:t>排水设计</a:t>
            </a:r>
            <a:r>
              <a:rPr lang="zh-CN" altLang="en-US" sz="1600" dirty="0">
                <a:solidFill>
                  <a:srgbClr val="000000"/>
                </a:solidFill>
                <a:latin typeface="SimSun" panose="02010600030101010101" pitchFamily="2" charset="-122"/>
                <a:ea typeface="SimSun" panose="02010600030101010101" pitchFamily="2" charset="-122"/>
              </a:rPr>
              <a:t>”，这一要求</a:t>
            </a:r>
            <a:r>
              <a:rPr lang="zh-CN" altLang="en-US" sz="1600" dirty="0" smtClean="0">
                <a:solidFill>
                  <a:srgbClr val="000000"/>
                </a:solidFill>
                <a:latin typeface="SimSun" panose="02010600030101010101" pitchFamily="2" charset="-122"/>
                <a:ea typeface="SimSun" panose="02010600030101010101" pitchFamily="2" charset="-122"/>
              </a:rPr>
              <a:t>与现行</a:t>
            </a:r>
            <a:r>
              <a:rPr lang="en-US" altLang="zh-CN" sz="1600" dirty="0" smtClean="0">
                <a:solidFill>
                  <a:srgbClr val="000000"/>
                </a:solidFill>
                <a:latin typeface="SimSun" panose="02010600030101010101" pitchFamily="2" charset="-122"/>
                <a:ea typeface="SimSun" panose="02010600030101010101" pitchFamily="2" charset="-122"/>
              </a:rPr>
              <a:t>《</a:t>
            </a:r>
            <a:r>
              <a:rPr lang="zh-CN" altLang="en-US" sz="1600" dirty="0">
                <a:solidFill>
                  <a:srgbClr val="000000"/>
                </a:solidFill>
                <a:latin typeface="SimSun" panose="02010600030101010101" pitchFamily="2" charset="-122"/>
                <a:ea typeface="SimSun" panose="02010600030101010101" pitchFamily="2" charset="-122"/>
              </a:rPr>
              <a:t>四川省住宅设计标准</a:t>
            </a:r>
            <a:r>
              <a:rPr lang="en-US" altLang="zh-CN" sz="1600" dirty="0">
                <a:solidFill>
                  <a:srgbClr val="000000"/>
                </a:solidFill>
                <a:latin typeface="SimSun" panose="02010600030101010101" pitchFamily="2" charset="-122"/>
                <a:ea typeface="SimSun" panose="02010600030101010101" pitchFamily="2" charset="-122"/>
              </a:rPr>
              <a:t>》</a:t>
            </a:r>
            <a:r>
              <a:rPr lang="zh-CN" altLang="en-US" sz="1600" dirty="0">
                <a:solidFill>
                  <a:srgbClr val="000000"/>
                </a:solidFill>
                <a:latin typeface="SimSun" panose="02010600030101010101" pitchFamily="2" charset="-122"/>
                <a:ea typeface="SimSun" panose="02010600030101010101" pitchFamily="2" charset="-122"/>
              </a:rPr>
              <a:t>的要求是一致的</a:t>
            </a:r>
            <a:r>
              <a:rPr lang="zh-CN" altLang="en-US" sz="1600" dirty="0" smtClean="0">
                <a:solidFill>
                  <a:srgbClr val="000000"/>
                </a:solidFill>
                <a:latin typeface="SimSun" panose="02010600030101010101" pitchFamily="2" charset="-122"/>
                <a:ea typeface="SimSun" panose="02010600030101010101" pitchFamily="2" charset="-122"/>
              </a:rPr>
              <a:t>。同层排水的其他技术要求，应满足</a:t>
            </a:r>
            <a:r>
              <a:rPr lang="en-US" altLang="zh-CN" sz="1600" dirty="0" smtClean="0">
                <a:solidFill>
                  <a:srgbClr val="000000"/>
                </a:solidFill>
                <a:latin typeface="SimSun" panose="02010600030101010101" pitchFamily="2" charset="-122"/>
                <a:ea typeface="SimSun" panose="02010600030101010101" pitchFamily="2" charset="-122"/>
              </a:rPr>
              <a:t>8.2.2</a:t>
            </a:r>
            <a:r>
              <a:rPr lang="zh-CN" altLang="en-US" sz="1600" dirty="0" smtClean="0">
                <a:solidFill>
                  <a:srgbClr val="000000"/>
                </a:solidFill>
                <a:latin typeface="SimSun" panose="02010600030101010101" pitchFamily="2" charset="-122"/>
                <a:ea typeface="SimSun" panose="02010600030101010101" pitchFamily="2" charset="-122"/>
              </a:rPr>
              <a:t>条</a:t>
            </a:r>
            <a:r>
              <a:rPr lang="en-US" altLang="zh-CN" sz="1600" dirty="0" smtClean="0">
                <a:solidFill>
                  <a:srgbClr val="000000"/>
                </a:solidFill>
                <a:latin typeface="SimSun" panose="02010600030101010101" pitchFamily="2" charset="-122"/>
                <a:ea typeface="SimSun" panose="02010600030101010101" pitchFamily="2" charset="-122"/>
              </a:rPr>
              <a:t>1~4</a:t>
            </a:r>
            <a:r>
              <a:rPr lang="zh-CN" altLang="en-US" sz="1600" dirty="0" smtClean="0">
                <a:solidFill>
                  <a:srgbClr val="000000"/>
                </a:solidFill>
                <a:latin typeface="SimSun" panose="02010600030101010101" pitchFamily="2" charset="-122"/>
                <a:ea typeface="SimSun" panose="02010600030101010101" pitchFamily="2" charset="-122"/>
              </a:rPr>
              <a:t>款。</a:t>
            </a:r>
            <a:endParaRPr lang="zh-CN" altLang="en-US" sz="1600" dirty="0">
              <a:solidFill>
                <a:srgbClr val="000000"/>
              </a:solidFill>
              <a:latin typeface="SimSun" panose="02010600030101010101" pitchFamily="2" charset="-122"/>
              <a:ea typeface="SimSun" panose="02010600030101010101" pitchFamily="2" charset="-122"/>
            </a:endParaRPr>
          </a:p>
        </p:txBody>
      </p:sp>
      <p:sp>
        <p:nvSpPr>
          <p:cNvPr id="26" name="矩形 25"/>
          <p:cNvSpPr/>
          <p:nvPr/>
        </p:nvSpPr>
        <p:spPr>
          <a:xfrm>
            <a:off x="443970" y="4226516"/>
            <a:ext cx="3913123" cy="338554"/>
          </a:xfrm>
          <a:prstGeom prst="rect">
            <a:avLst/>
          </a:prstGeom>
        </p:spPr>
        <p:txBody>
          <a:bodyPr wrap="none">
            <a:spAutoFit/>
          </a:bodyPr>
          <a:lstStyle/>
          <a:p>
            <a:r>
              <a:rPr lang="en-US" altLang="zh-CN" sz="1600" dirty="0" smtClean="0"/>
              <a:t>《</a:t>
            </a:r>
            <a:r>
              <a:rPr lang="zh-CN" altLang="en-US" sz="1600" dirty="0" smtClean="0"/>
              <a:t>装配式</a:t>
            </a:r>
            <a:r>
              <a:rPr lang="zh-CN" altLang="en-US" sz="1600" dirty="0"/>
              <a:t>住宅</a:t>
            </a:r>
            <a:r>
              <a:rPr lang="zh-CN" altLang="en-US" sz="1600" dirty="0" smtClean="0"/>
              <a:t>建筑技术标准</a:t>
            </a:r>
            <a:r>
              <a:rPr lang="en-US" altLang="zh-CN" sz="1600" dirty="0" smtClean="0"/>
              <a:t>》JGJ/T-2017</a:t>
            </a:r>
            <a:endParaRPr lang="zh-CN" altLang="en-US" sz="1600" dirty="0"/>
          </a:p>
        </p:txBody>
      </p:sp>
      <p:sp>
        <p:nvSpPr>
          <p:cNvPr id="15" name="矩形 14"/>
          <p:cNvSpPr/>
          <p:nvPr/>
        </p:nvSpPr>
        <p:spPr>
          <a:xfrm>
            <a:off x="9222576" y="571759"/>
            <a:ext cx="2749471" cy="400110"/>
          </a:xfrm>
          <a:prstGeom prst="rect">
            <a:avLst/>
          </a:prstGeom>
        </p:spPr>
        <p:txBody>
          <a:bodyPr wrap="none">
            <a:spAutoFit/>
          </a:bodyPr>
          <a:lstStyle/>
          <a:p>
            <a:r>
              <a:rPr lang="zh-CN" altLang="en-US" sz="2000" b="1" dirty="0" smtClean="0">
                <a:sym typeface="+mn-ea"/>
              </a:rPr>
              <a:t>给水排水专业审查要点</a:t>
            </a:r>
            <a:endParaRPr lang="zh-CN" altLang="en-US" sz="2000" b="1" dirty="0">
              <a:sym typeface="+mn-ea"/>
            </a:endParaRPr>
          </a:p>
        </p:txBody>
      </p:sp>
    </p:spTree>
    <p:custDataLst>
      <p:tags r:id="rId3"/>
    </p:custData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2191626"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7.3 </a:t>
            </a:r>
            <a:r>
              <a:rPr lang="zh-CN" altLang="en-US" sz="2000" b="1" dirty="0" smtClean="0">
                <a:latin typeface="微软雅黑" panose="020B0503020204020204" pitchFamily="34" charset="-122"/>
                <a:ea typeface="微软雅黑" panose="020B0503020204020204" pitchFamily="34" charset="-122"/>
              </a:rPr>
              <a:t>给水排水专业</a:t>
            </a:r>
            <a:endParaRPr lang="zh-CN" altLang="en-US" sz="2000" b="1" dirty="0">
              <a:latin typeface="微软雅黑" panose="020B0503020204020204" pitchFamily="34" charset="-122"/>
              <a:ea typeface="微软雅黑" panose="020B0503020204020204" pitchFamily="34" charset="-122"/>
            </a:endParaRPr>
          </a:p>
        </p:txBody>
      </p:sp>
      <p:sp>
        <p:nvSpPr>
          <p:cNvPr id="8" name="矩形 7"/>
          <p:cNvSpPr/>
          <p:nvPr/>
        </p:nvSpPr>
        <p:spPr>
          <a:xfrm>
            <a:off x="800802" y="1795750"/>
            <a:ext cx="1467068" cy="400110"/>
          </a:xfrm>
          <a:prstGeom prst="rect">
            <a:avLst/>
          </a:prstGeom>
          <a:solidFill>
            <a:schemeClr val="accent6"/>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审查要点：</a:t>
            </a:r>
            <a:endParaRPr lang="zh-CN" altLang="en-US" sz="2000" b="1" dirty="0">
              <a:latin typeface="微软雅黑" panose="020B0503020204020204" pitchFamily="34" charset="-122"/>
              <a:ea typeface="微软雅黑" panose="020B0503020204020204" pitchFamily="34" charset="-122"/>
            </a:endParaRPr>
          </a:p>
        </p:txBody>
      </p:sp>
      <p:sp>
        <p:nvSpPr>
          <p:cNvPr id="11" name="矩形 10"/>
          <p:cNvSpPr/>
          <p:nvPr/>
        </p:nvSpPr>
        <p:spPr>
          <a:xfrm>
            <a:off x="6262993" y="1791462"/>
            <a:ext cx="954107" cy="400110"/>
          </a:xfrm>
          <a:prstGeom prst="rect">
            <a:avLst/>
          </a:prstGeom>
          <a:solidFill>
            <a:schemeClr val="accent3">
              <a:lumMod val="75000"/>
            </a:schemeClr>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解读：</a:t>
            </a:r>
            <a:endParaRPr lang="zh-CN" altLang="en-US" sz="2000" b="1" dirty="0">
              <a:latin typeface="微软雅黑" panose="020B0503020204020204" pitchFamily="34" charset="-122"/>
              <a:ea typeface="微软雅黑" panose="020B0503020204020204" pitchFamily="34" charset="-122"/>
            </a:endParaRPr>
          </a:p>
        </p:txBody>
      </p:sp>
      <p:sp>
        <p:nvSpPr>
          <p:cNvPr id="12" name="矩形 11"/>
          <p:cNvSpPr/>
          <p:nvPr/>
        </p:nvSpPr>
        <p:spPr>
          <a:xfrm>
            <a:off x="6237398" y="2191572"/>
            <a:ext cx="5799092" cy="2677656"/>
          </a:xfrm>
          <a:prstGeom prst="rect">
            <a:avLst/>
          </a:prstGeom>
          <a:solidFill>
            <a:schemeClr val="accent3">
              <a:lumMod val="20000"/>
              <a:lumOff val="80000"/>
            </a:schemeClr>
          </a:solidFill>
        </p:spPr>
        <p:txBody>
          <a:bodyPr wrap="square">
            <a:spAutoFit/>
          </a:bodyPr>
          <a:lstStyle/>
          <a:p>
            <a:pPr>
              <a:lnSpc>
                <a:spcPct val="150000"/>
              </a:lnSpc>
            </a:pPr>
            <a:r>
              <a:rPr lang="zh-CN" altLang="en-US" sz="1600" dirty="0">
                <a:solidFill>
                  <a:srgbClr val="000000"/>
                </a:solidFill>
                <a:latin typeface="SimSun" panose="02010600030101010101" pitchFamily="2" charset="-122"/>
                <a:ea typeface="SimSun" panose="02010600030101010101" pitchFamily="2" charset="-122"/>
              </a:rPr>
              <a:t>当项目采用</a:t>
            </a:r>
            <a:r>
              <a:rPr lang="zh-CN" altLang="en-US" sz="1600" dirty="0" smtClean="0">
                <a:solidFill>
                  <a:srgbClr val="000000"/>
                </a:solidFill>
                <a:latin typeface="SimSun" panose="02010600030101010101" pitchFamily="2" charset="-122"/>
                <a:ea typeface="SimSun" panose="02010600030101010101" pitchFamily="2" charset="-122"/>
              </a:rPr>
              <a:t>了装配式整体卫生间</a:t>
            </a:r>
            <a:r>
              <a:rPr lang="zh-CN" altLang="en-US" sz="1600" dirty="0">
                <a:solidFill>
                  <a:srgbClr val="000000"/>
                </a:solidFill>
                <a:latin typeface="SimSun" panose="02010600030101010101" pitchFamily="2" charset="-122"/>
                <a:ea typeface="SimSun" panose="02010600030101010101" pitchFamily="2" charset="-122"/>
              </a:rPr>
              <a:t>时，应参照执行</a:t>
            </a:r>
            <a:r>
              <a:rPr lang="en-US" altLang="zh-CN" sz="1600" dirty="0">
                <a:solidFill>
                  <a:srgbClr val="000000"/>
                </a:solidFill>
                <a:latin typeface="SimSun" panose="02010600030101010101" pitchFamily="2" charset="-122"/>
                <a:ea typeface="SimSun" panose="02010600030101010101" pitchFamily="2" charset="-122"/>
              </a:rPr>
              <a:t>《</a:t>
            </a:r>
            <a:r>
              <a:rPr lang="zh-CN" altLang="en-US" sz="1600" dirty="0">
                <a:solidFill>
                  <a:srgbClr val="000000"/>
                </a:solidFill>
                <a:latin typeface="SimSun" panose="02010600030101010101" pitchFamily="2" charset="-122"/>
                <a:ea typeface="SimSun" panose="02010600030101010101" pitchFamily="2" charset="-122"/>
              </a:rPr>
              <a:t>装配式整体卫生间应用技术标准</a:t>
            </a:r>
            <a:r>
              <a:rPr lang="en-US" altLang="zh-CN" sz="1600" dirty="0">
                <a:solidFill>
                  <a:srgbClr val="000000"/>
                </a:solidFill>
                <a:latin typeface="SimSun" panose="02010600030101010101" pitchFamily="2" charset="-122"/>
                <a:ea typeface="SimSun" panose="02010600030101010101" pitchFamily="2" charset="-122"/>
              </a:rPr>
              <a:t>》JGJ/T 467-2018</a:t>
            </a:r>
            <a:r>
              <a:rPr lang="zh-CN" altLang="en-US" sz="1600" dirty="0">
                <a:solidFill>
                  <a:srgbClr val="000000"/>
                </a:solidFill>
                <a:latin typeface="SimSun" panose="02010600030101010101" pitchFamily="2" charset="-122"/>
                <a:ea typeface="SimSun" panose="02010600030101010101" pitchFamily="2" charset="-122"/>
              </a:rPr>
              <a:t>， 第</a:t>
            </a:r>
            <a:r>
              <a:rPr lang="en-US" altLang="zh-CN" sz="1600" dirty="0">
                <a:solidFill>
                  <a:srgbClr val="000000"/>
                </a:solidFill>
                <a:latin typeface="SimSun" panose="02010600030101010101" pitchFamily="2" charset="-122"/>
                <a:ea typeface="SimSun" panose="02010600030101010101" pitchFamily="2" charset="-122"/>
              </a:rPr>
              <a:t>5.3.6</a:t>
            </a:r>
            <a:r>
              <a:rPr lang="zh-CN" altLang="en-US" sz="1600" dirty="0">
                <a:solidFill>
                  <a:srgbClr val="000000"/>
                </a:solidFill>
                <a:latin typeface="SimSun" panose="02010600030101010101" pitchFamily="2" charset="-122"/>
                <a:ea typeface="SimSun" panose="02010600030101010101" pitchFamily="2" charset="-122"/>
              </a:rPr>
              <a:t>条第</a:t>
            </a:r>
            <a:r>
              <a:rPr lang="en-US" altLang="zh-CN" sz="1600" dirty="0">
                <a:solidFill>
                  <a:srgbClr val="000000"/>
                </a:solidFill>
                <a:latin typeface="SimSun" panose="02010600030101010101" pitchFamily="2" charset="-122"/>
                <a:ea typeface="SimSun" panose="02010600030101010101" pitchFamily="2" charset="-122"/>
              </a:rPr>
              <a:t>1</a:t>
            </a:r>
            <a:r>
              <a:rPr lang="zh-CN" altLang="en-US" sz="1600" dirty="0">
                <a:solidFill>
                  <a:srgbClr val="000000"/>
                </a:solidFill>
                <a:latin typeface="SimSun" panose="02010600030101010101" pitchFamily="2" charset="-122"/>
                <a:ea typeface="SimSun" panose="02010600030101010101" pitchFamily="2" charset="-122"/>
              </a:rPr>
              <a:t>款：“应有可靠的管道防渗漏措施</a:t>
            </a:r>
            <a:r>
              <a:rPr lang="zh-CN" altLang="en-US" sz="1600" dirty="0" smtClean="0">
                <a:solidFill>
                  <a:srgbClr val="000000"/>
                </a:solidFill>
                <a:latin typeface="SimSun" panose="02010600030101010101" pitchFamily="2" charset="-122"/>
                <a:ea typeface="SimSun" panose="02010600030101010101" pitchFamily="2" charset="-122"/>
              </a:rPr>
              <a:t>”， 在设计、审查</a:t>
            </a:r>
            <a:r>
              <a:rPr lang="zh-CN" altLang="en-US" sz="1600" dirty="0">
                <a:solidFill>
                  <a:srgbClr val="000000"/>
                </a:solidFill>
                <a:latin typeface="SimSun" panose="02010600030101010101" pitchFamily="2" charset="-122"/>
                <a:ea typeface="SimSun" panose="02010600030101010101" pitchFamily="2" charset="-122"/>
              </a:rPr>
              <a:t>时，当</a:t>
            </a:r>
            <a:r>
              <a:rPr lang="zh-CN" altLang="en-US" sz="1600" dirty="0" smtClean="0">
                <a:solidFill>
                  <a:srgbClr val="000000"/>
                </a:solidFill>
                <a:latin typeface="SimSun" panose="02010600030101010101" pitchFamily="2" charset="-122"/>
                <a:ea typeface="SimSun" panose="02010600030101010101" pitchFamily="2" charset="-122"/>
              </a:rPr>
              <a:t>项目一次设计仅</a:t>
            </a:r>
            <a:r>
              <a:rPr lang="zh-CN" altLang="en-US" sz="1600" dirty="0">
                <a:solidFill>
                  <a:srgbClr val="000000"/>
                </a:solidFill>
                <a:latin typeface="SimSun" panose="02010600030101010101" pitchFamily="2" charset="-122"/>
                <a:ea typeface="SimSun" panose="02010600030101010101" pitchFamily="2" charset="-122"/>
              </a:rPr>
              <a:t>预留整体式卫生间的安装条件时，应在设计</a:t>
            </a:r>
            <a:r>
              <a:rPr lang="zh-CN" altLang="en-US" sz="1600" dirty="0" smtClean="0">
                <a:solidFill>
                  <a:srgbClr val="000000"/>
                </a:solidFill>
                <a:latin typeface="SimSun" panose="02010600030101010101" pitchFamily="2" charset="-122"/>
                <a:ea typeface="SimSun" panose="02010600030101010101" pitchFamily="2" charset="-122"/>
              </a:rPr>
              <a:t>说明中注明整体卫生间在二次设计时应有</a:t>
            </a:r>
            <a:r>
              <a:rPr lang="zh-CN" altLang="en-US" sz="1600" b="1" u="sng" dirty="0" smtClean="0">
                <a:solidFill>
                  <a:srgbClr val="000000"/>
                </a:solidFill>
                <a:latin typeface="SimSun" panose="02010600030101010101" pitchFamily="2" charset="-122"/>
                <a:ea typeface="SimSun" panose="02010600030101010101" pitchFamily="2" charset="-122"/>
              </a:rPr>
              <a:t>可靠的管道防渗漏措施</a:t>
            </a:r>
            <a:r>
              <a:rPr lang="zh-CN" altLang="en-US" sz="1600" dirty="0" smtClean="0">
                <a:solidFill>
                  <a:srgbClr val="000000"/>
                </a:solidFill>
                <a:latin typeface="SimSun" panose="02010600030101010101" pitchFamily="2" charset="-122"/>
                <a:ea typeface="SimSun" panose="02010600030101010101" pitchFamily="2" charset="-122"/>
              </a:rPr>
              <a:t>；当项目包含整体卫生间设计图纸时，应具体明确</a:t>
            </a:r>
            <a:r>
              <a:rPr lang="zh-CN" altLang="en-US" sz="1600" b="1" u="sng" dirty="0">
                <a:solidFill>
                  <a:srgbClr val="000000"/>
                </a:solidFill>
                <a:latin typeface="SimSun" panose="02010600030101010101" pitchFamily="2" charset="-122"/>
                <a:ea typeface="SimSun" panose="02010600030101010101" pitchFamily="2" charset="-122"/>
              </a:rPr>
              <a:t>可靠的</a:t>
            </a:r>
            <a:r>
              <a:rPr lang="zh-CN" altLang="en-US" sz="1600" b="1" u="sng" dirty="0" smtClean="0">
                <a:solidFill>
                  <a:srgbClr val="000000"/>
                </a:solidFill>
                <a:latin typeface="SimSun" panose="02010600030101010101" pitchFamily="2" charset="-122"/>
                <a:ea typeface="SimSun" panose="02010600030101010101" pitchFamily="2" charset="-122"/>
              </a:rPr>
              <a:t>管道防渗漏措施</a:t>
            </a:r>
            <a:r>
              <a:rPr lang="zh-CN" altLang="en-US" sz="1600" dirty="0" smtClean="0">
                <a:solidFill>
                  <a:srgbClr val="000000"/>
                </a:solidFill>
                <a:latin typeface="SimSun" panose="02010600030101010101" pitchFamily="2" charset="-122"/>
                <a:ea typeface="SimSun" panose="02010600030101010101" pitchFamily="2" charset="-122"/>
              </a:rPr>
              <a:t>；</a:t>
            </a:r>
            <a:endParaRPr lang="zh-CN" altLang="en-US" sz="1600" dirty="0">
              <a:solidFill>
                <a:srgbClr val="000000"/>
              </a:solidFill>
              <a:latin typeface="SimSun" panose="02010600030101010101" pitchFamily="2" charset="-122"/>
              <a:ea typeface="SimSun" panose="02010600030101010101" pitchFamily="2" charset="-122"/>
            </a:endParaRPr>
          </a:p>
        </p:txBody>
      </p:sp>
      <p:sp>
        <p:nvSpPr>
          <p:cNvPr id="4" name="矩形 3"/>
          <p:cNvSpPr/>
          <p:nvPr/>
        </p:nvSpPr>
        <p:spPr>
          <a:xfrm>
            <a:off x="232577" y="2321723"/>
            <a:ext cx="4935454" cy="338554"/>
          </a:xfrm>
          <a:prstGeom prst="rect">
            <a:avLst/>
          </a:prstGeom>
        </p:spPr>
        <p:txBody>
          <a:bodyPr wrap="none">
            <a:spAutoFit/>
          </a:bodyPr>
          <a:lstStyle/>
          <a:p>
            <a:r>
              <a:rPr lang="en-US" altLang="zh-CN" sz="1600" dirty="0" smtClean="0"/>
              <a:t>《</a:t>
            </a:r>
            <a:r>
              <a:rPr lang="zh-CN" altLang="en-US" sz="1600" dirty="0" smtClean="0"/>
              <a:t>装配式整体卫生间应用技术标准</a:t>
            </a:r>
            <a:r>
              <a:rPr lang="en-US" altLang="zh-CN" sz="1600" dirty="0" smtClean="0"/>
              <a:t>》JGJ/T 467-2018</a:t>
            </a:r>
            <a:endParaRPr lang="zh-CN" altLang="en-US" sz="1600" dirty="0"/>
          </a:p>
        </p:txBody>
      </p:sp>
      <p:sp>
        <p:nvSpPr>
          <p:cNvPr id="23" name="矩形 22"/>
          <p:cNvSpPr/>
          <p:nvPr/>
        </p:nvSpPr>
        <p:spPr>
          <a:xfrm>
            <a:off x="6237398" y="5147971"/>
            <a:ext cx="5799092" cy="1569660"/>
          </a:xfrm>
          <a:prstGeom prst="rect">
            <a:avLst/>
          </a:prstGeom>
          <a:solidFill>
            <a:schemeClr val="accent3">
              <a:lumMod val="20000"/>
              <a:lumOff val="80000"/>
            </a:schemeClr>
          </a:solidFill>
        </p:spPr>
        <p:txBody>
          <a:bodyPr wrap="square">
            <a:spAutoFit/>
          </a:bodyPr>
          <a:lstStyle/>
          <a:p>
            <a:pPr>
              <a:lnSpc>
                <a:spcPct val="150000"/>
              </a:lnSpc>
            </a:pPr>
            <a:r>
              <a:rPr lang="zh-CN" altLang="en-US" sz="1600" dirty="0" smtClean="0">
                <a:solidFill>
                  <a:srgbClr val="000000"/>
                </a:solidFill>
                <a:latin typeface="SimSun" panose="02010600030101010101" pitchFamily="2" charset="-122"/>
                <a:ea typeface="SimSun" panose="02010600030101010101" pitchFamily="2" charset="-122"/>
              </a:rPr>
              <a:t>设计可参考</a:t>
            </a:r>
            <a:r>
              <a:rPr lang="en-US" altLang="zh-CN" sz="1600" dirty="0">
                <a:solidFill>
                  <a:srgbClr val="000000"/>
                </a:solidFill>
                <a:latin typeface="SimSun" panose="02010600030101010101" pitchFamily="2" charset="-122"/>
                <a:ea typeface="SimSun" panose="02010600030101010101" pitchFamily="2" charset="-122"/>
              </a:rPr>
              <a:t>《</a:t>
            </a:r>
            <a:r>
              <a:rPr lang="zh-CN" altLang="en-US" sz="1600" dirty="0">
                <a:solidFill>
                  <a:srgbClr val="000000"/>
                </a:solidFill>
                <a:latin typeface="SimSun" panose="02010600030101010101" pitchFamily="2" charset="-122"/>
                <a:ea typeface="SimSun" panose="02010600030101010101" pitchFamily="2" charset="-122"/>
              </a:rPr>
              <a:t>装配式整体厨房应用技术标准</a:t>
            </a:r>
            <a:r>
              <a:rPr lang="en-US" altLang="zh-CN" sz="1600" dirty="0">
                <a:solidFill>
                  <a:srgbClr val="000000"/>
                </a:solidFill>
                <a:latin typeface="SimSun" panose="02010600030101010101" pitchFamily="2" charset="-122"/>
                <a:ea typeface="SimSun" panose="02010600030101010101" pitchFamily="2" charset="-122"/>
              </a:rPr>
              <a:t>》JGJ/T 477-2018</a:t>
            </a:r>
            <a:endParaRPr lang="en-US" altLang="zh-CN" sz="1600" dirty="0">
              <a:solidFill>
                <a:srgbClr val="000000"/>
              </a:solidFill>
              <a:latin typeface="SimSun" panose="02010600030101010101" pitchFamily="2" charset="-122"/>
              <a:ea typeface="SimSun" panose="02010600030101010101" pitchFamily="2" charset="-122"/>
            </a:endParaRPr>
          </a:p>
          <a:p>
            <a:pPr>
              <a:lnSpc>
                <a:spcPct val="150000"/>
              </a:lnSpc>
            </a:pPr>
            <a:r>
              <a:rPr lang="zh-CN" altLang="en-US" sz="1600" dirty="0" smtClean="0">
                <a:solidFill>
                  <a:srgbClr val="000000"/>
                </a:solidFill>
                <a:latin typeface="SimSun" panose="02010600030101010101" pitchFamily="2" charset="-122"/>
                <a:ea typeface="SimSun" panose="02010600030101010101" pitchFamily="2" charset="-122"/>
              </a:rPr>
              <a:t>第</a:t>
            </a:r>
            <a:r>
              <a:rPr lang="en-US" altLang="zh-CN" sz="1600" dirty="0" smtClean="0">
                <a:solidFill>
                  <a:srgbClr val="000000"/>
                </a:solidFill>
                <a:latin typeface="SimSun" panose="02010600030101010101" pitchFamily="2" charset="-122"/>
                <a:ea typeface="SimSun" panose="02010600030101010101" pitchFamily="2" charset="-122"/>
              </a:rPr>
              <a:t>4.4.5</a:t>
            </a:r>
            <a:r>
              <a:rPr lang="zh-CN" altLang="en-US" sz="1600" dirty="0" smtClean="0">
                <a:solidFill>
                  <a:srgbClr val="000000"/>
                </a:solidFill>
                <a:latin typeface="SimSun" panose="02010600030101010101" pitchFamily="2" charset="-122"/>
                <a:ea typeface="SimSun" panose="02010600030101010101" pitchFamily="2" charset="-122"/>
              </a:rPr>
              <a:t>条进行给水管线及末端点位定位，也可根据整体厨房专业厂家的要求进行预留。审查时主要查验厨房大样图或设计总说明中的“卫生设备安装高度”的相关说明。</a:t>
            </a:r>
            <a:endParaRPr lang="zh-CN" altLang="en-US" sz="1600" dirty="0">
              <a:solidFill>
                <a:srgbClr val="000000"/>
              </a:solidFill>
              <a:latin typeface="SimSun" panose="02010600030101010101" pitchFamily="2" charset="-122"/>
              <a:ea typeface="SimSun" panose="02010600030101010101" pitchFamily="2" charset="-122"/>
            </a:endParaRPr>
          </a:p>
        </p:txBody>
      </p:sp>
      <p:sp>
        <p:nvSpPr>
          <p:cNvPr id="26" name="矩形 25"/>
          <p:cNvSpPr/>
          <p:nvPr/>
        </p:nvSpPr>
        <p:spPr>
          <a:xfrm>
            <a:off x="315838" y="4489198"/>
            <a:ext cx="4730269" cy="338554"/>
          </a:xfrm>
          <a:prstGeom prst="rect">
            <a:avLst/>
          </a:prstGeom>
        </p:spPr>
        <p:txBody>
          <a:bodyPr wrap="none">
            <a:spAutoFit/>
          </a:bodyPr>
          <a:lstStyle/>
          <a:p>
            <a:r>
              <a:rPr lang="en-US" altLang="zh-CN" sz="1600" dirty="0" smtClean="0"/>
              <a:t>《</a:t>
            </a:r>
            <a:r>
              <a:rPr lang="zh-CN" altLang="en-US" sz="1600" dirty="0"/>
              <a:t>装配式整体厨房应用技术标准</a:t>
            </a:r>
            <a:r>
              <a:rPr lang="en-US" altLang="zh-CN" sz="1600" dirty="0" smtClean="0"/>
              <a:t>》JGJ/T 477-2018</a:t>
            </a:r>
            <a:endParaRPr lang="zh-CN" altLang="en-US" sz="1600" dirty="0"/>
          </a:p>
        </p:txBody>
      </p:sp>
      <p:pic>
        <p:nvPicPr>
          <p:cNvPr id="2" name="图片 1"/>
          <p:cNvPicPr>
            <a:picLocks noChangeAspect="true"/>
          </p:cNvPicPr>
          <p:nvPr/>
        </p:nvPicPr>
        <p:blipFill rotWithShape="true">
          <a:blip r:embed="rId1"/>
          <a:srcRect b="32967"/>
          <a:stretch>
            <a:fillRect/>
          </a:stretch>
        </p:blipFill>
        <p:spPr>
          <a:xfrm>
            <a:off x="502651" y="2660277"/>
            <a:ext cx="4923809" cy="1066149"/>
          </a:xfrm>
          <a:prstGeom prst="rect">
            <a:avLst/>
          </a:prstGeom>
        </p:spPr>
      </p:pic>
      <p:pic>
        <p:nvPicPr>
          <p:cNvPr id="3" name="图片 2"/>
          <p:cNvPicPr>
            <a:picLocks noChangeAspect="true"/>
          </p:cNvPicPr>
          <p:nvPr/>
        </p:nvPicPr>
        <p:blipFill rotWithShape="true">
          <a:blip r:embed="rId2"/>
          <a:srcRect t="12238"/>
          <a:stretch>
            <a:fillRect/>
          </a:stretch>
        </p:blipFill>
        <p:spPr>
          <a:xfrm>
            <a:off x="348983" y="4928960"/>
            <a:ext cx="4819048" cy="1788671"/>
          </a:xfrm>
          <a:prstGeom prst="rect">
            <a:avLst/>
          </a:prstGeom>
        </p:spPr>
      </p:pic>
      <p:sp>
        <p:nvSpPr>
          <p:cNvPr id="14" name="矩形 13"/>
          <p:cNvSpPr/>
          <p:nvPr/>
        </p:nvSpPr>
        <p:spPr>
          <a:xfrm>
            <a:off x="9222576" y="571759"/>
            <a:ext cx="2749471" cy="400110"/>
          </a:xfrm>
          <a:prstGeom prst="rect">
            <a:avLst/>
          </a:prstGeom>
        </p:spPr>
        <p:txBody>
          <a:bodyPr wrap="none">
            <a:spAutoFit/>
          </a:bodyPr>
          <a:lstStyle/>
          <a:p>
            <a:r>
              <a:rPr lang="zh-CN" altLang="en-US" sz="2000" b="1" dirty="0" smtClean="0">
                <a:sym typeface="+mn-ea"/>
              </a:rPr>
              <a:t>给水排水专业审查要点</a:t>
            </a:r>
            <a:endParaRPr lang="zh-CN" altLang="en-US" sz="2000" b="1" dirty="0">
              <a:sym typeface="+mn-ea"/>
            </a:endParaRPr>
          </a:p>
        </p:txBody>
      </p:sp>
    </p:spTree>
    <p:custDataLst>
      <p:tags r:id="rId3"/>
    </p:custData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2191626"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7.3 </a:t>
            </a:r>
            <a:r>
              <a:rPr lang="zh-CN" altLang="en-US" sz="2000" b="1" dirty="0" smtClean="0">
                <a:latin typeface="微软雅黑" panose="020B0503020204020204" pitchFamily="34" charset="-122"/>
                <a:ea typeface="微软雅黑" panose="020B0503020204020204" pitchFamily="34" charset="-122"/>
              </a:rPr>
              <a:t>给水排水专业</a:t>
            </a:r>
            <a:endParaRPr lang="zh-CN" altLang="en-US" sz="2000" b="1" dirty="0">
              <a:latin typeface="微软雅黑" panose="020B0503020204020204" pitchFamily="34" charset="-122"/>
              <a:ea typeface="微软雅黑" panose="020B0503020204020204" pitchFamily="34" charset="-122"/>
            </a:endParaRPr>
          </a:p>
        </p:txBody>
      </p:sp>
      <p:sp>
        <p:nvSpPr>
          <p:cNvPr id="8" name="矩形 7"/>
          <p:cNvSpPr/>
          <p:nvPr/>
        </p:nvSpPr>
        <p:spPr>
          <a:xfrm>
            <a:off x="800802" y="1795750"/>
            <a:ext cx="1467068" cy="400110"/>
          </a:xfrm>
          <a:prstGeom prst="rect">
            <a:avLst/>
          </a:prstGeom>
          <a:solidFill>
            <a:schemeClr val="accent6"/>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审查要点：</a:t>
            </a:r>
            <a:endParaRPr lang="zh-CN" altLang="en-US" sz="2000" b="1" dirty="0">
              <a:latin typeface="微软雅黑" panose="020B0503020204020204" pitchFamily="34" charset="-122"/>
              <a:ea typeface="微软雅黑" panose="020B0503020204020204" pitchFamily="34" charset="-122"/>
            </a:endParaRPr>
          </a:p>
        </p:txBody>
      </p:sp>
      <p:sp>
        <p:nvSpPr>
          <p:cNvPr id="11" name="矩形 10"/>
          <p:cNvSpPr/>
          <p:nvPr/>
        </p:nvSpPr>
        <p:spPr>
          <a:xfrm>
            <a:off x="6262993" y="1791462"/>
            <a:ext cx="954107" cy="400110"/>
          </a:xfrm>
          <a:prstGeom prst="rect">
            <a:avLst/>
          </a:prstGeom>
          <a:solidFill>
            <a:schemeClr val="accent3">
              <a:lumMod val="75000"/>
            </a:schemeClr>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解读：</a:t>
            </a:r>
            <a:endParaRPr lang="zh-CN" altLang="en-US" sz="2000" b="1" dirty="0">
              <a:latin typeface="微软雅黑" panose="020B0503020204020204" pitchFamily="34" charset="-122"/>
              <a:ea typeface="微软雅黑" panose="020B0503020204020204" pitchFamily="34" charset="-122"/>
            </a:endParaRPr>
          </a:p>
        </p:txBody>
      </p:sp>
      <p:sp>
        <p:nvSpPr>
          <p:cNvPr id="12" name="矩形 11"/>
          <p:cNvSpPr/>
          <p:nvPr/>
        </p:nvSpPr>
        <p:spPr>
          <a:xfrm>
            <a:off x="6237398" y="2321723"/>
            <a:ext cx="5492486" cy="1938992"/>
          </a:xfrm>
          <a:prstGeom prst="rect">
            <a:avLst/>
          </a:prstGeom>
          <a:solidFill>
            <a:schemeClr val="accent3">
              <a:lumMod val="20000"/>
              <a:lumOff val="80000"/>
            </a:schemeClr>
          </a:solidFill>
        </p:spPr>
        <p:txBody>
          <a:bodyPr wrap="square">
            <a:spAutoFit/>
          </a:bodyPr>
          <a:lstStyle/>
          <a:p>
            <a:pPr>
              <a:lnSpc>
                <a:spcPct val="150000"/>
              </a:lnSpc>
            </a:pPr>
            <a:r>
              <a:rPr lang="zh-CN" altLang="en-US" sz="1600" dirty="0" smtClean="0">
                <a:solidFill>
                  <a:srgbClr val="000000"/>
                </a:solidFill>
                <a:latin typeface="SimSun" panose="02010600030101010101" pitchFamily="2" charset="-122"/>
                <a:ea typeface="SimSun" panose="02010600030101010101" pitchFamily="2" charset="-122"/>
              </a:rPr>
              <a:t>当项目属于公共建筑时，执行</a:t>
            </a:r>
            <a:r>
              <a:rPr lang="en-US" altLang="zh-CN" sz="1600" dirty="0">
                <a:solidFill>
                  <a:srgbClr val="000000"/>
                </a:solidFill>
                <a:latin typeface="SimSun" panose="02010600030101010101" pitchFamily="2" charset="-122"/>
                <a:ea typeface="SimSun" panose="02010600030101010101" pitchFamily="2" charset="-122"/>
              </a:rPr>
              <a:t>《</a:t>
            </a:r>
            <a:r>
              <a:rPr lang="zh-CN" altLang="en-US" sz="1600" dirty="0">
                <a:solidFill>
                  <a:srgbClr val="000000"/>
                </a:solidFill>
                <a:latin typeface="SimSun" panose="02010600030101010101" pitchFamily="2" charset="-122"/>
                <a:ea typeface="SimSun" panose="02010600030101010101" pitchFamily="2" charset="-122"/>
              </a:rPr>
              <a:t>装配式钢结构建筑技术标准</a:t>
            </a:r>
            <a:r>
              <a:rPr lang="en-US" altLang="zh-CN" sz="1600" dirty="0">
                <a:solidFill>
                  <a:srgbClr val="000000"/>
                </a:solidFill>
                <a:latin typeface="SimSun" panose="02010600030101010101" pitchFamily="2" charset="-122"/>
                <a:ea typeface="SimSun" panose="02010600030101010101" pitchFamily="2" charset="-122"/>
              </a:rPr>
              <a:t>》GB/T </a:t>
            </a:r>
            <a:r>
              <a:rPr lang="en-US" altLang="zh-CN" sz="1600" dirty="0" smtClean="0">
                <a:solidFill>
                  <a:srgbClr val="000000"/>
                </a:solidFill>
                <a:latin typeface="SimSun" panose="02010600030101010101" pitchFamily="2" charset="-122"/>
                <a:ea typeface="SimSun" panose="02010600030101010101" pitchFamily="2" charset="-122"/>
              </a:rPr>
              <a:t>51232-2016</a:t>
            </a:r>
            <a:r>
              <a:rPr lang="zh-CN" altLang="en-US" sz="1600" dirty="0" smtClean="0">
                <a:solidFill>
                  <a:srgbClr val="000000"/>
                </a:solidFill>
                <a:latin typeface="SimSun" panose="02010600030101010101" pitchFamily="2" charset="-122"/>
                <a:ea typeface="SimSun" panose="02010600030101010101" pitchFamily="2" charset="-122"/>
              </a:rPr>
              <a:t>时，卫生间</a:t>
            </a:r>
            <a:r>
              <a:rPr lang="zh-CN" altLang="en-US" sz="1600" b="1" u="sng" dirty="0" smtClean="0">
                <a:solidFill>
                  <a:srgbClr val="000000"/>
                </a:solidFill>
                <a:latin typeface="SimSun" panose="02010600030101010101" pitchFamily="2" charset="-122"/>
                <a:ea typeface="SimSun" panose="02010600030101010101" pitchFamily="2" charset="-122"/>
              </a:rPr>
              <a:t>宜采用同层排水技术</a:t>
            </a:r>
            <a:r>
              <a:rPr lang="zh-CN" altLang="en-US" sz="1600" dirty="0" smtClean="0">
                <a:solidFill>
                  <a:srgbClr val="000000"/>
                </a:solidFill>
                <a:latin typeface="SimSun" panose="02010600030101010101" pitchFamily="2" charset="-122"/>
                <a:ea typeface="SimSun" panose="02010600030101010101" pitchFamily="2" charset="-122"/>
              </a:rPr>
              <a:t>；</a:t>
            </a:r>
            <a:endParaRPr lang="en-US" altLang="zh-CN" sz="1600" dirty="0" smtClean="0">
              <a:solidFill>
                <a:srgbClr val="000000"/>
              </a:solidFill>
              <a:latin typeface="SimSun" panose="02010600030101010101" pitchFamily="2" charset="-122"/>
              <a:ea typeface="SimSun" panose="02010600030101010101" pitchFamily="2" charset="-122"/>
            </a:endParaRPr>
          </a:p>
          <a:p>
            <a:pPr>
              <a:lnSpc>
                <a:spcPct val="150000"/>
              </a:lnSpc>
            </a:pPr>
            <a:r>
              <a:rPr lang="zh-CN" altLang="en-US" sz="1600" dirty="0">
                <a:solidFill>
                  <a:srgbClr val="000000"/>
                </a:solidFill>
                <a:latin typeface="SimSun" panose="02010600030101010101" pitchFamily="2" charset="-122"/>
                <a:ea typeface="SimSun" panose="02010600030101010101" pitchFamily="2" charset="-122"/>
              </a:rPr>
              <a:t>当</a:t>
            </a:r>
            <a:r>
              <a:rPr lang="zh-CN" altLang="en-US" sz="1600" dirty="0" smtClean="0">
                <a:solidFill>
                  <a:srgbClr val="000000"/>
                </a:solidFill>
                <a:latin typeface="SimSun" panose="02010600030101010101" pitchFamily="2" charset="-122"/>
                <a:ea typeface="SimSun" panose="02010600030101010101" pitchFamily="2" charset="-122"/>
              </a:rPr>
              <a:t>项目属于住宅建筑时，执行</a:t>
            </a:r>
            <a:r>
              <a:rPr lang="en-US" altLang="zh-CN" sz="1600" dirty="0" smtClean="0">
                <a:solidFill>
                  <a:srgbClr val="000000"/>
                </a:solidFill>
                <a:latin typeface="SimSun" panose="02010600030101010101" pitchFamily="2" charset="-122"/>
                <a:ea typeface="SimSun" panose="02010600030101010101" pitchFamily="2" charset="-122"/>
              </a:rPr>
              <a:t>《</a:t>
            </a:r>
            <a:r>
              <a:rPr lang="zh-CN" altLang="en-US" sz="1600" dirty="0" smtClean="0">
                <a:solidFill>
                  <a:srgbClr val="000000"/>
                </a:solidFill>
                <a:latin typeface="SimSun" panose="02010600030101010101" pitchFamily="2" charset="-122"/>
                <a:ea typeface="SimSun" panose="02010600030101010101" pitchFamily="2" charset="-122"/>
              </a:rPr>
              <a:t>四川省住宅建筑设计标准</a:t>
            </a:r>
            <a:r>
              <a:rPr lang="en-US" altLang="zh-CN" sz="1600" dirty="0" smtClean="0">
                <a:solidFill>
                  <a:srgbClr val="000000"/>
                </a:solidFill>
                <a:latin typeface="SimSun" panose="02010600030101010101" pitchFamily="2" charset="-122"/>
                <a:ea typeface="SimSun" panose="02010600030101010101" pitchFamily="2" charset="-122"/>
              </a:rPr>
              <a:t>》DBJ51/168-2021</a:t>
            </a:r>
            <a:r>
              <a:rPr lang="zh-CN" altLang="en-US" sz="1600" dirty="0" smtClean="0">
                <a:solidFill>
                  <a:srgbClr val="000000"/>
                </a:solidFill>
                <a:latin typeface="SimSun" panose="02010600030101010101" pitchFamily="2" charset="-122"/>
                <a:ea typeface="SimSun" panose="02010600030101010101" pitchFamily="2" charset="-122"/>
              </a:rPr>
              <a:t>及</a:t>
            </a:r>
            <a:r>
              <a:rPr lang="en-US" altLang="zh-CN" sz="1600" dirty="0" smtClean="0">
                <a:solidFill>
                  <a:srgbClr val="000000"/>
                </a:solidFill>
                <a:latin typeface="SimSun" panose="02010600030101010101" pitchFamily="2" charset="-122"/>
                <a:ea typeface="SimSun" panose="02010600030101010101" pitchFamily="2" charset="-122"/>
              </a:rPr>
              <a:t>《</a:t>
            </a:r>
            <a:r>
              <a:rPr lang="zh-CN" altLang="en-US" sz="1600" dirty="0" smtClean="0">
                <a:solidFill>
                  <a:srgbClr val="000000"/>
                </a:solidFill>
                <a:latin typeface="SimSun" panose="02010600030101010101" pitchFamily="2" charset="-122"/>
                <a:ea typeface="SimSun" panose="02010600030101010101" pitchFamily="2" charset="-122"/>
              </a:rPr>
              <a:t>装配式住宅建筑设计标准</a:t>
            </a:r>
            <a:r>
              <a:rPr lang="en-US" altLang="zh-CN" sz="1600" dirty="0" smtClean="0">
                <a:solidFill>
                  <a:srgbClr val="000000"/>
                </a:solidFill>
                <a:latin typeface="SimSun" panose="02010600030101010101" pitchFamily="2" charset="-122"/>
                <a:ea typeface="SimSun" panose="02010600030101010101" pitchFamily="2" charset="-122"/>
              </a:rPr>
              <a:t>》JGJ/T 398-2017,</a:t>
            </a:r>
            <a:r>
              <a:rPr lang="zh-CN" altLang="en-US" sz="1600" dirty="0" smtClean="0">
                <a:solidFill>
                  <a:srgbClr val="000000"/>
                </a:solidFill>
                <a:latin typeface="SimSun" panose="02010600030101010101" pitchFamily="2" charset="-122"/>
                <a:ea typeface="SimSun" panose="02010600030101010101" pitchFamily="2" charset="-122"/>
              </a:rPr>
              <a:t>卫生间</a:t>
            </a:r>
            <a:r>
              <a:rPr lang="zh-CN" altLang="en-US" sz="1600" b="1" u="sng" dirty="0" smtClean="0">
                <a:solidFill>
                  <a:srgbClr val="000000"/>
                </a:solidFill>
                <a:latin typeface="SimSun" panose="02010600030101010101" pitchFamily="2" charset="-122"/>
                <a:ea typeface="SimSun" panose="02010600030101010101" pitchFamily="2" charset="-122"/>
              </a:rPr>
              <a:t>应采用同层排水技术</a:t>
            </a:r>
            <a:r>
              <a:rPr lang="zh-CN" altLang="en-US" sz="1600" dirty="0" smtClean="0">
                <a:solidFill>
                  <a:srgbClr val="000000"/>
                </a:solidFill>
                <a:latin typeface="SimSun" panose="02010600030101010101" pitchFamily="2" charset="-122"/>
                <a:ea typeface="SimSun" panose="02010600030101010101" pitchFamily="2" charset="-122"/>
              </a:rPr>
              <a:t>；</a:t>
            </a:r>
            <a:endParaRPr lang="en-US" altLang="zh-CN" sz="1600" dirty="0">
              <a:solidFill>
                <a:srgbClr val="000000"/>
              </a:solidFill>
              <a:latin typeface="SimSun" panose="02010600030101010101" pitchFamily="2" charset="-122"/>
              <a:ea typeface="SimSun" panose="02010600030101010101" pitchFamily="2" charset="-122"/>
            </a:endParaRPr>
          </a:p>
        </p:txBody>
      </p:sp>
      <p:pic>
        <p:nvPicPr>
          <p:cNvPr id="7" name="图片 6"/>
          <p:cNvPicPr>
            <a:picLocks noChangeAspect="true"/>
          </p:cNvPicPr>
          <p:nvPr/>
        </p:nvPicPr>
        <p:blipFill rotWithShape="true">
          <a:blip r:embed="rId1"/>
          <a:srcRect t="1263"/>
          <a:stretch>
            <a:fillRect/>
          </a:stretch>
        </p:blipFill>
        <p:spPr>
          <a:xfrm>
            <a:off x="505998" y="2660277"/>
            <a:ext cx="4761905" cy="2971505"/>
          </a:xfrm>
          <a:prstGeom prst="rect">
            <a:avLst/>
          </a:prstGeom>
        </p:spPr>
      </p:pic>
      <p:sp>
        <p:nvSpPr>
          <p:cNvPr id="13" name="矩形 12"/>
          <p:cNvSpPr/>
          <p:nvPr/>
        </p:nvSpPr>
        <p:spPr>
          <a:xfrm>
            <a:off x="21915" y="2263095"/>
            <a:ext cx="5245988" cy="369332"/>
          </a:xfrm>
          <a:prstGeom prst="rect">
            <a:avLst/>
          </a:prstGeom>
        </p:spPr>
        <p:txBody>
          <a:bodyPr wrap="none">
            <a:spAutoFit/>
          </a:bodyPr>
          <a:lstStyle/>
          <a:p>
            <a:r>
              <a:rPr lang="en-US" altLang="zh-CN" dirty="0"/>
              <a:t>《</a:t>
            </a:r>
            <a:r>
              <a:rPr lang="zh-CN" altLang="en-US" dirty="0"/>
              <a:t>装配式钢结构建筑技术标准</a:t>
            </a:r>
            <a:r>
              <a:rPr lang="en-US" altLang="zh-CN" dirty="0" smtClean="0"/>
              <a:t>》GB/T 51232-2016</a:t>
            </a:r>
            <a:endParaRPr lang="zh-CN" altLang="en-US" dirty="0"/>
          </a:p>
        </p:txBody>
      </p:sp>
      <p:sp>
        <p:nvSpPr>
          <p:cNvPr id="14" name="矩形 13"/>
          <p:cNvSpPr/>
          <p:nvPr/>
        </p:nvSpPr>
        <p:spPr>
          <a:xfrm>
            <a:off x="9222576" y="571759"/>
            <a:ext cx="2749471" cy="400110"/>
          </a:xfrm>
          <a:prstGeom prst="rect">
            <a:avLst/>
          </a:prstGeom>
        </p:spPr>
        <p:txBody>
          <a:bodyPr wrap="none">
            <a:spAutoFit/>
          </a:bodyPr>
          <a:lstStyle/>
          <a:p>
            <a:r>
              <a:rPr lang="zh-CN" altLang="en-US" sz="2000" b="1" dirty="0" smtClean="0">
                <a:sym typeface="+mn-ea"/>
              </a:rPr>
              <a:t>给水排水专业审查要点</a:t>
            </a:r>
            <a:endParaRPr lang="zh-CN" altLang="en-US" sz="2000" b="1" dirty="0">
              <a:sym typeface="+mn-ea"/>
            </a:endParaRPr>
          </a:p>
        </p:txBody>
      </p:sp>
    </p:spTree>
    <p:custDataLst>
      <p:tags r:id="rId2"/>
    </p:custData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2191626"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7.3 </a:t>
            </a:r>
            <a:r>
              <a:rPr lang="zh-CN" altLang="en-US" sz="2000" b="1" dirty="0" smtClean="0">
                <a:latin typeface="微软雅黑" panose="020B0503020204020204" pitchFamily="34" charset="-122"/>
                <a:ea typeface="微软雅黑" panose="020B0503020204020204" pitchFamily="34" charset="-122"/>
              </a:rPr>
              <a:t>给水排水专业</a:t>
            </a:r>
            <a:endParaRPr lang="zh-CN" altLang="en-US" sz="2000" b="1" dirty="0">
              <a:latin typeface="微软雅黑" panose="020B0503020204020204" pitchFamily="34" charset="-122"/>
              <a:ea typeface="微软雅黑" panose="020B0503020204020204" pitchFamily="34" charset="-122"/>
            </a:endParaRPr>
          </a:p>
        </p:txBody>
      </p:sp>
      <p:sp>
        <p:nvSpPr>
          <p:cNvPr id="8" name="矩形 7"/>
          <p:cNvSpPr/>
          <p:nvPr/>
        </p:nvSpPr>
        <p:spPr>
          <a:xfrm>
            <a:off x="800802" y="1795750"/>
            <a:ext cx="1467068" cy="400110"/>
          </a:xfrm>
          <a:prstGeom prst="rect">
            <a:avLst/>
          </a:prstGeom>
          <a:solidFill>
            <a:schemeClr val="accent6"/>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审查要点：</a:t>
            </a:r>
            <a:endParaRPr lang="zh-CN" altLang="en-US" sz="2000" b="1" dirty="0">
              <a:latin typeface="微软雅黑" panose="020B0503020204020204" pitchFamily="34" charset="-122"/>
              <a:ea typeface="微软雅黑" panose="020B0503020204020204" pitchFamily="34" charset="-122"/>
            </a:endParaRPr>
          </a:p>
        </p:txBody>
      </p:sp>
      <p:sp>
        <p:nvSpPr>
          <p:cNvPr id="11" name="矩形 10"/>
          <p:cNvSpPr/>
          <p:nvPr/>
        </p:nvSpPr>
        <p:spPr>
          <a:xfrm>
            <a:off x="6262993" y="1791462"/>
            <a:ext cx="954107" cy="400110"/>
          </a:xfrm>
          <a:prstGeom prst="rect">
            <a:avLst/>
          </a:prstGeom>
          <a:solidFill>
            <a:schemeClr val="accent3">
              <a:lumMod val="75000"/>
            </a:schemeClr>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解读：</a:t>
            </a:r>
            <a:endParaRPr lang="zh-CN" altLang="en-US" sz="2000" b="1" dirty="0">
              <a:latin typeface="微软雅黑" panose="020B0503020204020204" pitchFamily="34" charset="-122"/>
              <a:ea typeface="微软雅黑" panose="020B0503020204020204" pitchFamily="34" charset="-122"/>
            </a:endParaRPr>
          </a:p>
        </p:txBody>
      </p:sp>
      <p:sp>
        <p:nvSpPr>
          <p:cNvPr id="12" name="矩形 11"/>
          <p:cNvSpPr/>
          <p:nvPr/>
        </p:nvSpPr>
        <p:spPr>
          <a:xfrm>
            <a:off x="5834275" y="4306184"/>
            <a:ext cx="5907247" cy="1226075"/>
          </a:xfrm>
          <a:prstGeom prst="rect">
            <a:avLst/>
          </a:prstGeom>
          <a:solidFill>
            <a:schemeClr val="accent3">
              <a:lumMod val="20000"/>
              <a:lumOff val="80000"/>
            </a:schemeClr>
          </a:solidFill>
        </p:spPr>
        <p:txBody>
          <a:bodyPr wrap="square">
            <a:spAutoFit/>
          </a:bodyPr>
          <a:lstStyle/>
          <a:p>
            <a:pPr>
              <a:lnSpc>
                <a:spcPct val="150000"/>
              </a:lnSpc>
            </a:pPr>
            <a:r>
              <a:rPr lang="zh-CN" altLang="en-US" sz="1600" dirty="0">
                <a:solidFill>
                  <a:srgbClr val="000000"/>
                </a:solidFill>
                <a:latin typeface="SimSun" panose="02010600030101010101" pitchFamily="2" charset="-122"/>
                <a:ea typeface="SimSun" panose="02010600030101010101" pitchFamily="2" charset="-122"/>
              </a:rPr>
              <a:t>严格执行</a:t>
            </a:r>
            <a:r>
              <a:rPr lang="en-US" altLang="zh-CN" sz="1600" dirty="0">
                <a:solidFill>
                  <a:srgbClr val="000000"/>
                </a:solidFill>
                <a:latin typeface="SimSun" panose="02010600030101010101" pitchFamily="2" charset="-122"/>
                <a:ea typeface="SimSun" panose="02010600030101010101" pitchFamily="2" charset="-122"/>
              </a:rPr>
              <a:t>《</a:t>
            </a:r>
            <a:r>
              <a:rPr lang="zh-CN" altLang="en-US" sz="1600" dirty="0">
                <a:solidFill>
                  <a:srgbClr val="000000"/>
                </a:solidFill>
                <a:latin typeface="SimSun" panose="02010600030101010101" pitchFamily="2" charset="-122"/>
                <a:ea typeface="SimSun" panose="02010600030101010101" pitchFamily="2" charset="-122"/>
              </a:rPr>
              <a:t>四川省装配整体式住宅建筑设计规程</a:t>
            </a:r>
            <a:r>
              <a:rPr lang="en-US" altLang="zh-CN" sz="1600" dirty="0" smtClean="0">
                <a:solidFill>
                  <a:srgbClr val="000000"/>
                </a:solidFill>
                <a:latin typeface="SimSun" panose="02010600030101010101" pitchFamily="2" charset="-122"/>
                <a:ea typeface="SimSun" panose="02010600030101010101" pitchFamily="2" charset="-122"/>
              </a:rPr>
              <a:t>》</a:t>
            </a:r>
            <a:r>
              <a:rPr lang="en-US" altLang="zh-CN" sz="1600" dirty="0" smtClean="0"/>
              <a:t>DBJ51/T038-2015</a:t>
            </a:r>
            <a:r>
              <a:rPr lang="zh-CN" altLang="en-US" sz="1600" dirty="0" smtClean="0">
                <a:solidFill>
                  <a:srgbClr val="000000"/>
                </a:solidFill>
                <a:latin typeface="SimSun" panose="02010600030101010101" pitchFamily="2" charset="-122"/>
                <a:ea typeface="SimSun" panose="02010600030101010101" pitchFamily="2" charset="-122"/>
              </a:rPr>
              <a:t>第</a:t>
            </a:r>
            <a:r>
              <a:rPr lang="en-US" altLang="zh-CN" sz="1600" dirty="0" smtClean="0">
                <a:solidFill>
                  <a:srgbClr val="000000"/>
                </a:solidFill>
                <a:latin typeface="SimSun" panose="02010600030101010101" pitchFamily="2" charset="-122"/>
                <a:ea typeface="SimSun" panose="02010600030101010101" pitchFamily="2" charset="-122"/>
              </a:rPr>
              <a:t>6</a:t>
            </a:r>
            <a:r>
              <a:rPr lang="en-US" altLang="zh-CN" sz="1600" dirty="0">
                <a:solidFill>
                  <a:srgbClr val="000000"/>
                </a:solidFill>
                <a:latin typeface="SimSun" panose="02010600030101010101" pitchFamily="2" charset="-122"/>
                <a:ea typeface="SimSun" panose="02010600030101010101" pitchFamily="2" charset="-122"/>
              </a:rPr>
              <a:t>.1.3</a:t>
            </a:r>
            <a:r>
              <a:rPr lang="zh-CN" altLang="en-US" sz="1600" dirty="0">
                <a:solidFill>
                  <a:srgbClr val="000000"/>
                </a:solidFill>
                <a:latin typeface="SimSun" panose="02010600030101010101" pitchFamily="2" charset="-122"/>
                <a:ea typeface="SimSun" panose="02010600030101010101" pitchFamily="2" charset="-122"/>
              </a:rPr>
              <a:t>，</a:t>
            </a:r>
            <a:r>
              <a:rPr lang="en-US" altLang="zh-CN" sz="1600" dirty="0">
                <a:solidFill>
                  <a:srgbClr val="000000"/>
                </a:solidFill>
                <a:latin typeface="SimSun" panose="02010600030101010101" pitchFamily="2" charset="-122"/>
                <a:ea typeface="SimSun" panose="02010600030101010101" pitchFamily="2" charset="-122"/>
              </a:rPr>
              <a:t>6.1.4</a:t>
            </a:r>
            <a:r>
              <a:rPr lang="zh-CN" altLang="en-US" sz="1600" dirty="0">
                <a:solidFill>
                  <a:srgbClr val="000000"/>
                </a:solidFill>
                <a:latin typeface="SimSun" panose="02010600030101010101" pitchFamily="2" charset="-122"/>
                <a:ea typeface="SimSun" panose="02010600030101010101" pitchFamily="2" charset="-122"/>
              </a:rPr>
              <a:t>条，这两</a:t>
            </a:r>
            <a:r>
              <a:rPr lang="zh-CN" altLang="en-US" sz="1600" dirty="0" smtClean="0">
                <a:solidFill>
                  <a:srgbClr val="000000"/>
                </a:solidFill>
                <a:latin typeface="SimSun" panose="02010600030101010101" pitchFamily="2" charset="-122"/>
                <a:ea typeface="SimSun" panose="02010600030101010101" pitchFamily="2" charset="-122"/>
              </a:rPr>
              <a:t>条</a:t>
            </a:r>
            <a:r>
              <a:rPr lang="zh-CN" altLang="en-US" sz="1600" dirty="0">
                <a:solidFill>
                  <a:srgbClr val="000000"/>
                </a:solidFill>
                <a:latin typeface="SimSun" panose="02010600030101010101" pitchFamily="2" charset="-122"/>
                <a:ea typeface="SimSun" panose="02010600030101010101" pitchFamily="2" charset="-122"/>
              </a:rPr>
              <a:t>的</a:t>
            </a:r>
            <a:r>
              <a:rPr lang="zh-CN" altLang="en-US" sz="1600" dirty="0" smtClean="0">
                <a:solidFill>
                  <a:srgbClr val="000000"/>
                </a:solidFill>
                <a:latin typeface="SimSun" panose="02010600030101010101" pitchFamily="2" charset="-122"/>
                <a:ea typeface="SimSun" panose="02010600030101010101" pitchFamily="2" charset="-122"/>
              </a:rPr>
              <a:t>要求与现行</a:t>
            </a:r>
            <a:r>
              <a:rPr lang="en-US" altLang="zh-CN" sz="1600" dirty="0" smtClean="0">
                <a:solidFill>
                  <a:srgbClr val="000000"/>
                </a:solidFill>
                <a:latin typeface="SimSun" panose="02010600030101010101" pitchFamily="2" charset="-122"/>
                <a:ea typeface="SimSun" panose="02010600030101010101" pitchFamily="2" charset="-122"/>
              </a:rPr>
              <a:t>《</a:t>
            </a:r>
            <a:r>
              <a:rPr lang="zh-CN" altLang="en-US" sz="1600" dirty="0">
                <a:solidFill>
                  <a:srgbClr val="000000"/>
                </a:solidFill>
                <a:latin typeface="SimSun" panose="02010600030101010101" pitchFamily="2" charset="-122"/>
                <a:ea typeface="SimSun" panose="02010600030101010101" pitchFamily="2" charset="-122"/>
              </a:rPr>
              <a:t>四川省住宅设计标准</a:t>
            </a:r>
            <a:r>
              <a:rPr lang="en-US" altLang="zh-CN" sz="1600" dirty="0">
                <a:solidFill>
                  <a:srgbClr val="000000"/>
                </a:solidFill>
                <a:latin typeface="SimSun" panose="02010600030101010101" pitchFamily="2" charset="-122"/>
                <a:ea typeface="SimSun" panose="02010600030101010101" pitchFamily="2" charset="-122"/>
              </a:rPr>
              <a:t>》</a:t>
            </a:r>
            <a:r>
              <a:rPr lang="zh-CN" altLang="en-US" sz="1600" dirty="0">
                <a:solidFill>
                  <a:srgbClr val="000000"/>
                </a:solidFill>
                <a:latin typeface="SimSun" panose="02010600030101010101" pitchFamily="2" charset="-122"/>
                <a:ea typeface="SimSun" panose="02010600030101010101" pitchFamily="2" charset="-122"/>
              </a:rPr>
              <a:t>的相关要求保持一致。</a:t>
            </a:r>
            <a:endParaRPr lang="zh-CN" altLang="en-US" sz="1600" dirty="0">
              <a:solidFill>
                <a:srgbClr val="000000"/>
              </a:solidFill>
              <a:latin typeface="SimSun" panose="02010600030101010101" pitchFamily="2" charset="-122"/>
              <a:ea typeface="SimSun" panose="02010600030101010101" pitchFamily="2" charset="-122"/>
            </a:endParaRPr>
          </a:p>
        </p:txBody>
      </p:sp>
      <p:sp>
        <p:nvSpPr>
          <p:cNvPr id="4" name="矩形 3"/>
          <p:cNvSpPr/>
          <p:nvPr/>
        </p:nvSpPr>
        <p:spPr>
          <a:xfrm>
            <a:off x="-73185" y="4306184"/>
            <a:ext cx="5540299" cy="338554"/>
          </a:xfrm>
          <a:prstGeom prst="rect">
            <a:avLst/>
          </a:prstGeom>
        </p:spPr>
        <p:txBody>
          <a:bodyPr wrap="none">
            <a:spAutoFit/>
          </a:bodyPr>
          <a:lstStyle/>
          <a:p>
            <a:r>
              <a:rPr lang="en-US" altLang="zh-CN" sz="1600" dirty="0" smtClean="0"/>
              <a:t>《</a:t>
            </a:r>
            <a:r>
              <a:rPr lang="zh-CN" altLang="en-US" sz="1600" dirty="0"/>
              <a:t>四川省装配整体式住宅建筑设计规程</a:t>
            </a:r>
            <a:r>
              <a:rPr lang="en-US" altLang="zh-CN" sz="1600" dirty="0" smtClean="0"/>
              <a:t>》DBJ51/T038-2015</a:t>
            </a:r>
            <a:endParaRPr lang="zh-CN" altLang="en-US" sz="1600" dirty="0"/>
          </a:p>
        </p:txBody>
      </p:sp>
      <p:pic>
        <p:nvPicPr>
          <p:cNvPr id="5" name="图片 4"/>
          <p:cNvPicPr>
            <a:picLocks noChangeAspect="true"/>
          </p:cNvPicPr>
          <p:nvPr/>
        </p:nvPicPr>
        <p:blipFill>
          <a:blip r:embed="rId1"/>
          <a:stretch>
            <a:fillRect/>
          </a:stretch>
        </p:blipFill>
        <p:spPr>
          <a:xfrm>
            <a:off x="127820" y="4721682"/>
            <a:ext cx="4809524" cy="695238"/>
          </a:xfrm>
          <a:prstGeom prst="rect">
            <a:avLst/>
          </a:prstGeom>
        </p:spPr>
      </p:pic>
      <p:sp>
        <p:nvSpPr>
          <p:cNvPr id="2" name="矩形 1"/>
          <p:cNvSpPr/>
          <p:nvPr/>
        </p:nvSpPr>
        <p:spPr>
          <a:xfrm>
            <a:off x="34969" y="2249067"/>
            <a:ext cx="4935454" cy="338554"/>
          </a:xfrm>
          <a:prstGeom prst="rect">
            <a:avLst/>
          </a:prstGeom>
        </p:spPr>
        <p:txBody>
          <a:bodyPr wrap="none">
            <a:spAutoFit/>
          </a:bodyPr>
          <a:lstStyle/>
          <a:p>
            <a:r>
              <a:rPr lang="en-US" altLang="zh-CN" sz="1600" dirty="0"/>
              <a:t>《</a:t>
            </a:r>
            <a:r>
              <a:rPr lang="zh-CN" altLang="en-US" sz="1600" dirty="0"/>
              <a:t>装配式钢结构住宅建筑技术标准</a:t>
            </a:r>
            <a:r>
              <a:rPr lang="en-US" altLang="zh-CN" sz="1600" dirty="0" smtClean="0"/>
              <a:t>》JGJ/T 469-2019</a:t>
            </a:r>
            <a:endParaRPr lang="zh-CN" altLang="en-US" sz="1600" dirty="0"/>
          </a:p>
        </p:txBody>
      </p:sp>
      <p:pic>
        <p:nvPicPr>
          <p:cNvPr id="3" name="图片 2"/>
          <p:cNvPicPr>
            <a:picLocks noChangeAspect="true"/>
          </p:cNvPicPr>
          <p:nvPr/>
        </p:nvPicPr>
        <p:blipFill rotWithShape="true">
          <a:blip r:embed="rId2"/>
          <a:srcRect l="1538"/>
          <a:stretch>
            <a:fillRect/>
          </a:stretch>
        </p:blipFill>
        <p:spPr>
          <a:xfrm>
            <a:off x="235974" y="2692418"/>
            <a:ext cx="4754362" cy="723810"/>
          </a:xfrm>
          <a:prstGeom prst="rect">
            <a:avLst/>
          </a:prstGeom>
        </p:spPr>
      </p:pic>
      <p:sp>
        <p:nvSpPr>
          <p:cNvPr id="14" name="矩形 13"/>
          <p:cNvSpPr/>
          <p:nvPr/>
        </p:nvSpPr>
        <p:spPr>
          <a:xfrm>
            <a:off x="5942430" y="2298880"/>
            <a:ext cx="5799092" cy="1569660"/>
          </a:xfrm>
          <a:prstGeom prst="rect">
            <a:avLst/>
          </a:prstGeom>
          <a:solidFill>
            <a:schemeClr val="accent3">
              <a:lumMod val="20000"/>
              <a:lumOff val="80000"/>
            </a:schemeClr>
          </a:solidFill>
        </p:spPr>
        <p:txBody>
          <a:bodyPr wrap="square">
            <a:spAutoFit/>
          </a:bodyPr>
          <a:lstStyle/>
          <a:p>
            <a:pPr>
              <a:lnSpc>
                <a:spcPct val="150000"/>
              </a:lnSpc>
            </a:pPr>
            <a:r>
              <a:rPr lang="en-US" altLang="zh-CN" sz="1600" dirty="0">
                <a:solidFill>
                  <a:srgbClr val="000000"/>
                </a:solidFill>
                <a:latin typeface="SimSun" panose="02010600030101010101" pitchFamily="2" charset="-122"/>
                <a:ea typeface="SimSun" panose="02010600030101010101" pitchFamily="2" charset="-122"/>
              </a:rPr>
              <a:t>《</a:t>
            </a:r>
            <a:r>
              <a:rPr lang="zh-CN" altLang="en-US" sz="1600" dirty="0">
                <a:solidFill>
                  <a:srgbClr val="000000"/>
                </a:solidFill>
                <a:latin typeface="SimSun" panose="02010600030101010101" pitchFamily="2" charset="-122"/>
                <a:ea typeface="SimSun" panose="02010600030101010101" pitchFamily="2" charset="-122"/>
              </a:rPr>
              <a:t>装配式钢结构住宅建筑技术标准</a:t>
            </a:r>
            <a:r>
              <a:rPr lang="en-US" altLang="zh-CN" sz="1600" dirty="0">
                <a:solidFill>
                  <a:srgbClr val="000000"/>
                </a:solidFill>
                <a:latin typeface="SimSun" panose="02010600030101010101" pitchFamily="2" charset="-122"/>
                <a:ea typeface="SimSun" panose="02010600030101010101" pitchFamily="2" charset="-122"/>
              </a:rPr>
              <a:t>》JGJ/T 469-2019</a:t>
            </a:r>
            <a:endParaRPr lang="zh-CN" altLang="en-US" sz="1600" dirty="0">
              <a:solidFill>
                <a:srgbClr val="000000"/>
              </a:solidFill>
              <a:latin typeface="SimSun" panose="02010600030101010101" pitchFamily="2" charset="-122"/>
              <a:ea typeface="SimSun" panose="02010600030101010101" pitchFamily="2" charset="-122"/>
            </a:endParaRPr>
          </a:p>
          <a:p>
            <a:pPr>
              <a:lnSpc>
                <a:spcPct val="150000"/>
              </a:lnSpc>
            </a:pPr>
            <a:r>
              <a:rPr lang="zh-CN" altLang="en-US" sz="1600" dirty="0">
                <a:solidFill>
                  <a:srgbClr val="000000"/>
                </a:solidFill>
                <a:latin typeface="SimSun" panose="02010600030101010101" pitchFamily="2" charset="-122"/>
                <a:ea typeface="SimSun" panose="02010600030101010101" pitchFamily="2" charset="-122"/>
              </a:rPr>
              <a:t>第</a:t>
            </a:r>
            <a:r>
              <a:rPr lang="en-US" altLang="zh-CN" sz="1600" dirty="0">
                <a:solidFill>
                  <a:srgbClr val="000000"/>
                </a:solidFill>
                <a:latin typeface="SimSun" panose="02010600030101010101" pitchFamily="2" charset="-122"/>
                <a:ea typeface="SimSun" panose="02010600030101010101" pitchFamily="2" charset="-122"/>
              </a:rPr>
              <a:t>7.2.2</a:t>
            </a:r>
            <a:r>
              <a:rPr lang="zh-CN" altLang="en-US" sz="1600" dirty="0">
                <a:solidFill>
                  <a:srgbClr val="000000"/>
                </a:solidFill>
                <a:latin typeface="SimSun" panose="02010600030101010101" pitchFamily="2" charset="-122"/>
                <a:ea typeface="SimSun" panose="02010600030101010101" pitchFamily="2" charset="-122"/>
              </a:rPr>
              <a:t>条</a:t>
            </a:r>
            <a:r>
              <a:rPr lang="zh-CN" altLang="en-US" sz="1600" dirty="0" smtClean="0">
                <a:solidFill>
                  <a:srgbClr val="000000"/>
                </a:solidFill>
                <a:latin typeface="SimSun" panose="02010600030101010101" pitchFamily="2" charset="-122"/>
                <a:ea typeface="SimSun" panose="02010600030101010101" pitchFamily="2" charset="-122"/>
              </a:rPr>
              <a:t>，</a:t>
            </a:r>
            <a:r>
              <a:rPr lang="en-US" altLang="zh-CN" sz="1600" dirty="0" smtClean="0">
                <a:solidFill>
                  <a:srgbClr val="000000"/>
                </a:solidFill>
                <a:latin typeface="SimSun" panose="02010600030101010101" pitchFamily="2" charset="-122"/>
                <a:ea typeface="SimSun" panose="02010600030101010101" pitchFamily="2" charset="-122"/>
              </a:rPr>
              <a:t>” </a:t>
            </a:r>
            <a:r>
              <a:rPr lang="zh-CN" altLang="en-US" sz="1600" dirty="0" smtClean="0">
                <a:solidFill>
                  <a:srgbClr val="000000"/>
                </a:solidFill>
                <a:latin typeface="SimSun" panose="02010600030101010101" pitchFamily="2" charset="-122"/>
                <a:ea typeface="SimSun" panose="02010600030101010101" pitchFamily="2" charset="-122"/>
              </a:rPr>
              <a:t>装配式</a:t>
            </a:r>
            <a:r>
              <a:rPr lang="zh-CN" altLang="en-US" sz="1600" dirty="0">
                <a:solidFill>
                  <a:srgbClr val="000000"/>
                </a:solidFill>
                <a:latin typeface="SimSun" panose="02010600030101010101" pitchFamily="2" charset="-122"/>
                <a:ea typeface="SimSun" panose="02010600030101010101" pitchFamily="2" charset="-122"/>
              </a:rPr>
              <a:t>钢结构住宅应采用同层排水技术，降板区</a:t>
            </a:r>
            <a:r>
              <a:rPr lang="zh-CN" altLang="en-US" sz="1600" b="1" u="sng" dirty="0">
                <a:solidFill>
                  <a:srgbClr val="000000"/>
                </a:solidFill>
                <a:latin typeface="SimSun" panose="02010600030101010101" pitchFamily="2" charset="-122"/>
                <a:ea typeface="SimSun" panose="02010600030101010101" pitchFamily="2" charset="-122"/>
              </a:rPr>
              <a:t>宜采取积水排出的措施 </a:t>
            </a:r>
            <a:r>
              <a:rPr lang="en-US" altLang="zh-CN" sz="1600" dirty="0">
                <a:solidFill>
                  <a:srgbClr val="000000"/>
                </a:solidFill>
                <a:latin typeface="SimSun" panose="02010600030101010101" pitchFamily="2" charset="-122"/>
                <a:ea typeface="SimSun" panose="02010600030101010101" pitchFamily="2" charset="-122"/>
              </a:rPr>
              <a:t>”</a:t>
            </a:r>
            <a:r>
              <a:rPr lang="zh-CN" altLang="en-US" sz="1600" dirty="0" smtClean="0">
                <a:solidFill>
                  <a:srgbClr val="000000"/>
                </a:solidFill>
                <a:latin typeface="SimSun" panose="02010600030101010101" pitchFamily="2" charset="-122"/>
                <a:ea typeface="SimSun" panose="02010600030101010101" pitchFamily="2" charset="-122"/>
              </a:rPr>
              <a:t>。</a:t>
            </a:r>
            <a:r>
              <a:rPr lang="zh-CN" altLang="en-US" sz="1600" dirty="0">
                <a:solidFill>
                  <a:srgbClr val="000000"/>
                </a:solidFill>
                <a:latin typeface="SimSun" panose="02010600030101010101" pitchFamily="2" charset="-122"/>
                <a:ea typeface="SimSun" panose="02010600030101010101" pitchFamily="2" charset="-122"/>
              </a:rPr>
              <a:t>重点审查大样图是否采取相关措施。</a:t>
            </a:r>
            <a:endParaRPr lang="en-US" altLang="zh-CN" sz="1600" dirty="0">
              <a:solidFill>
                <a:srgbClr val="000000"/>
              </a:solidFill>
              <a:latin typeface="SimSun" panose="02010600030101010101" pitchFamily="2" charset="-122"/>
              <a:ea typeface="SimSun" panose="02010600030101010101" pitchFamily="2" charset="-122"/>
            </a:endParaRPr>
          </a:p>
        </p:txBody>
      </p:sp>
      <p:sp>
        <p:nvSpPr>
          <p:cNvPr id="15" name="矩形 14"/>
          <p:cNvSpPr/>
          <p:nvPr/>
        </p:nvSpPr>
        <p:spPr>
          <a:xfrm>
            <a:off x="9222576" y="571759"/>
            <a:ext cx="2749471" cy="400110"/>
          </a:xfrm>
          <a:prstGeom prst="rect">
            <a:avLst/>
          </a:prstGeom>
        </p:spPr>
        <p:txBody>
          <a:bodyPr wrap="none">
            <a:spAutoFit/>
          </a:bodyPr>
          <a:lstStyle/>
          <a:p>
            <a:r>
              <a:rPr lang="zh-CN" altLang="en-US" sz="2000" b="1" dirty="0" smtClean="0">
                <a:sym typeface="+mn-ea"/>
              </a:rPr>
              <a:t>给水排水专业审查要点</a:t>
            </a:r>
            <a:endParaRPr lang="zh-CN" altLang="en-US" sz="2000" b="1" dirty="0">
              <a:sym typeface="+mn-ea"/>
            </a:endParaRPr>
          </a:p>
        </p:txBody>
      </p:sp>
    </p:spTree>
    <p:custDataLst>
      <p:tags r:id="rId3"/>
    </p:custData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3217547" cy="400110"/>
          </a:xfrm>
          <a:prstGeom prst="rect">
            <a:avLst/>
          </a:prstGeom>
        </p:spPr>
        <p:txBody>
          <a:bodyPr wrap="none">
            <a:spAutoFit/>
          </a:bodyPr>
          <a:lstStyle/>
          <a:p>
            <a:r>
              <a:rPr lang="en-US" altLang="zh-CN" sz="2000" b="1" dirty="0" smtClean="0">
                <a:latin typeface="微软雅黑" panose="020B0503020204020204" pitchFamily="34" charset="-122"/>
                <a:ea typeface="微软雅黑" panose="020B0503020204020204" pitchFamily="34" charset="-122"/>
              </a:rPr>
              <a:t>7.4 </a:t>
            </a:r>
            <a:r>
              <a:rPr lang="zh-CN" altLang="en-US" sz="2000" b="1" dirty="0" smtClean="0">
                <a:latin typeface="微软雅黑" panose="020B0503020204020204" pitchFamily="34" charset="-122"/>
                <a:ea typeface="微软雅黑" panose="020B0503020204020204" pitchFamily="34" charset="-122"/>
              </a:rPr>
              <a:t>暖通空调专业审查要点</a:t>
            </a:r>
            <a:endParaRPr lang="zh-CN" altLang="en-US" sz="2000" b="1" dirty="0">
              <a:latin typeface="微软雅黑" panose="020B0503020204020204" pitchFamily="34" charset="-122"/>
              <a:ea typeface="微软雅黑" panose="020B0503020204020204" pitchFamily="34" charset="-122"/>
            </a:endParaRPr>
          </a:p>
        </p:txBody>
      </p:sp>
      <p:sp>
        <p:nvSpPr>
          <p:cNvPr id="8" name="矩形 7"/>
          <p:cNvSpPr/>
          <p:nvPr/>
        </p:nvSpPr>
        <p:spPr>
          <a:xfrm>
            <a:off x="6711518" y="2237747"/>
            <a:ext cx="5283090" cy="3785652"/>
          </a:xfrm>
          <a:prstGeom prst="rect">
            <a:avLst/>
          </a:prstGeom>
          <a:solidFill>
            <a:schemeClr val="accent3">
              <a:lumMod val="20000"/>
              <a:lumOff val="80000"/>
            </a:schemeClr>
          </a:solidFill>
        </p:spPr>
        <p:txBody>
          <a:bodyPr wrap="square">
            <a:spAutoFit/>
          </a:bodyPr>
          <a:lstStyle/>
          <a:p>
            <a:pPr>
              <a:lnSpc>
                <a:spcPct val="150000"/>
              </a:lnSpc>
            </a:pPr>
            <a:r>
              <a:rPr lang="zh-CN" altLang="en-US" sz="1600" dirty="0">
                <a:solidFill>
                  <a:srgbClr val="000000"/>
                </a:solidFill>
                <a:latin typeface="SimSun" panose="02010600030101010101" pitchFamily="2" charset="-122"/>
                <a:ea typeface="SimSun" panose="02010600030101010101" pitchFamily="2" charset="-122"/>
              </a:rPr>
              <a:t>对于装配式混凝土建筑和装配式钢结构建筑，均主要从三个方面内容进行审查：</a:t>
            </a:r>
            <a:endParaRPr lang="en-US" altLang="zh-CN" sz="1600" dirty="0">
              <a:solidFill>
                <a:srgbClr val="000000"/>
              </a:solidFill>
              <a:latin typeface="SimSun" panose="02010600030101010101" pitchFamily="2" charset="-122"/>
              <a:ea typeface="SimSun" panose="02010600030101010101" pitchFamily="2" charset="-122"/>
            </a:endParaRPr>
          </a:p>
          <a:p>
            <a:pPr>
              <a:lnSpc>
                <a:spcPct val="150000"/>
              </a:lnSpc>
            </a:pPr>
            <a:r>
              <a:rPr lang="zh-CN" altLang="en-US" sz="1600" dirty="0">
                <a:solidFill>
                  <a:srgbClr val="000000"/>
                </a:solidFill>
                <a:latin typeface="SimSun" panose="02010600030101010101" pitchFamily="2" charset="-122"/>
                <a:ea typeface="SimSun" panose="02010600030101010101" pitchFamily="2" charset="-122"/>
              </a:rPr>
              <a:t>一、设计文件编制深度；</a:t>
            </a:r>
            <a:endParaRPr lang="en-US" altLang="zh-CN" sz="1600" dirty="0">
              <a:solidFill>
                <a:srgbClr val="000000"/>
              </a:solidFill>
              <a:latin typeface="SimSun" panose="02010600030101010101" pitchFamily="2" charset="-122"/>
              <a:ea typeface="SimSun" panose="02010600030101010101" pitchFamily="2" charset="-122"/>
            </a:endParaRPr>
          </a:p>
          <a:p>
            <a:pPr>
              <a:lnSpc>
                <a:spcPct val="150000"/>
              </a:lnSpc>
            </a:pPr>
            <a:r>
              <a:rPr lang="zh-CN" altLang="en-US" sz="1600" dirty="0">
                <a:solidFill>
                  <a:srgbClr val="000000"/>
                </a:solidFill>
                <a:latin typeface="SimSun" panose="02010600030101010101" pitchFamily="2" charset="-122"/>
                <a:ea typeface="SimSun" panose="02010600030101010101" pitchFamily="2" charset="-122"/>
              </a:rPr>
              <a:t>二、装配式暖通设计说明；</a:t>
            </a:r>
            <a:endParaRPr lang="en-US" altLang="zh-CN" sz="1600" dirty="0">
              <a:solidFill>
                <a:srgbClr val="000000"/>
              </a:solidFill>
              <a:latin typeface="SimSun" panose="02010600030101010101" pitchFamily="2" charset="-122"/>
              <a:ea typeface="SimSun" panose="02010600030101010101" pitchFamily="2" charset="-122"/>
            </a:endParaRPr>
          </a:p>
          <a:p>
            <a:pPr>
              <a:lnSpc>
                <a:spcPct val="150000"/>
              </a:lnSpc>
            </a:pPr>
            <a:r>
              <a:rPr lang="zh-CN" altLang="en-US" sz="1600" dirty="0">
                <a:solidFill>
                  <a:srgbClr val="000000"/>
                </a:solidFill>
                <a:latin typeface="SimSun" panose="02010600030101010101" pitchFamily="2" charset="-122"/>
                <a:ea typeface="SimSun" panose="02010600030101010101" pitchFamily="2" charset="-122"/>
              </a:rPr>
              <a:t>三、与装配式设计相关的平面图、大样图。</a:t>
            </a:r>
            <a:endParaRPr lang="en-US" altLang="zh-CN" sz="1600" dirty="0">
              <a:solidFill>
                <a:srgbClr val="000000"/>
              </a:solidFill>
              <a:latin typeface="SimSun" panose="02010600030101010101" pitchFamily="2" charset="-122"/>
              <a:ea typeface="SimSun" panose="02010600030101010101" pitchFamily="2" charset="-122"/>
            </a:endParaRPr>
          </a:p>
          <a:p>
            <a:pPr>
              <a:lnSpc>
                <a:spcPct val="150000"/>
              </a:lnSpc>
            </a:pPr>
            <a:endParaRPr lang="en-US" altLang="zh-CN" sz="1600" dirty="0">
              <a:solidFill>
                <a:srgbClr val="000000"/>
              </a:solidFill>
              <a:latin typeface="SimSun" panose="02010600030101010101" pitchFamily="2" charset="-122"/>
              <a:ea typeface="SimSun" panose="02010600030101010101" pitchFamily="2" charset="-122"/>
            </a:endParaRPr>
          </a:p>
          <a:p>
            <a:pPr>
              <a:lnSpc>
                <a:spcPct val="150000"/>
              </a:lnSpc>
            </a:pPr>
            <a:r>
              <a:rPr lang="en-US" altLang="zh-CN" sz="1600" dirty="0">
                <a:solidFill>
                  <a:srgbClr val="000000"/>
                </a:solidFill>
                <a:latin typeface="SimSun" panose="02010600030101010101" pitchFamily="2" charset="-122"/>
                <a:ea typeface="SimSun" panose="02010600030101010101" pitchFamily="2" charset="-122"/>
              </a:rPr>
              <a:t>6.2.1</a:t>
            </a:r>
            <a:r>
              <a:rPr lang="zh-CN" altLang="en-US" sz="1600" dirty="0">
                <a:solidFill>
                  <a:srgbClr val="000000"/>
                </a:solidFill>
                <a:latin typeface="SimSun" panose="02010600030101010101" pitchFamily="2" charset="-122"/>
                <a:ea typeface="SimSun" panose="02010600030101010101" pitchFamily="2" charset="-122"/>
              </a:rPr>
              <a:t>条，理解和执行：明确装配式设计文件的编制深度应满足</a:t>
            </a:r>
            <a:r>
              <a:rPr lang="en-US" altLang="zh-CN" sz="1600" dirty="0">
                <a:solidFill>
                  <a:srgbClr val="000000"/>
                </a:solidFill>
                <a:latin typeface="SimSun" panose="02010600030101010101" pitchFamily="2" charset="-122"/>
                <a:ea typeface="SimSun" panose="02010600030101010101" pitchFamily="2" charset="-122"/>
              </a:rPr>
              <a:t>《</a:t>
            </a:r>
            <a:r>
              <a:rPr lang="zh-CN" altLang="en-US" sz="1600" dirty="0">
                <a:solidFill>
                  <a:srgbClr val="000000"/>
                </a:solidFill>
                <a:latin typeface="SimSun" panose="02010600030101010101" pitchFamily="2" charset="-122"/>
                <a:ea typeface="SimSun" panose="02010600030101010101" pitchFamily="2" charset="-122"/>
              </a:rPr>
              <a:t>建筑工程设计文件编制深度规定（</a:t>
            </a:r>
            <a:r>
              <a:rPr lang="en-US" altLang="zh-CN" sz="1600" dirty="0">
                <a:solidFill>
                  <a:srgbClr val="000000"/>
                </a:solidFill>
                <a:latin typeface="SimSun" panose="02010600030101010101" pitchFamily="2" charset="-122"/>
                <a:ea typeface="SimSun" panose="02010600030101010101" pitchFamily="2" charset="-122"/>
              </a:rPr>
              <a:t>2016</a:t>
            </a:r>
            <a:r>
              <a:rPr lang="zh-CN" altLang="en-US" sz="1600" dirty="0">
                <a:solidFill>
                  <a:srgbClr val="000000"/>
                </a:solidFill>
                <a:latin typeface="SimSun" panose="02010600030101010101" pitchFamily="2" charset="-122"/>
                <a:ea typeface="SimSun" panose="02010600030101010101" pitchFamily="2" charset="-122"/>
              </a:rPr>
              <a:t>版）</a:t>
            </a:r>
            <a:r>
              <a:rPr lang="en-US" altLang="zh-CN" sz="1600" dirty="0">
                <a:solidFill>
                  <a:srgbClr val="000000"/>
                </a:solidFill>
                <a:latin typeface="SimSun" panose="02010600030101010101" pitchFamily="2" charset="-122"/>
                <a:ea typeface="SimSun" panose="02010600030101010101" pitchFamily="2" charset="-122"/>
              </a:rPr>
              <a:t>》</a:t>
            </a:r>
            <a:r>
              <a:rPr lang="zh-CN" altLang="en-US" sz="1600" dirty="0">
                <a:solidFill>
                  <a:srgbClr val="000000"/>
                </a:solidFill>
                <a:latin typeface="SimSun" panose="02010600030101010101" pitchFamily="2" charset="-122"/>
                <a:ea typeface="SimSun" panose="02010600030101010101" pitchFamily="2" charset="-122"/>
              </a:rPr>
              <a:t>的要求。装配式项目与一般项目相比较，须同时满足所有相关规范和标准的要求。</a:t>
            </a:r>
            <a:endParaRPr lang="zh-CN" altLang="en-US" sz="1600" dirty="0">
              <a:solidFill>
                <a:srgbClr val="000000"/>
              </a:solidFill>
              <a:latin typeface="SimSun" panose="02010600030101010101" pitchFamily="2" charset="-122"/>
              <a:ea typeface="SimSun" panose="02010600030101010101" pitchFamily="2" charset="-122"/>
            </a:endParaRPr>
          </a:p>
        </p:txBody>
      </p:sp>
      <p:sp>
        <p:nvSpPr>
          <p:cNvPr id="12" name="矩形 11"/>
          <p:cNvSpPr/>
          <p:nvPr/>
        </p:nvSpPr>
        <p:spPr>
          <a:xfrm>
            <a:off x="6713691" y="1824625"/>
            <a:ext cx="954107" cy="400110"/>
          </a:xfrm>
          <a:prstGeom prst="rect">
            <a:avLst/>
          </a:prstGeom>
          <a:solidFill>
            <a:schemeClr val="accent3">
              <a:lumMod val="75000"/>
            </a:schemeClr>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解读：</a:t>
            </a:r>
            <a:endParaRPr lang="zh-CN" altLang="en-US" sz="2000" b="1" dirty="0">
              <a:latin typeface="微软雅黑" panose="020B0503020204020204" pitchFamily="34" charset="-122"/>
              <a:ea typeface="微软雅黑" panose="020B0503020204020204" pitchFamily="34" charset="-122"/>
            </a:endParaRPr>
          </a:p>
        </p:txBody>
      </p:sp>
      <p:sp>
        <p:nvSpPr>
          <p:cNvPr id="13" name="矩形 12"/>
          <p:cNvSpPr/>
          <p:nvPr/>
        </p:nvSpPr>
        <p:spPr>
          <a:xfrm>
            <a:off x="763479" y="1899157"/>
            <a:ext cx="1467068" cy="400110"/>
          </a:xfrm>
          <a:prstGeom prst="rect">
            <a:avLst/>
          </a:prstGeom>
          <a:solidFill>
            <a:schemeClr val="accent6"/>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审查要点：</a:t>
            </a:r>
            <a:endParaRPr lang="zh-CN" altLang="en-US" sz="2000" b="1" dirty="0">
              <a:latin typeface="微软雅黑" panose="020B0503020204020204" pitchFamily="34" charset="-122"/>
              <a:ea typeface="微软雅黑" panose="020B0503020204020204" pitchFamily="34" charset="-122"/>
            </a:endParaRPr>
          </a:p>
        </p:txBody>
      </p:sp>
      <p:pic>
        <p:nvPicPr>
          <p:cNvPr id="2" name="图片 1"/>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710743" y="2389063"/>
            <a:ext cx="5805560" cy="2187602"/>
          </a:xfrm>
          <a:prstGeom prst="rect">
            <a:avLst/>
          </a:prstGeom>
        </p:spPr>
      </p:pic>
      <p:sp>
        <p:nvSpPr>
          <p:cNvPr id="11" name="矩形 10"/>
          <p:cNvSpPr/>
          <p:nvPr/>
        </p:nvSpPr>
        <p:spPr>
          <a:xfrm>
            <a:off x="9222576" y="571759"/>
            <a:ext cx="2749471" cy="400110"/>
          </a:xfrm>
          <a:prstGeom prst="rect">
            <a:avLst/>
          </a:prstGeom>
        </p:spPr>
        <p:txBody>
          <a:bodyPr wrap="none">
            <a:spAutoFit/>
          </a:bodyPr>
          <a:lstStyle/>
          <a:p>
            <a:r>
              <a:rPr lang="zh-CN" altLang="en-US" sz="2000" b="1" dirty="0" smtClean="0">
                <a:sym typeface="+mn-ea"/>
              </a:rPr>
              <a:t>暖通空调专业审查要点</a:t>
            </a:r>
            <a:endParaRPr lang="zh-CN" altLang="en-US" sz="2000" b="1" dirty="0">
              <a:sym typeface="+mn-ea"/>
            </a:endParaRPr>
          </a:p>
        </p:txBody>
      </p:sp>
    </p:spTree>
    <p:custDataLst>
      <p:tags r:id="rId2"/>
    </p:custData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3217547" cy="400110"/>
          </a:xfrm>
          <a:prstGeom prst="rect">
            <a:avLst/>
          </a:prstGeom>
        </p:spPr>
        <p:txBody>
          <a:bodyPr wrap="none">
            <a:spAutoFit/>
          </a:bodyPr>
          <a:lstStyle/>
          <a:p>
            <a:r>
              <a:rPr lang="en-US" altLang="zh-CN" sz="2000" b="1" dirty="0" smtClean="0">
                <a:latin typeface="微软雅黑" panose="020B0503020204020204" pitchFamily="34" charset="-122"/>
                <a:ea typeface="微软雅黑" panose="020B0503020204020204" pitchFamily="34" charset="-122"/>
              </a:rPr>
              <a:t>7.4 </a:t>
            </a:r>
            <a:r>
              <a:rPr lang="zh-CN" altLang="en-US" sz="2000" b="1" dirty="0" smtClean="0">
                <a:latin typeface="微软雅黑" panose="020B0503020204020204" pitchFamily="34" charset="-122"/>
                <a:ea typeface="微软雅黑" panose="020B0503020204020204" pitchFamily="34" charset="-122"/>
              </a:rPr>
              <a:t>暖通空调专业审查要点</a:t>
            </a:r>
            <a:endParaRPr lang="zh-CN" altLang="en-US" sz="2000" b="1" dirty="0">
              <a:latin typeface="微软雅黑" panose="020B0503020204020204" pitchFamily="34" charset="-122"/>
              <a:ea typeface="微软雅黑" panose="020B0503020204020204" pitchFamily="34" charset="-122"/>
            </a:endParaRPr>
          </a:p>
        </p:txBody>
      </p:sp>
      <p:pic>
        <p:nvPicPr>
          <p:cNvPr id="1025" name="Picture 1" descr="c:\users\public\documents\kk6 files\dis\account\6097@kksrv.xnjz.com\image_cache\332cf5584ced49a5bdb9c4c7bf5757a3.png"/>
          <p:cNvPicPr>
            <a:picLocks noChangeAspect="true" noChangeArrowheads="true"/>
          </p:cNvPicPr>
          <p:nvPr/>
        </p:nvPicPr>
        <p:blipFill>
          <a:blip r:embed="rId1">
            <a:extLst>
              <a:ext uri="{28A0092B-C50C-407E-A947-70E740481C1C}">
                <a14:useLocalDpi xmlns:a14="http://schemas.microsoft.com/office/drawing/2010/main" val="false"/>
              </a:ext>
            </a:extLst>
          </a:blip>
          <a:srcRect/>
          <a:stretch>
            <a:fillRect/>
          </a:stretch>
        </p:blipFill>
        <p:spPr bwMode="auto">
          <a:xfrm>
            <a:off x="763479" y="2359782"/>
            <a:ext cx="5605006" cy="3541583"/>
          </a:xfrm>
          <a:prstGeom prst="rect">
            <a:avLst/>
          </a:prstGeom>
          <a:noFill/>
          <a:extLst>
            <a:ext uri="{909E8E84-426E-40DD-AFC4-6F175D3DCCD1}">
              <a14:hiddenFill xmlns:a14="http://schemas.microsoft.com/office/drawing/2010/main">
                <a:solidFill>
                  <a:srgbClr val="FFFFFF"/>
                </a:solidFill>
              </a14:hiddenFill>
            </a:ext>
          </a:extLst>
        </p:spPr>
      </p:pic>
      <p:sp>
        <p:nvSpPr>
          <p:cNvPr id="12" name="矩形 11"/>
          <p:cNvSpPr/>
          <p:nvPr/>
        </p:nvSpPr>
        <p:spPr>
          <a:xfrm>
            <a:off x="6715933" y="1904206"/>
            <a:ext cx="954107" cy="400110"/>
          </a:xfrm>
          <a:prstGeom prst="rect">
            <a:avLst/>
          </a:prstGeom>
          <a:solidFill>
            <a:schemeClr val="accent3">
              <a:lumMod val="75000"/>
            </a:schemeClr>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解读：</a:t>
            </a:r>
            <a:endParaRPr lang="zh-CN" altLang="en-US" sz="2000" b="1" dirty="0">
              <a:latin typeface="微软雅黑" panose="020B0503020204020204" pitchFamily="34" charset="-122"/>
              <a:ea typeface="微软雅黑" panose="020B0503020204020204" pitchFamily="34" charset="-122"/>
            </a:endParaRPr>
          </a:p>
        </p:txBody>
      </p:sp>
      <p:sp>
        <p:nvSpPr>
          <p:cNvPr id="13" name="矩形 12"/>
          <p:cNvSpPr/>
          <p:nvPr/>
        </p:nvSpPr>
        <p:spPr>
          <a:xfrm>
            <a:off x="763479" y="1899157"/>
            <a:ext cx="1467068" cy="400110"/>
          </a:xfrm>
          <a:prstGeom prst="rect">
            <a:avLst/>
          </a:prstGeom>
          <a:solidFill>
            <a:schemeClr val="accent6"/>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审查要点：</a:t>
            </a:r>
            <a:endParaRPr lang="zh-CN" altLang="en-US" sz="2000" b="1" dirty="0">
              <a:latin typeface="微软雅黑" panose="020B0503020204020204" pitchFamily="34" charset="-122"/>
              <a:ea typeface="微软雅黑" panose="020B0503020204020204" pitchFamily="34" charset="-122"/>
            </a:endParaRPr>
          </a:p>
        </p:txBody>
      </p:sp>
      <p:sp>
        <p:nvSpPr>
          <p:cNvPr id="14" name="矩形 13"/>
          <p:cNvSpPr/>
          <p:nvPr/>
        </p:nvSpPr>
        <p:spPr>
          <a:xfrm>
            <a:off x="6699207" y="2282087"/>
            <a:ext cx="5159117" cy="3785652"/>
          </a:xfrm>
          <a:prstGeom prst="rect">
            <a:avLst/>
          </a:prstGeom>
          <a:solidFill>
            <a:schemeClr val="accent3">
              <a:lumMod val="20000"/>
              <a:lumOff val="80000"/>
            </a:schemeClr>
          </a:solidFill>
        </p:spPr>
        <p:txBody>
          <a:bodyPr wrap="square">
            <a:spAutoFit/>
          </a:bodyPr>
          <a:lstStyle/>
          <a:p>
            <a:pPr>
              <a:lnSpc>
                <a:spcPct val="150000"/>
              </a:lnSpc>
            </a:pPr>
            <a:r>
              <a:rPr lang="zh-CN" altLang="en-US" sz="1600" dirty="0" smtClean="0">
                <a:solidFill>
                  <a:srgbClr val="000000"/>
                </a:solidFill>
                <a:latin typeface="SimSun" panose="02010600030101010101" pitchFamily="2" charset="-122"/>
                <a:ea typeface="SimSun" panose="02010600030101010101" pitchFamily="2" charset="-122"/>
                <a:sym typeface="Wingdings" panose="05000000000000000000" pitchFamily="2" charset="2"/>
              </a:rPr>
              <a:t>装配式</a:t>
            </a:r>
            <a:r>
              <a:rPr lang="zh-CN" altLang="en-US" sz="1600" dirty="0">
                <a:solidFill>
                  <a:srgbClr val="000000"/>
                </a:solidFill>
                <a:latin typeface="SimSun" panose="02010600030101010101" pitchFamily="2" charset="-122"/>
                <a:ea typeface="SimSun" panose="02010600030101010101" pitchFamily="2" charset="-122"/>
                <a:sym typeface="Wingdings" panose="05000000000000000000" pitchFamily="2" charset="2"/>
              </a:rPr>
              <a:t>暖通设计说明中应含以下</a:t>
            </a:r>
            <a:r>
              <a:rPr lang="zh-CN" altLang="en-US" sz="1600" dirty="0" smtClean="0">
                <a:solidFill>
                  <a:srgbClr val="000000"/>
                </a:solidFill>
                <a:latin typeface="SimSun" panose="02010600030101010101" pitchFamily="2" charset="-122"/>
                <a:ea typeface="SimSun" panose="02010600030101010101" pitchFamily="2" charset="-122"/>
                <a:sym typeface="Wingdings" panose="05000000000000000000" pitchFamily="2" charset="2"/>
              </a:rPr>
              <a:t>内容：</a:t>
            </a:r>
            <a:endParaRPr lang="en-US" altLang="zh-CN" sz="1600" dirty="0">
              <a:solidFill>
                <a:srgbClr val="000000"/>
              </a:solidFill>
              <a:latin typeface="SimSun" panose="02010600030101010101" pitchFamily="2" charset="-122"/>
              <a:ea typeface="SimSun" panose="02010600030101010101" pitchFamily="2" charset="-122"/>
              <a:sym typeface="Wingdings" panose="05000000000000000000" pitchFamily="2" charset="2"/>
            </a:endParaRPr>
          </a:p>
          <a:p>
            <a:pPr>
              <a:lnSpc>
                <a:spcPct val="150000"/>
              </a:lnSpc>
            </a:pPr>
            <a:r>
              <a:rPr lang="zh-CN" altLang="en-US" sz="1600" dirty="0">
                <a:solidFill>
                  <a:srgbClr val="000000"/>
                </a:solidFill>
                <a:latin typeface="SimSun" panose="02010600030101010101" pitchFamily="2" charset="-122"/>
                <a:ea typeface="SimSun" panose="02010600030101010101" pitchFamily="2" charset="-122"/>
                <a:sym typeface="Wingdings" panose="05000000000000000000" pitchFamily="2" charset="2"/>
              </a:rPr>
              <a:t>（</a:t>
            </a:r>
            <a:r>
              <a:rPr lang="en-US" altLang="zh-CN" sz="1600" dirty="0">
                <a:solidFill>
                  <a:srgbClr val="000000"/>
                </a:solidFill>
                <a:latin typeface="SimSun" panose="02010600030101010101" pitchFamily="2" charset="-122"/>
                <a:ea typeface="SimSun" panose="02010600030101010101" pitchFamily="2" charset="-122"/>
                <a:sym typeface="Wingdings" panose="05000000000000000000" pitchFamily="2" charset="2"/>
              </a:rPr>
              <a:t>1</a:t>
            </a:r>
            <a:r>
              <a:rPr lang="zh-CN" altLang="en-US" sz="1600" dirty="0">
                <a:solidFill>
                  <a:srgbClr val="000000"/>
                </a:solidFill>
                <a:latin typeface="SimSun" panose="02010600030101010101" pitchFamily="2" charset="-122"/>
                <a:ea typeface="SimSun" panose="02010600030101010101" pitchFamily="2" charset="-122"/>
                <a:sym typeface="Wingdings" panose="05000000000000000000" pitchFamily="2" charset="2"/>
              </a:rPr>
              <a:t>）</a:t>
            </a:r>
            <a:r>
              <a:rPr lang="zh-CN" altLang="en-US" sz="1600" dirty="0">
                <a:solidFill>
                  <a:srgbClr val="000000"/>
                </a:solidFill>
                <a:latin typeface="SimSun" panose="02010600030101010101" pitchFamily="2" charset="-122"/>
                <a:ea typeface="SimSun" panose="02010600030101010101" pitchFamily="2" charset="-122"/>
              </a:rPr>
              <a:t>设计依据中应列出装配式设计相关的规范和标准，以及项目所在地的相关地方政策。</a:t>
            </a:r>
            <a:endParaRPr lang="en-US" altLang="zh-CN" sz="1600" dirty="0">
              <a:solidFill>
                <a:srgbClr val="000000"/>
              </a:solidFill>
              <a:latin typeface="SimSun" panose="02010600030101010101" pitchFamily="2" charset="-122"/>
              <a:ea typeface="SimSun" panose="02010600030101010101" pitchFamily="2" charset="-122"/>
            </a:endParaRPr>
          </a:p>
          <a:p>
            <a:pPr>
              <a:lnSpc>
                <a:spcPct val="150000"/>
              </a:lnSpc>
            </a:pPr>
            <a:r>
              <a:rPr lang="zh-CN" altLang="en-US" sz="1600" dirty="0">
                <a:solidFill>
                  <a:srgbClr val="000000"/>
                </a:solidFill>
                <a:latin typeface="SimSun" panose="02010600030101010101" pitchFamily="2" charset="-122"/>
                <a:ea typeface="SimSun" panose="02010600030101010101" pitchFamily="2" charset="-122"/>
              </a:rPr>
              <a:t>（</a:t>
            </a:r>
            <a:r>
              <a:rPr lang="en-US" altLang="zh-CN" sz="1600" dirty="0">
                <a:solidFill>
                  <a:srgbClr val="000000"/>
                </a:solidFill>
                <a:latin typeface="SimSun" panose="02010600030101010101" pitchFamily="2" charset="-122"/>
                <a:ea typeface="SimSun" panose="02010600030101010101" pitchFamily="2" charset="-122"/>
              </a:rPr>
              <a:t>2</a:t>
            </a:r>
            <a:r>
              <a:rPr lang="zh-CN" altLang="en-US" sz="1600" dirty="0">
                <a:solidFill>
                  <a:srgbClr val="000000"/>
                </a:solidFill>
                <a:latin typeface="SimSun" panose="02010600030101010101" pitchFamily="2" charset="-122"/>
                <a:ea typeface="SimSun" panose="02010600030101010101" pitchFamily="2" charset="-122"/>
              </a:rPr>
              <a:t>）本项目的装配式概况，比如装配率要求；是否应用装配式整体卫生间、装配式整体厨房；管线分离情况。</a:t>
            </a:r>
            <a:endParaRPr lang="en-US" altLang="zh-CN" sz="1600" dirty="0">
              <a:solidFill>
                <a:srgbClr val="000000"/>
              </a:solidFill>
              <a:latin typeface="SimSun" panose="02010600030101010101" pitchFamily="2" charset="-122"/>
              <a:ea typeface="SimSun" panose="02010600030101010101" pitchFamily="2" charset="-122"/>
            </a:endParaRPr>
          </a:p>
          <a:p>
            <a:pPr>
              <a:lnSpc>
                <a:spcPct val="150000"/>
              </a:lnSpc>
            </a:pPr>
            <a:r>
              <a:rPr lang="zh-CN" altLang="en-US" sz="1600" dirty="0">
                <a:solidFill>
                  <a:srgbClr val="000000"/>
                </a:solidFill>
                <a:latin typeface="SimSun" panose="02010600030101010101" pitchFamily="2" charset="-122"/>
                <a:ea typeface="SimSun" panose="02010600030101010101" pitchFamily="2" charset="-122"/>
              </a:rPr>
              <a:t>特别要注意，暖通专业管线分离仅计算采暖管线。</a:t>
            </a:r>
            <a:endParaRPr lang="en-US" altLang="zh-CN" sz="1600" dirty="0">
              <a:solidFill>
                <a:srgbClr val="000000"/>
              </a:solidFill>
              <a:latin typeface="SimSun" panose="02010600030101010101" pitchFamily="2" charset="-122"/>
              <a:ea typeface="SimSun" panose="02010600030101010101" pitchFamily="2" charset="-122"/>
            </a:endParaRPr>
          </a:p>
          <a:p>
            <a:pPr>
              <a:lnSpc>
                <a:spcPct val="150000"/>
              </a:lnSpc>
            </a:pPr>
            <a:r>
              <a:rPr lang="zh-CN" altLang="en-US" sz="1600" dirty="0">
                <a:solidFill>
                  <a:srgbClr val="000000"/>
                </a:solidFill>
                <a:latin typeface="SimSun" panose="02010600030101010101" pitchFamily="2" charset="-122"/>
                <a:ea typeface="SimSun" panose="02010600030101010101" pitchFamily="2" charset="-122"/>
              </a:rPr>
              <a:t>（</a:t>
            </a:r>
            <a:r>
              <a:rPr lang="en-US" altLang="zh-CN" sz="1600" dirty="0">
                <a:solidFill>
                  <a:srgbClr val="000000"/>
                </a:solidFill>
                <a:latin typeface="SimSun" panose="02010600030101010101" pitchFamily="2" charset="-122"/>
                <a:ea typeface="SimSun" panose="02010600030101010101" pitchFamily="2" charset="-122"/>
              </a:rPr>
              <a:t>3</a:t>
            </a:r>
            <a:r>
              <a:rPr lang="zh-CN" altLang="en-US" sz="1600" dirty="0">
                <a:solidFill>
                  <a:srgbClr val="000000"/>
                </a:solidFill>
                <a:latin typeface="SimSun" panose="02010600030101010101" pitchFamily="2" charset="-122"/>
                <a:ea typeface="SimSun" panose="02010600030101010101" pitchFamily="2" charset="-122"/>
              </a:rPr>
              <a:t>）对预留预埋情况进行说明。</a:t>
            </a:r>
            <a:endParaRPr lang="en-US" altLang="zh-CN" sz="1600" dirty="0">
              <a:solidFill>
                <a:srgbClr val="000000"/>
              </a:solidFill>
              <a:latin typeface="SimSun" panose="02010600030101010101" pitchFamily="2" charset="-122"/>
              <a:ea typeface="SimSun" panose="02010600030101010101" pitchFamily="2" charset="-122"/>
            </a:endParaRPr>
          </a:p>
          <a:p>
            <a:pPr>
              <a:lnSpc>
                <a:spcPct val="150000"/>
              </a:lnSpc>
            </a:pPr>
            <a:r>
              <a:rPr lang="zh-CN" altLang="en-US" sz="1600" dirty="0">
                <a:solidFill>
                  <a:srgbClr val="FF0000"/>
                </a:solidFill>
                <a:latin typeface="SimSun" panose="02010600030101010101" pitchFamily="2" charset="-122"/>
                <a:ea typeface="SimSun" panose="02010600030101010101" pitchFamily="2" charset="-122"/>
              </a:rPr>
              <a:t>（</a:t>
            </a:r>
            <a:r>
              <a:rPr lang="en-US" altLang="zh-CN" sz="1600" dirty="0">
                <a:solidFill>
                  <a:srgbClr val="FF0000"/>
                </a:solidFill>
                <a:latin typeface="SimSun" panose="02010600030101010101" pitchFamily="2" charset="-122"/>
                <a:ea typeface="SimSun" panose="02010600030101010101" pitchFamily="2" charset="-122"/>
              </a:rPr>
              <a:t>4</a:t>
            </a:r>
            <a:r>
              <a:rPr lang="zh-CN" altLang="en-US" sz="1600" dirty="0">
                <a:solidFill>
                  <a:srgbClr val="FF0000"/>
                </a:solidFill>
                <a:latin typeface="SimSun" panose="02010600030101010101" pitchFamily="2" charset="-122"/>
                <a:ea typeface="SimSun" panose="02010600030101010101" pitchFamily="2" charset="-122"/>
              </a:rPr>
              <a:t>）当风管穿越的装配式的墙体或楼板具有防火、防爆要求时，必须设置厚度不</a:t>
            </a:r>
            <a:r>
              <a:rPr lang="zh-CN" altLang="en-US" sz="1600" dirty="0" smtClean="0">
                <a:solidFill>
                  <a:srgbClr val="FF0000"/>
                </a:solidFill>
                <a:latin typeface="SimSun" panose="02010600030101010101" pitchFamily="2" charset="-122"/>
                <a:ea typeface="SimSun" panose="02010600030101010101" pitchFamily="2" charset="-122"/>
              </a:rPr>
              <a:t>小于</a:t>
            </a:r>
            <a:r>
              <a:rPr lang="en-US" altLang="zh-CN" sz="1600" dirty="0" smtClean="0">
                <a:solidFill>
                  <a:srgbClr val="FF0000"/>
                </a:solidFill>
                <a:latin typeface="SimSun" panose="02010600030101010101" pitchFamily="2" charset="-122"/>
                <a:ea typeface="SimSun" panose="02010600030101010101" pitchFamily="2" charset="-122"/>
              </a:rPr>
              <a:t>1.6mm </a:t>
            </a:r>
            <a:r>
              <a:rPr lang="zh-CN" altLang="en-US" sz="1600" dirty="0">
                <a:solidFill>
                  <a:srgbClr val="FF0000"/>
                </a:solidFill>
                <a:latin typeface="SimSun" panose="02010600030101010101" pitchFamily="2" charset="-122"/>
                <a:ea typeface="SimSun" panose="02010600030101010101" pitchFamily="2" charset="-122"/>
              </a:rPr>
              <a:t>的钢制防护套管，风管与防护套管之间应采用不燃柔性材料封堵严密。</a:t>
            </a:r>
            <a:endParaRPr lang="zh-CN" altLang="en-US" sz="1600" dirty="0">
              <a:solidFill>
                <a:srgbClr val="FF0000"/>
              </a:solidFill>
              <a:latin typeface="SimSun" panose="02010600030101010101" pitchFamily="2" charset="-122"/>
              <a:ea typeface="SimSun" panose="02010600030101010101" pitchFamily="2" charset="-122"/>
            </a:endParaRPr>
          </a:p>
        </p:txBody>
      </p:sp>
      <p:sp>
        <p:nvSpPr>
          <p:cNvPr id="15" name="矩形 14"/>
          <p:cNvSpPr/>
          <p:nvPr/>
        </p:nvSpPr>
        <p:spPr>
          <a:xfrm>
            <a:off x="9222576" y="571759"/>
            <a:ext cx="2749471" cy="400110"/>
          </a:xfrm>
          <a:prstGeom prst="rect">
            <a:avLst/>
          </a:prstGeom>
        </p:spPr>
        <p:txBody>
          <a:bodyPr wrap="none">
            <a:spAutoFit/>
          </a:bodyPr>
          <a:lstStyle/>
          <a:p>
            <a:r>
              <a:rPr lang="zh-CN" altLang="en-US" sz="2000" b="1" dirty="0" smtClean="0">
                <a:sym typeface="+mn-ea"/>
              </a:rPr>
              <a:t>暖通空调专业审查要点</a:t>
            </a:r>
            <a:endParaRPr lang="zh-CN" altLang="en-US" sz="2000" b="1" dirty="0">
              <a:sym typeface="+mn-ea"/>
            </a:endParaRPr>
          </a:p>
        </p:txBody>
      </p:sp>
    </p:spTree>
    <p:custDataLst>
      <p:tags r:id="rId2"/>
    </p:custData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3986989" cy="400110"/>
          </a:xfrm>
          <a:prstGeom prst="rect">
            <a:avLst/>
          </a:prstGeom>
        </p:spPr>
        <p:txBody>
          <a:bodyPr wrap="none">
            <a:spAutoFit/>
          </a:bodyPr>
          <a:lstStyle/>
          <a:p>
            <a:r>
              <a:rPr lang="en-US" altLang="zh-CN" sz="2000" b="1" dirty="0" smtClean="0">
                <a:latin typeface="微软雅黑" panose="020B0503020204020204" pitchFamily="34" charset="-122"/>
                <a:ea typeface="微软雅黑" panose="020B0503020204020204" pitchFamily="34" charset="-122"/>
              </a:rPr>
              <a:t>7.4 </a:t>
            </a:r>
            <a:r>
              <a:rPr lang="zh-CN" altLang="en-US" sz="2000" b="1" dirty="0" smtClean="0">
                <a:latin typeface="微软雅黑" panose="020B0503020204020204" pitchFamily="34" charset="-122"/>
                <a:ea typeface="微软雅黑" panose="020B0503020204020204" pitchFamily="34" charset="-122"/>
              </a:rPr>
              <a:t>暖通空调</a:t>
            </a:r>
            <a:r>
              <a:rPr lang="zh-CN" altLang="en-US" sz="2000" b="1" dirty="0">
                <a:latin typeface="微软雅黑" panose="020B0503020204020204" pitchFamily="34" charset="-122"/>
                <a:ea typeface="微软雅黑" panose="020B0503020204020204" pitchFamily="34" charset="-122"/>
              </a:rPr>
              <a:t>专业平面及节点</a:t>
            </a:r>
            <a:r>
              <a:rPr lang="zh-CN" altLang="en-US" sz="2000" b="1" dirty="0" smtClean="0">
                <a:latin typeface="微软雅黑" panose="020B0503020204020204" pitchFamily="34" charset="-122"/>
                <a:ea typeface="微软雅黑" panose="020B0503020204020204" pitchFamily="34" charset="-122"/>
              </a:rPr>
              <a:t>大样</a:t>
            </a:r>
            <a:endParaRPr lang="zh-CN" altLang="en-US" sz="2000" b="1" dirty="0">
              <a:latin typeface="微软雅黑" panose="020B0503020204020204" pitchFamily="34" charset="-122"/>
              <a:ea typeface="微软雅黑" panose="020B0503020204020204" pitchFamily="34" charset="-122"/>
            </a:endParaRPr>
          </a:p>
        </p:txBody>
      </p:sp>
      <p:sp>
        <p:nvSpPr>
          <p:cNvPr id="8" name="矩形 7"/>
          <p:cNvSpPr/>
          <p:nvPr/>
        </p:nvSpPr>
        <p:spPr>
          <a:xfrm>
            <a:off x="6719273" y="2299266"/>
            <a:ext cx="4801215" cy="3046988"/>
          </a:xfrm>
          <a:prstGeom prst="rect">
            <a:avLst/>
          </a:prstGeom>
          <a:solidFill>
            <a:schemeClr val="accent3">
              <a:lumMod val="20000"/>
              <a:lumOff val="80000"/>
            </a:schemeClr>
          </a:solidFill>
        </p:spPr>
        <p:txBody>
          <a:bodyPr wrap="square">
            <a:spAutoFit/>
          </a:bodyPr>
          <a:lstStyle/>
          <a:p>
            <a:pPr>
              <a:lnSpc>
                <a:spcPct val="150000"/>
              </a:lnSpc>
            </a:pPr>
            <a:r>
              <a:rPr lang="en-US" altLang="zh-CN" sz="1600" dirty="0">
                <a:solidFill>
                  <a:srgbClr val="000000"/>
                </a:solidFill>
                <a:latin typeface="SimSun" panose="02010600030101010101" pitchFamily="2" charset="-122"/>
                <a:ea typeface="SimSun" panose="02010600030101010101" pitchFamily="2" charset="-122"/>
              </a:rPr>
              <a:t>6.2.3</a:t>
            </a:r>
            <a:r>
              <a:rPr lang="zh-CN" altLang="en-US" sz="1600" dirty="0">
                <a:solidFill>
                  <a:srgbClr val="000000"/>
                </a:solidFill>
                <a:latin typeface="SimSun" panose="02010600030101010101" pitchFamily="2" charset="-122"/>
                <a:ea typeface="SimSun" panose="02010600030101010101" pitchFamily="2" charset="-122"/>
              </a:rPr>
              <a:t>条，理解和执行</a:t>
            </a:r>
            <a:r>
              <a:rPr lang="zh-CN" altLang="en-US" sz="1600" dirty="0" smtClean="0">
                <a:solidFill>
                  <a:srgbClr val="000000"/>
                </a:solidFill>
                <a:latin typeface="SimSun" panose="02010600030101010101" pitchFamily="2" charset="-122"/>
                <a:ea typeface="SimSun" panose="02010600030101010101" pitchFamily="2" charset="-122"/>
                <a:sym typeface="Wingdings" panose="05000000000000000000" pitchFamily="2" charset="2"/>
              </a:rPr>
              <a:t>：</a:t>
            </a:r>
            <a:endParaRPr lang="en-US" altLang="zh-CN" sz="1600" dirty="0" smtClean="0">
              <a:solidFill>
                <a:srgbClr val="000000"/>
              </a:solidFill>
              <a:latin typeface="SimSun" panose="02010600030101010101" pitchFamily="2" charset="-122"/>
              <a:ea typeface="SimSun" panose="02010600030101010101" pitchFamily="2" charset="-122"/>
              <a:sym typeface="Wingdings" panose="05000000000000000000" pitchFamily="2" charset="2"/>
            </a:endParaRPr>
          </a:p>
          <a:p>
            <a:pPr>
              <a:lnSpc>
                <a:spcPct val="150000"/>
              </a:lnSpc>
            </a:pPr>
            <a:r>
              <a:rPr lang="zh-CN" altLang="en-US" sz="1600" dirty="0" smtClean="0">
                <a:solidFill>
                  <a:srgbClr val="000000"/>
                </a:solidFill>
                <a:latin typeface="SimSun" panose="02010600030101010101" pitchFamily="2" charset="-122"/>
                <a:ea typeface="SimSun" panose="02010600030101010101" pitchFamily="2" charset="-122"/>
                <a:sym typeface="Wingdings" panose="05000000000000000000" pitchFamily="2" charset="2"/>
              </a:rPr>
              <a:t>平面图</a:t>
            </a:r>
            <a:r>
              <a:rPr lang="zh-CN" altLang="en-US" sz="1600" dirty="0">
                <a:solidFill>
                  <a:srgbClr val="000000"/>
                </a:solidFill>
                <a:latin typeface="SimSun" panose="02010600030101010101" pitchFamily="2" charset="-122"/>
                <a:ea typeface="SimSun" panose="02010600030101010101" pitchFamily="2" charset="-122"/>
                <a:sym typeface="Wingdings" panose="05000000000000000000" pitchFamily="2" charset="2"/>
              </a:rPr>
              <a:t>或大样图中相关的装配式设计内容要与设计说明吻合，审查时可关注以下几点内容</a:t>
            </a:r>
            <a:r>
              <a:rPr lang="en-US" altLang="zh-CN" sz="1600" dirty="0">
                <a:solidFill>
                  <a:srgbClr val="000000"/>
                </a:solidFill>
                <a:latin typeface="SimSun" panose="02010600030101010101" pitchFamily="2" charset="-122"/>
                <a:ea typeface="SimSun" panose="02010600030101010101" pitchFamily="2" charset="-122"/>
                <a:sym typeface="Wingdings" panose="05000000000000000000" pitchFamily="2" charset="2"/>
              </a:rPr>
              <a:t>:</a:t>
            </a:r>
            <a:endParaRPr lang="en-US" altLang="zh-CN" sz="1600" dirty="0">
              <a:solidFill>
                <a:srgbClr val="000000"/>
              </a:solidFill>
              <a:latin typeface="SimSun" panose="02010600030101010101" pitchFamily="2" charset="-122"/>
              <a:ea typeface="SimSun" panose="02010600030101010101" pitchFamily="2" charset="-122"/>
              <a:sym typeface="Wingdings" panose="05000000000000000000" pitchFamily="2" charset="2"/>
            </a:endParaRPr>
          </a:p>
          <a:p>
            <a:pPr>
              <a:lnSpc>
                <a:spcPct val="150000"/>
              </a:lnSpc>
            </a:pPr>
            <a:r>
              <a:rPr lang="zh-CN" altLang="en-US" sz="1600" dirty="0">
                <a:solidFill>
                  <a:srgbClr val="000000"/>
                </a:solidFill>
                <a:latin typeface="SimSun" panose="02010600030101010101" pitchFamily="2" charset="-122"/>
                <a:ea typeface="SimSun" panose="02010600030101010101" pitchFamily="2" charset="-122"/>
                <a:sym typeface="Wingdings" panose="05000000000000000000" pitchFamily="2" charset="2"/>
              </a:rPr>
              <a:t>（</a:t>
            </a:r>
            <a:r>
              <a:rPr lang="en-US" altLang="zh-CN" sz="1600" dirty="0">
                <a:solidFill>
                  <a:srgbClr val="000000"/>
                </a:solidFill>
                <a:latin typeface="SimSun" panose="02010600030101010101" pitchFamily="2" charset="-122"/>
                <a:ea typeface="SimSun" panose="02010600030101010101" pitchFamily="2" charset="-122"/>
                <a:sym typeface="Wingdings" panose="05000000000000000000" pitchFamily="2" charset="2"/>
              </a:rPr>
              <a:t>1</a:t>
            </a:r>
            <a:r>
              <a:rPr lang="zh-CN" altLang="en-US" sz="1600" dirty="0">
                <a:solidFill>
                  <a:srgbClr val="000000"/>
                </a:solidFill>
                <a:latin typeface="SimSun" panose="02010600030101010101" pitchFamily="2" charset="-122"/>
                <a:ea typeface="SimSun" panose="02010600030101010101" pitchFamily="2" charset="-122"/>
                <a:sym typeface="Wingdings" panose="05000000000000000000" pitchFamily="2" charset="2"/>
              </a:rPr>
              <a:t>）若项目采用地板辐射采暖系统时，其安装方式宜采用干式工法。</a:t>
            </a:r>
            <a:endParaRPr lang="en-US" altLang="zh-CN" sz="1600" dirty="0">
              <a:solidFill>
                <a:srgbClr val="000000"/>
              </a:solidFill>
              <a:latin typeface="SimSun" panose="02010600030101010101" pitchFamily="2" charset="-122"/>
              <a:ea typeface="SimSun" panose="02010600030101010101" pitchFamily="2" charset="-122"/>
              <a:sym typeface="Wingdings" panose="05000000000000000000" pitchFamily="2" charset="2"/>
            </a:endParaRPr>
          </a:p>
          <a:p>
            <a:pPr>
              <a:lnSpc>
                <a:spcPct val="150000"/>
              </a:lnSpc>
            </a:pPr>
            <a:r>
              <a:rPr lang="zh-CN" altLang="en-US" sz="1600" dirty="0">
                <a:solidFill>
                  <a:srgbClr val="000000"/>
                </a:solidFill>
                <a:latin typeface="SimSun" panose="02010600030101010101" pitchFamily="2" charset="-122"/>
                <a:ea typeface="SimSun" panose="02010600030101010101" pitchFamily="2" charset="-122"/>
              </a:rPr>
              <a:t>（</a:t>
            </a:r>
            <a:r>
              <a:rPr lang="en-US" altLang="zh-CN" sz="1600" dirty="0">
                <a:solidFill>
                  <a:srgbClr val="000000"/>
                </a:solidFill>
                <a:latin typeface="SimSun" panose="02010600030101010101" pitchFamily="2" charset="-122"/>
                <a:ea typeface="SimSun" panose="02010600030101010101" pitchFamily="2" charset="-122"/>
              </a:rPr>
              <a:t>2</a:t>
            </a:r>
            <a:r>
              <a:rPr lang="zh-CN" altLang="en-US" sz="1600" dirty="0">
                <a:solidFill>
                  <a:srgbClr val="000000"/>
                </a:solidFill>
                <a:latin typeface="SimSun" panose="02010600030101010101" pitchFamily="2" charset="-122"/>
                <a:ea typeface="SimSun" panose="02010600030101010101" pitchFamily="2" charset="-122"/>
              </a:rPr>
              <a:t>）在预制墙体上安装暖通设备时，要求预制墙体做加强措施，这些措施应在设计说明有所体现。</a:t>
            </a:r>
            <a:endParaRPr lang="en-US" altLang="zh-CN" sz="1600" dirty="0">
              <a:solidFill>
                <a:srgbClr val="000000"/>
              </a:solidFill>
              <a:latin typeface="SimSun" panose="02010600030101010101" pitchFamily="2" charset="-122"/>
              <a:ea typeface="SimSun" panose="02010600030101010101" pitchFamily="2" charset="-122"/>
            </a:endParaRPr>
          </a:p>
          <a:p>
            <a:pPr>
              <a:lnSpc>
                <a:spcPct val="150000"/>
              </a:lnSpc>
            </a:pPr>
            <a:r>
              <a:rPr lang="zh-CN" altLang="en-US" sz="1600" dirty="0">
                <a:solidFill>
                  <a:srgbClr val="000000"/>
                </a:solidFill>
                <a:latin typeface="SimSun" panose="02010600030101010101" pitchFamily="2" charset="-122"/>
                <a:ea typeface="SimSun" panose="02010600030101010101" pitchFamily="2" charset="-122"/>
              </a:rPr>
              <a:t>（</a:t>
            </a:r>
            <a:r>
              <a:rPr lang="en-US" altLang="zh-CN" sz="1600" dirty="0">
                <a:solidFill>
                  <a:srgbClr val="000000"/>
                </a:solidFill>
                <a:latin typeface="SimSun" panose="02010600030101010101" pitchFamily="2" charset="-122"/>
                <a:ea typeface="SimSun" panose="02010600030101010101" pitchFamily="2" charset="-122"/>
              </a:rPr>
              <a:t>3</a:t>
            </a:r>
            <a:r>
              <a:rPr lang="zh-CN" altLang="en-US" sz="1600" dirty="0">
                <a:solidFill>
                  <a:srgbClr val="000000"/>
                </a:solidFill>
                <a:latin typeface="SimSun" panose="02010600030101010101" pitchFamily="2" charset="-122"/>
                <a:ea typeface="SimSun" panose="02010600030101010101" pitchFamily="2" charset="-122"/>
              </a:rPr>
              <a:t>）风管穿越预制防火墙或楼板，应设有防火阀。</a:t>
            </a:r>
            <a:endParaRPr lang="zh-CN" altLang="en-US" sz="1600" dirty="0">
              <a:solidFill>
                <a:srgbClr val="000000"/>
              </a:solidFill>
              <a:latin typeface="SimSun" panose="02010600030101010101" pitchFamily="2" charset="-122"/>
              <a:ea typeface="SimSun" panose="02010600030101010101" pitchFamily="2" charset="-122"/>
            </a:endParaRPr>
          </a:p>
        </p:txBody>
      </p:sp>
      <p:pic>
        <p:nvPicPr>
          <p:cNvPr id="2" name="图片 1"/>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763479" y="2299267"/>
            <a:ext cx="4703670" cy="4483432"/>
          </a:xfrm>
          <a:prstGeom prst="rect">
            <a:avLst/>
          </a:prstGeom>
        </p:spPr>
      </p:pic>
      <p:sp>
        <p:nvSpPr>
          <p:cNvPr id="11" name="矩形 10"/>
          <p:cNvSpPr/>
          <p:nvPr/>
        </p:nvSpPr>
        <p:spPr>
          <a:xfrm>
            <a:off x="763479" y="1899157"/>
            <a:ext cx="1467068" cy="400110"/>
          </a:xfrm>
          <a:prstGeom prst="rect">
            <a:avLst/>
          </a:prstGeom>
          <a:solidFill>
            <a:schemeClr val="accent6"/>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审查要点：</a:t>
            </a:r>
            <a:endParaRPr lang="zh-CN" altLang="en-US" sz="2000" b="1" dirty="0">
              <a:latin typeface="微软雅黑" panose="020B0503020204020204" pitchFamily="34" charset="-122"/>
              <a:ea typeface="微软雅黑" panose="020B0503020204020204" pitchFamily="34" charset="-122"/>
            </a:endParaRPr>
          </a:p>
        </p:txBody>
      </p:sp>
      <p:sp>
        <p:nvSpPr>
          <p:cNvPr id="12" name="矩形 11"/>
          <p:cNvSpPr/>
          <p:nvPr/>
        </p:nvSpPr>
        <p:spPr>
          <a:xfrm>
            <a:off x="6715933" y="1904206"/>
            <a:ext cx="954107" cy="400110"/>
          </a:xfrm>
          <a:prstGeom prst="rect">
            <a:avLst/>
          </a:prstGeom>
          <a:solidFill>
            <a:schemeClr val="accent3">
              <a:lumMod val="75000"/>
            </a:schemeClr>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解读：</a:t>
            </a:r>
            <a:endParaRPr lang="zh-CN" altLang="en-US" sz="2000" b="1" dirty="0">
              <a:latin typeface="微软雅黑" panose="020B0503020204020204" pitchFamily="34" charset="-122"/>
              <a:ea typeface="微软雅黑" panose="020B0503020204020204" pitchFamily="34" charset="-122"/>
            </a:endParaRPr>
          </a:p>
        </p:txBody>
      </p:sp>
      <p:sp>
        <p:nvSpPr>
          <p:cNvPr id="13" name="矩形 12"/>
          <p:cNvSpPr/>
          <p:nvPr/>
        </p:nvSpPr>
        <p:spPr>
          <a:xfrm>
            <a:off x="9222576" y="571759"/>
            <a:ext cx="2749471" cy="400110"/>
          </a:xfrm>
          <a:prstGeom prst="rect">
            <a:avLst/>
          </a:prstGeom>
        </p:spPr>
        <p:txBody>
          <a:bodyPr wrap="none">
            <a:spAutoFit/>
          </a:bodyPr>
          <a:lstStyle/>
          <a:p>
            <a:r>
              <a:rPr lang="zh-CN" altLang="en-US" sz="2000" b="1" dirty="0" smtClean="0">
                <a:sym typeface="+mn-ea"/>
              </a:rPr>
              <a:t>暖通空调专业审查要点</a:t>
            </a:r>
            <a:endParaRPr lang="zh-CN" altLang="en-US" sz="2000" b="1" dirty="0">
              <a:sym typeface="+mn-ea"/>
            </a:endParaRPr>
          </a:p>
        </p:txBody>
      </p:sp>
    </p:spTree>
    <p:custDataLst>
      <p:tags r:id="rId2"/>
    </p:custData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678665"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7.5 </a:t>
            </a:r>
            <a:r>
              <a:rPr lang="zh-CN" altLang="en-US" sz="2000" b="1" dirty="0" smtClean="0">
                <a:latin typeface="微软雅黑" panose="020B0503020204020204" pitchFamily="34" charset="-122"/>
                <a:ea typeface="微软雅黑" panose="020B0503020204020204" pitchFamily="34" charset="-122"/>
              </a:rPr>
              <a:t>电气专业</a:t>
            </a:r>
            <a:endParaRPr lang="zh-CN" altLang="en-US" sz="2000" b="1" dirty="0">
              <a:latin typeface="微软雅黑" panose="020B0503020204020204" pitchFamily="34" charset="-122"/>
              <a:ea typeface="微软雅黑" panose="020B0503020204020204" pitchFamily="34" charset="-122"/>
            </a:endParaRPr>
          </a:p>
        </p:txBody>
      </p:sp>
      <p:sp>
        <p:nvSpPr>
          <p:cNvPr id="13" name="矩形 12"/>
          <p:cNvSpPr/>
          <p:nvPr/>
        </p:nvSpPr>
        <p:spPr>
          <a:xfrm>
            <a:off x="1138648" y="1757055"/>
            <a:ext cx="5678524" cy="403957"/>
          </a:xfrm>
          <a:prstGeom prst="rect">
            <a:avLst/>
          </a:prstGeom>
          <a:solidFill>
            <a:schemeClr val="accent3">
              <a:lumMod val="20000"/>
              <a:lumOff val="80000"/>
            </a:schemeClr>
          </a:solidFill>
        </p:spPr>
        <p:txBody>
          <a:bodyPr wrap="square">
            <a:spAutoFit/>
          </a:bodyPr>
          <a:lstStyle/>
          <a:p>
            <a:pPr>
              <a:lnSpc>
                <a:spcPct val="150000"/>
              </a:lnSpc>
            </a:pPr>
            <a:r>
              <a:rPr lang="zh-CN" altLang="en-US" sz="1600" dirty="0">
                <a:solidFill>
                  <a:srgbClr val="000000"/>
                </a:solidFill>
                <a:latin typeface="SimSun" panose="02010600030101010101" pitchFamily="2" charset="-122"/>
                <a:ea typeface="SimSun" panose="02010600030101010101" pitchFamily="2" charset="-122"/>
              </a:rPr>
              <a:t>装配式建筑电气专业设计</a:t>
            </a:r>
            <a:r>
              <a:rPr lang="en-US" altLang="zh-CN" sz="1600" dirty="0">
                <a:solidFill>
                  <a:srgbClr val="000000"/>
                </a:solidFill>
                <a:latin typeface="SimSun" panose="02010600030101010101" pitchFamily="2" charset="-122"/>
                <a:ea typeface="SimSun" panose="02010600030101010101" pitchFamily="2" charset="-122"/>
              </a:rPr>
              <a:t>: </a:t>
            </a:r>
            <a:r>
              <a:rPr lang="zh-CN" altLang="en-US" sz="1600" dirty="0">
                <a:solidFill>
                  <a:srgbClr val="000000"/>
                </a:solidFill>
                <a:latin typeface="SimSun" panose="02010600030101010101" pitchFamily="2" charset="-122"/>
                <a:ea typeface="SimSun" panose="02010600030101010101" pitchFamily="2" charset="-122"/>
              </a:rPr>
              <a:t>满足设计深度要求</a:t>
            </a:r>
            <a:endParaRPr lang="en-US" altLang="zh-CN" sz="1600" dirty="0">
              <a:solidFill>
                <a:srgbClr val="000000"/>
              </a:solidFill>
              <a:latin typeface="SimSun" panose="02010600030101010101" pitchFamily="2" charset="-122"/>
              <a:ea typeface="SimSun" panose="02010600030101010101" pitchFamily="2" charset="-122"/>
            </a:endParaRPr>
          </a:p>
        </p:txBody>
      </p:sp>
      <p:sp>
        <p:nvSpPr>
          <p:cNvPr id="14" name="矩形 13"/>
          <p:cNvSpPr/>
          <p:nvPr/>
        </p:nvSpPr>
        <p:spPr>
          <a:xfrm>
            <a:off x="1138648" y="2428805"/>
            <a:ext cx="9938516" cy="3208571"/>
          </a:xfrm>
          <a:prstGeom prst="rect">
            <a:avLst/>
          </a:prstGeom>
        </p:spPr>
        <p:txBody>
          <a:bodyPr wrap="square">
            <a:spAutoFit/>
          </a:bodyPr>
          <a:lstStyle/>
          <a:p>
            <a:pPr>
              <a:lnSpc>
                <a:spcPct val="125000"/>
              </a:lnSpc>
            </a:pPr>
            <a:r>
              <a:rPr lang="en-US" altLang="zh-CN" b="1" dirty="0">
                <a:solidFill>
                  <a:srgbClr val="FF0000"/>
                </a:solidFill>
                <a:latin typeface="宋体" panose="02010600030101010101" pitchFamily="2" charset="-122"/>
                <a:ea typeface="宋体" panose="02010600030101010101" pitchFamily="2" charset="-122"/>
              </a:rPr>
              <a:t>《</a:t>
            </a:r>
            <a:r>
              <a:rPr lang="zh-CN" altLang="en-US" b="1" dirty="0">
                <a:solidFill>
                  <a:srgbClr val="FF0000"/>
                </a:solidFill>
                <a:latin typeface="宋体" panose="02010600030101010101" pitchFamily="2" charset="-122"/>
                <a:ea typeface="宋体" panose="02010600030101010101" pitchFamily="2" charset="-122"/>
              </a:rPr>
              <a:t>建筑工程设计文件编制深度规定</a:t>
            </a:r>
            <a:r>
              <a:rPr lang="en-US" altLang="zh-CN" b="1" dirty="0">
                <a:solidFill>
                  <a:srgbClr val="FF0000"/>
                </a:solidFill>
                <a:latin typeface="宋体" panose="02010600030101010101" pitchFamily="2" charset="-122"/>
                <a:ea typeface="宋体" panose="02010600030101010101" pitchFamily="2" charset="-122"/>
              </a:rPr>
              <a:t>》2016</a:t>
            </a:r>
            <a:r>
              <a:rPr lang="zh-CN" altLang="en-US" b="1" dirty="0">
                <a:solidFill>
                  <a:srgbClr val="FF0000"/>
                </a:solidFill>
                <a:latin typeface="宋体" panose="02010600030101010101" pitchFamily="2" charset="-122"/>
                <a:ea typeface="宋体" panose="02010600030101010101" pitchFamily="2" charset="-122"/>
              </a:rPr>
              <a:t>版</a:t>
            </a:r>
            <a:endParaRPr lang="en-US" altLang="zh-CN" b="1" dirty="0">
              <a:solidFill>
                <a:srgbClr val="FF0000"/>
              </a:solidFill>
              <a:latin typeface="宋体" panose="02010600030101010101" pitchFamily="2" charset="-122"/>
              <a:ea typeface="宋体" panose="02010600030101010101" pitchFamily="2" charset="-122"/>
            </a:endParaRPr>
          </a:p>
          <a:p>
            <a:pPr>
              <a:lnSpc>
                <a:spcPct val="125000"/>
              </a:lnSpc>
            </a:pPr>
            <a:endParaRPr lang="en-US" altLang="zh-CN" sz="1600" dirty="0" smtClean="0">
              <a:latin typeface="宋体" panose="02010600030101010101" pitchFamily="2" charset="-122"/>
              <a:ea typeface="宋体" panose="02010600030101010101" pitchFamily="2" charset="-122"/>
            </a:endParaRPr>
          </a:p>
          <a:p>
            <a:pPr>
              <a:lnSpc>
                <a:spcPct val="125000"/>
              </a:lnSpc>
            </a:pPr>
            <a:r>
              <a:rPr lang="en-US" altLang="zh-CN" sz="1600" dirty="0" smtClean="0">
                <a:latin typeface="宋体" panose="02010600030101010101" pitchFamily="2" charset="-122"/>
                <a:ea typeface="宋体" panose="02010600030101010101" pitchFamily="2" charset="-122"/>
              </a:rPr>
              <a:t>4.5.14 </a:t>
            </a:r>
            <a:r>
              <a:rPr lang="zh-CN" altLang="en-US" sz="1600" dirty="0" smtClean="0">
                <a:latin typeface="宋体" panose="02010600030101010101" pitchFamily="2" charset="-122"/>
                <a:ea typeface="宋体" panose="02010600030101010101" pitchFamily="2" charset="-122"/>
              </a:rPr>
              <a:t>当</a:t>
            </a:r>
            <a:r>
              <a:rPr lang="zh-CN" altLang="en-US" sz="1600" dirty="0">
                <a:latin typeface="宋体" panose="02010600030101010101" pitchFamily="2" charset="-122"/>
                <a:ea typeface="宋体" panose="02010600030101010101" pitchFamily="2" charset="-122"/>
              </a:rPr>
              <a:t>采用装配式建筑技术设计时，应明确装配式建筑设计电气专项内容：</a:t>
            </a:r>
            <a:endParaRPr lang="zh-CN" altLang="en-US" sz="1600" dirty="0">
              <a:latin typeface="宋体" panose="02010600030101010101" pitchFamily="2" charset="-122"/>
              <a:ea typeface="宋体" panose="02010600030101010101" pitchFamily="2" charset="-122"/>
            </a:endParaRPr>
          </a:p>
          <a:p>
            <a:pPr>
              <a:lnSpc>
                <a:spcPct val="125000"/>
              </a:lnSpc>
            </a:pPr>
            <a:r>
              <a:rPr lang="en-US" altLang="zh-CN" sz="1600" dirty="0" smtClean="0">
                <a:latin typeface="宋体" panose="02010600030101010101" pitchFamily="2" charset="-122"/>
                <a:ea typeface="宋体" panose="02010600030101010101" pitchFamily="2" charset="-122"/>
              </a:rPr>
              <a:t>1</a:t>
            </a:r>
            <a:r>
              <a:rPr lang="zh-CN" altLang="en-US" sz="1600" dirty="0" smtClean="0">
                <a:latin typeface="宋体" panose="02010600030101010101" pitchFamily="2" charset="-122"/>
                <a:ea typeface="宋体" panose="02010600030101010101" pitchFamily="2" charset="-122"/>
              </a:rPr>
              <a:t>）</a:t>
            </a:r>
            <a:r>
              <a:rPr lang="en-US" altLang="zh-CN" sz="1600" dirty="0" smtClean="0">
                <a:latin typeface="宋体" panose="02010600030101010101" pitchFamily="2" charset="-122"/>
                <a:ea typeface="宋体" panose="02010600030101010101" pitchFamily="2" charset="-122"/>
              </a:rPr>
              <a:t> </a:t>
            </a:r>
            <a:r>
              <a:rPr lang="zh-CN" altLang="en-US" sz="1600" dirty="0" smtClean="0">
                <a:latin typeface="宋体" panose="02010600030101010101" pitchFamily="2" charset="-122"/>
                <a:ea typeface="宋体" panose="02010600030101010101" pitchFamily="2" charset="-122"/>
              </a:rPr>
              <a:t>明确</a:t>
            </a:r>
            <a:r>
              <a:rPr lang="zh-CN" altLang="en-US" sz="1600" dirty="0">
                <a:latin typeface="宋体" panose="02010600030101010101" pitchFamily="2" charset="-122"/>
                <a:ea typeface="宋体" panose="02010600030101010101" pitchFamily="2" charset="-122"/>
              </a:rPr>
              <a:t>装配式建筑电气设备的设计原则及依据。</a:t>
            </a:r>
            <a:endParaRPr lang="zh-CN" altLang="en-US" sz="1600" dirty="0">
              <a:latin typeface="宋体" panose="02010600030101010101" pitchFamily="2" charset="-122"/>
              <a:ea typeface="宋体" panose="02010600030101010101" pitchFamily="2" charset="-122"/>
            </a:endParaRPr>
          </a:p>
          <a:p>
            <a:pPr>
              <a:lnSpc>
                <a:spcPct val="125000"/>
              </a:lnSpc>
            </a:pPr>
            <a:r>
              <a:rPr lang="en-US" altLang="zh-CN" sz="1600" dirty="0" smtClean="0">
                <a:latin typeface="宋体" panose="02010600030101010101" pitchFamily="2" charset="-122"/>
                <a:ea typeface="宋体" panose="02010600030101010101" pitchFamily="2" charset="-122"/>
              </a:rPr>
              <a:t>2</a:t>
            </a:r>
            <a:r>
              <a:rPr lang="zh-CN" altLang="en-US" sz="1600" dirty="0" smtClean="0">
                <a:latin typeface="宋体" panose="02010600030101010101" pitchFamily="2" charset="-122"/>
                <a:ea typeface="宋体" panose="02010600030101010101" pitchFamily="2" charset="-122"/>
              </a:rPr>
              <a:t>）</a:t>
            </a:r>
            <a:r>
              <a:rPr lang="en-US" altLang="zh-CN" sz="1600" dirty="0" smtClean="0">
                <a:latin typeface="宋体" panose="02010600030101010101" pitchFamily="2" charset="-122"/>
                <a:ea typeface="宋体" panose="02010600030101010101" pitchFamily="2" charset="-122"/>
              </a:rPr>
              <a:t> </a:t>
            </a:r>
            <a:r>
              <a:rPr lang="zh-CN" altLang="en-US" sz="1600" dirty="0" smtClean="0">
                <a:latin typeface="宋体" panose="02010600030101010101" pitchFamily="2" charset="-122"/>
                <a:ea typeface="宋体" panose="02010600030101010101" pitchFamily="2" charset="-122"/>
              </a:rPr>
              <a:t>对</a:t>
            </a:r>
            <a:r>
              <a:rPr lang="zh-CN" altLang="en-US" sz="1600" dirty="0">
                <a:latin typeface="宋体" panose="02010600030101010101" pitchFamily="2" charset="-122"/>
                <a:ea typeface="宋体" panose="02010600030101010101" pitchFamily="2" charset="-122"/>
              </a:rPr>
              <a:t>预埋在</a:t>
            </a:r>
            <a:r>
              <a:rPr lang="zh-CN" altLang="en-US" sz="1600" dirty="0">
                <a:solidFill>
                  <a:srgbClr val="FF0000"/>
                </a:solidFill>
                <a:latin typeface="宋体" panose="02010600030101010101" pitchFamily="2" charset="-122"/>
                <a:ea typeface="宋体" panose="02010600030101010101" pitchFamily="2" charset="-122"/>
              </a:rPr>
              <a:t>建筑预制墙及现浇墙</a:t>
            </a:r>
            <a:r>
              <a:rPr lang="zh-CN" altLang="en-US" sz="1600" dirty="0">
                <a:latin typeface="宋体" panose="02010600030101010101" pitchFamily="2" charset="-122"/>
                <a:ea typeface="宋体" panose="02010600030101010101" pitchFamily="2" charset="-122"/>
              </a:rPr>
              <a:t>内的电气预埋箱、盒、孔洞、沟槽及管线等要有</a:t>
            </a:r>
            <a:r>
              <a:rPr lang="zh-CN" altLang="en-US" sz="1600" dirty="0">
                <a:solidFill>
                  <a:srgbClr val="FF0000"/>
                </a:solidFill>
                <a:latin typeface="宋体" panose="02010600030101010101" pitchFamily="2" charset="-122"/>
                <a:ea typeface="宋体" panose="02010600030101010101" pitchFamily="2" charset="-122"/>
              </a:rPr>
              <a:t>做法标注及详细定位</a:t>
            </a:r>
            <a:r>
              <a:rPr lang="zh-CN" altLang="en-US" sz="1600" dirty="0">
                <a:latin typeface="宋体" panose="02010600030101010101" pitchFamily="2" charset="-122"/>
                <a:ea typeface="宋体" panose="02010600030101010101" pitchFamily="2" charset="-122"/>
              </a:rPr>
              <a:t>。</a:t>
            </a:r>
            <a:endParaRPr lang="zh-CN" altLang="en-US" sz="1600" dirty="0">
              <a:latin typeface="宋体" panose="02010600030101010101" pitchFamily="2" charset="-122"/>
              <a:ea typeface="宋体" panose="02010600030101010101" pitchFamily="2" charset="-122"/>
            </a:endParaRPr>
          </a:p>
          <a:p>
            <a:pPr>
              <a:lnSpc>
                <a:spcPct val="125000"/>
              </a:lnSpc>
            </a:pPr>
            <a:r>
              <a:rPr lang="en-US" altLang="zh-CN" sz="1600" dirty="0" smtClean="0">
                <a:latin typeface="宋体" panose="02010600030101010101" pitchFamily="2" charset="-122"/>
                <a:ea typeface="宋体" panose="02010600030101010101" pitchFamily="2" charset="-122"/>
              </a:rPr>
              <a:t>3</a:t>
            </a:r>
            <a:r>
              <a:rPr lang="zh-CN" altLang="en-US" sz="1600" dirty="0" smtClean="0">
                <a:latin typeface="宋体" panose="02010600030101010101" pitchFamily="2" charset="-122"/>
                <a:ea typeface="宋体" panose="02010600030101010101" pitchFamily="2" charset="-122"/>
              </a:rPr>
              <a:t>）</a:t>
            </a:r>
            <a:r>
              <a:rPr lang="en-US" altLang="zh-CN" sz="1600" dirty="0" smtClean="0">
                <a:latin typeface="宋体" panose="02010600030101010101" pitchFamily="2" charset="-122"/>
                <a:ea typeface="宋体" panose="02010600030101010101" pitchFamily="2" charset="-122"/>
              </a:rPr>
              <a:t> </a:t>
            </a:r>
            <a:r>
              <a:rPr lang="zh-CN" altLang="en-US" sz="1600" dirty="0" smtClean="0">
                <a:latin typeface="宋体" panose="02010600030101010101" pitchFamily="2" charset="-122"/>
                <a:ea typeface="宋体" panose="02010600030101010101" pitchFamily="2" charset="-122"/>
              </a:rPr>
              <a:t>预</a:t>
            </a:r>
            <a:r>
              <a:rPr lang="zh-CN" altLang="en-US" sz="1600" dirty="0">
                <a:latin typeface="宋体" panose="02010600030101010101" pitchFamily="2" charset="-122"/>
                <a:ea typeface="宋体" panose="02010600030101010101" pitchFamily="2" charset="-122"/>
              </a:rPr>
              <a:t>埋管、线、盒及预留孔洞、沟槽及电气构件间的</a:t>
            </a:r>
            <a:r>
              <a:rPr lang="zh-CN" altLang="en-US" sz="1600" dirty="0">
                <a:solidFill>
                  <a:srgbClr val="FF0000"/>
                </a:solidFill>
                <a:latin typeface="宋体" panose="02010600030101010101" pitchFamily="2" charset="-122"/>
                <a:ea typeface="宋体" panose="02010600030101010101" pitchFamily="2" charset="-122"/>
              </a:rPr>
              <a:t>连接做法</a:t>
            </a:r>
            <a:r>
              <a:rPr lang="zh-CN" altLang="en-US" sz="1600" dirty="0">
                <a:latin typeface="宋体" panose="02010600030101010101" pitchFamily="2" charset="-122"/>
                <a:ea typeface="宋体" panose="02010600030101010101" pitchFamily="2" charset="-122"/>
              </a:rPr>
              <a:t>。</a:t>
            </a:r>
            <a:endParaRPr lang="zh-CN" altLang="en-US" sz="1600" dirty="0">
              <a:latin typeface="宋体" panose="02010600030101010101" pitchFamily="2" charset="-122"/>
              <a:ea typeface="宋体" panose="02010600030101010101" pitchFamily="2" charset="-122"/>
            </a:endParaRPr>
          </a:p>
          <a:p>
            <a:pPr>
              <a:lnSpc>
                <a:spcPct val="125000"/>
              </a:lnSpc>
            </a:pPr>
            <a:r>
              <a:rPr lang="en-US" altLang="zh-CN" sz="1600" dirty="0" smtClean="0">
                <a:latin typeface="宋体" panose="02010600030101010101" pitchFamily="2" charset="-122"/>
                <a:ea typeface="宋体" panose="02010600030101010101" pitchFamily="2" charset="-122"/>
              </a:rPr>
              <a:t>4</a:t>
            </a:r>
            <a:r>
              <a:rPr lang="zh-CN" altLang="en-US" sz="1600" dirty="0" smtClean="0">
                <a:latin typeface="宋体" panose="02010600030101010101" pitchFamily="2" charset="-122"/>
                <a:ea typeface="宋体" panose="02010600030101010101" pitchFamily="2" charset="-122"/>
              </a:rPr>
              <a:t>）</a:t>
            </a:r>
            <a:r>
              <a:rPr lang="en-US" altLang="zh-CN" sz="1600" dirty="0" smtClean="0">
                <a:latin typeface="宋体" panose="02010600030101010101" pitchFamily="2" charset="-122"/>
                <a:ea typeface="宋体" panose="02010600030101010101" pitchFamily="2" charset="-122"/>
              </a:rPr>
              <a:t> </a:t>
            </a:r>
            <a:r>
              <a:rPr lang="zh-CN" altLang="en-US" sz="1600" dirty="0" smtClean="0">
                <a:latin typeface="宋体" panose="02010600030101010101" pitchFamily="2" charset="-122"/>
                <a:ea typeface="宋体" panose="02010600030101010101" pitchFamily="2" charset="-122"/>
              </a:rPr>
              <a:t>墙</a:t>
            </a:r>
            <a:r>
              <a:rPr lang="zh-CN" altLang="en-US" sz="1600" dirty="0">
                <a:latin typeface="宋体" panose="02010600030101010101" pitchFamily="2" charset="-122"/>
                <a:ea typeface="宋体" panose="02010600030101010101" pitchFamily="2" charset="-122"/>
              </a:rPr>
              <a:t>内预留电气设备时的隔声及防火措施；设备管线穿过预制构件部位采取相应的防水、防火、隔声、保温等措施。</a:t>
            </a:r>
            <a:endParaRPr lang="zh-CN" altLang="en-US" sz="1600" dirty="0">
              <a:latin typeface="宋体" panose="02010600030101010101" pitchFamily="2" charset="-122"/>
              <a:ea typeface="宋体" panose="02010600030101010101" pitchFamily="2" charset="-122"/>
            </a:endParaRPr>
          </a:p>
          <a:p>
            <a:pPr>
              <a:lnSpc>
                <a:spcPct val="125000"/>
              </a:lnSpc>
            </a:pPr>
            <a:r>
              <a:rPr lang="en-US" altLang="zh-CN" sz="1600" dirty="0" smtClean="0">
                <a:latin typeface="宋体" panose="02010600030101010101" pitchFamily="2" charset="-122"/>
                <a:ea typeface="宋体" panose="02010600030101010101" pitchFamily="2" charset="-122"/>
              </a:rPr>
              <a:t>5</a:t>
            </a:r>
            <a:r>
              <a:rPr lang="zh-CN" altLang="en-US" sz="1600" dirty="0" smtClean="0">
                <a:latin typeface="宋体" panose="02010600030101010101" pitchFamily="2" charset="-122"/>
                <a:ea typeface="宋体" panose="02010600030101010101" pitchFamily="2" charset="-122"/>
              </a:rPr>
              <a:t>）</a:t>
            </a:r>
            <a:r>
              <a:rPr lang="en-US" altLang="zh-CN" sz="1600" dirty="0" smtClean="0">
                <a:latin typeface="宋体" panose="02010600030101010101" pitchFamily="2" charset="-122"/>
                <a:ea typeface="宋体" panose="02010600030101010101" pitchFamily="2" charset="-122"/>
              </a:rPr>
              <a:t> </a:t>
            </a:r>
            <a:r>
              <a:rPr lang="zh-CN" altLang="en-US" sz="1600" dirty="0" smtClean="0">
                <a:latin typeface="宋体" panose="02010600030101010101" pitchFamily="2" charset="-122"/>
                <a:ea typeface="宋体" panose="02010600030101010101" pitchFamily="2" charset="-122"/>
              </a:rPr>
              <a:t>采用</a:t>
            </a:r>
            <a:r>
              <a:rPr lang="zh-CN" altLang="en-US" sz="1600" dirty="0">
                <a:latin typeface="宋体" panose="02010600030101010101" pitchFamily="2" charset="-122"/>
                <a:ea typeface="宋体" panose="02010600030101010101" pitchFamily="2" charset="-122"/>
              </a:rPr>
              <a:t>预制结构柱内钢筋作为防雷引下线时，应绘制预制结构柱内防雷</a:t>
            </a:r>
            <a:r>
              <a:rPr lang="zh-CN" altLang="en-US" sz="1600" dirty="0">
                <a:solidFill>
                  <a:srgbClr val="FF0000"/>
                </a:solidFill>
                <a:latin typeface="宋体" panose="02010600030101010101" pitchFamily="2" charset="-122"/>
                <a:ea typeface="宋体" panose="02010600030101010101" pitchFamily="2" charset="-122"/>
              </a:rPr>
              <a:t>引下线间连接大样</a:t>
            </a:r>
            <a:r>
              <a:rPr lang="zh-CN" altLang="en-US" sz="1600" dirty="0">
                <a:latin typeface="宋体" panose="02010600030101010101" pitchFamily="2" charset="-122"/>
                <a:ea typeface="宋体" panose="02010600030101010101" pitchFamily="2" charset="-122"/>
              </a:rPr>
              <a:t>，标注所采用</a:t>
            </a:r>
            <a:r>
              <a:rPr lang="zh-CN" altLang="en-US" sz="1600" dirty="0">
                <a:solidFill>
                  <a:srgbClr val="FF0000"/>
                </a:solidFill>
                <a:latin typeface="宋体" panose="02010600030101010101" pitchFamily="2" charset="-122"/>
                <a:ea typeface="宋体" panose="02010600030101010101" pitchFamily="2" charset="-122"/>
              </a:rPr>
              <a:t>防雷引下线钢筋、连接件规格以及详细作法</a:t>
            </a:r>
            <a:r>
              <a:rPr lang="zh-CN" altLang="en-US" sz="1600" dirty="0">
                <a:latin typeface="宋体" panose="02010600030101010101" pitchFamily="2" charset="-122"/>
                <a:ea typeface="宋体" panose="02010600030101010101" pitchFamily="2" charset="-122"/>
              </a:rPr>
              <a:t>。</a:t>
            </a:r>
            <a:endParaRPr lang="zh-CN" altLang="en-US" sz="1600" dirty="0">
              <a:latin typeface="宋体" panose="02010600030101010101" pitchFamily="2" charset="-122"/>
              <a:ea typeface="宋体" panose="02010600030101010101" pitchFamily="2" charset="-122"/>
            </a:endParaRPr>
          </a:p>
        </p:txBody>
      </p:sp>
      <p:sp>
        <p:nvSpPr>
          <p:cNvPr id="8" name="矩形 7"/>
          <p:cNvSpPr/>
          <p:nvPr/>
        </p:nvSpPr>
        <p:spPr>
          <a:xfrm>
            <a:off x="9222576" y="571759"/>
            <a:ext cx="2236510" cy="400110"/>
          </a:xfrm>
          <a:prstGeom prst="rect">
            <a:avLst/>
          </a:prstGeom>
        </p:spPr>
        <p:txBody>
          <a:bodyPr wrap="none">
            <a:spAutoFit/>
          </a:bodyPr>
          <a:lstStyle/>
          <a:p>
            <a:r>
              <a:rPr lang="zh-CN" altLang="en-US" sz="2000" b="1" dirty="0" smtClean="0">
                <a:sym typeface="+mn-ea"/>
              </a:rPr>
              <a:t>电气专业审查要点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678665"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7.5 </a:t>
            </a:r>
            <a:r>
              <a:rPr lang="zh-CN" altLang="en-US" sz="2000" b="1" dirty="0" smtClean="0">
                <a:latin typeface="微软雅黑" panose="020B0503020204020204" pitchFamily="34" charset="-122"/>
                <a:ea typeface="微软雅黑" panose="020B0503020204020204" pitchFamily="34" charset="-122"/>
              </a:rPr>
              <a:t>电气专业</a:t>
            </a:r>
            <a:endParaRPr lang="zh-CN" altLang="en-US" sz="2000" b="1" dirty="0">
              <a:latin typeface="微软雅黑" panose="020B0503020204020204" pitchFamily="34" charset="-122"/>
              <a:ea typeface="微软雅黑" panose="020B0503020204020204" pitchFamily="34" charset="-122"/>
            </a:endParaRPr>
          </a:p>
        </p:txBody>
      </p:sp>
      <p:sp>
        <p:nvSpPr>
          <p:cNvPr id="7" name="矩形 6"/>
          <p:cNvSpPr/>
          <p:nvPr/>
        </p:nvSpPr>
        <p:spPr>
          <a:xfrm>
            <a:off x="770847" y="2299266"/>
            <a:ext cx="4801215" cy="3416320"/>
          </a:xfrm>
          <a:prstGeom prst="rect">
            <a:avLst/>
          </a:prstGeom>
          <a:solidFill>
            <a:schemeClr val="accent3">
              <a:lumMod val="20000"/>
              <a:lumOff val="80000"/>
            </a:schemeClr>
          </a:solidFill>
        </p:spPr>
        <p:txBody>
          <a:bodyPr wrap="square">
            <a:spAutoFit/>
          </a:bodyPr>
          <a:lstStyle/>
          <a:p>
            <a:pPr>
              <a:lnSpc>
                <a:spcPct val="150000"/>
              </a:lnSpc>
            </a:pPr>
            <a:endParaRPr lang="en-US" altLang="zh-CN" sz="1600" dirty="0" smtClean="0">
              <a:solidFill>
                <a:srgbClr val="000000"/>
              </a:solidFill>
              <a:latin typeface="SimSun" panose="02010600030101010101" pitchFamily="2" charset="-122"/>
              <a:ea typeface="SimSun" panose="02010600030101010101" pitchFamily="2" charset="-122"/>
            </a:endParaRPr>
          </a:p>
          <a:p>
            <a:pPr>
              <a:lnSpc>
                <a:spcPct val="150000"/>
              </a:lnSpc>
            </a:pPr>
            <a:r>
              <a:rPr lang="en-US" altLang="zh-CN" sz="1600" dirty="0" smtClean="0">
                <a:solidFill>
                  <a:srgbClr val="000000"/>
                </a:solidFill>
                <a:latin typeface="SimSun" panose="02010600030101010101" pitchFamily="2" charset="-122"/>
                <a:ea typeface="SimSun" panose="02010600030101010101" pitchFamily="2" charset="-122"/>
              </a:rPr>
              <a:t>1</a:t>
            </a:r>
            <a:r>
              <a:rPr lang="en-US" altLang="zh-CN" sz="1600" dirty="0">
                <a:solidFill>
                  <a:srgbClr val="000000"/>
                </a:solidFill>
                <a:latin typeface="SimSun" panose="02010600030101010101" pitchFamily="2" charset="-122"/>
                <a:ea typeface="SimSun" panose="02010600030101010101" pitchFamily="2" charset="-122"/>
              </a:rPr>
              <a:t>. </a:t>
            </a:r>
            <a:r>
              <a:rPr lang="zh-CN" altLang="en-US" sz="1600" dirty="0">
                <a:solidFill>
                  <a:srgbClr val="000000"/>
                </a:solidFill>
                <a:latin typeface="SimSun" panose="02010600030101010101" pitchFamily="2" charset="-122"/>
                <a:ea typeface="SimSun" panose="02010600030101010101" pitchFamily="2" charset="-122"/>
              </a:rPr>
              <a:t>电气总说明应包括装配式建筑电气设计专项说明。 </a:t>
            </a:r>
            <a:endParaRPr lang="zh-CN" altLang="en-US" sz="1600" dirty="0">
              <a:solidFill>
                <a:srgbClr val="000000"/>
              </a:solidFill>
              <a:latin typeface="SimSun" panose="02010600030101010101" pitchFamily="2" charset="-122"/>
              <a:ea typeface="SimSun" panose="02010600030101010101" pitchFamily="2" charset="-122"/>
            </a:endParaRPr>
          </a:p>
          <a:p>
            <a:pPr>
              <a:lnSpc>
                <a:spcPct val="150000"/>
              </a:lnSpc>
            </a:pPr>
            <a:r>
              <a:rPr lang="en-US" altLang="zh-CN" sz="1600" dirty="0">
                <a:solidFill>
                  <a:srgbClr val="000000"/>
                </a:solidFill>
                <a:latin typeface="SimSun" panose="02010600030101010101" pitchFamily="2" charset="-122"/>
                <a:ea typeface="SimSun" panose="02010600030101010101" pitchFamily="2" charset="-122"/>
              </a:rPr>
              <a:t>2. </a:t>
            </a:r>
            <a:r>
              <a:rPr lang="zh-CN" altLang="en-US" sz="1600" dirty="0">
                <a:solidFill>
                  <a:srgbClr val="000000"/>
                </a:solidFill>
                <a:latin typeface="SimSun" panose="02010600030101010101" pitchFamily="2" charset="-122"/>
                <a:ea typeface="SimSun" panose="02010600030101010101" pitchFamily="2" charset="-122"/>
              </a:rPr>
              <a:t>装配式建筑电气设计应包括以下内容： </a:t>
            </a:r>
            <a:endParaRPr lang="zh-CN" altLang="en-US" sz="1600" dirty="0">
              <a:solidFill>
                <a:srgbClr val="000000"/>
              </a:solidFill>
              <a:latin typeface="SimSun" panose="02010600030101010101" pitchFamily="2" charset="-122"/>
              <a:ea typeface="SimSun" panose="02010600030101010101" pitchFamily="2" charset="-122"/>
            </a:endParaRPr>
          </a:p>
          <a:p>
            <a:pPr>
              <a:lnSpc>
                <a:spcPct val="150000"/>
              </a:lnSpc>
            </a:pPr>
            <a:r>
              <a:rPr lang="en-US" altLang="zh-CN" sz="1600" dirty="0">
                <a:solidFill>
                  <a:srgbClr val="000000"/>
                </a:solidFill>
                <a:latin typeface="SimSun" panose="02010600030101010101" pitchFamily="2" charset="-122"/>
                <a:ea typeface="SimSun" panose="02010600030101010101" pitchFamily="2" charset="-122"/>
              </a:rPr>
              <a:t>1</a:t>
            </a:r>
            <a:r>
              <a:rPr lang="zh-CN" altLang="en-US" sz="1600" dirty="0">
                <a:solidFill>
                  <a:srgbClr val="000000"/>
                </a:solidFill>
                <a:latin typeface="SimSun" panose="02010600030101010101" pitchFamily="2" charset="-122"/>
                <a:ea typeface="SimSun" panose="02010600030101010101" pitchFamily="2" charset="-122"/>
              </a:rPr>
              <a:t>） 装配式建筑概况：包括预制构件名称和分类，是否有整体厨房、整体卫生间等； </a:t>
            </a:r>
            <a:endParaRPr lang="zh-CN" altLang="en-US" sz="1600" dirty="0">
              <a:solidFill>
                <a:srgbClr val="000000"/>
              </a:solidFill>
              <a:latin typeface="SimSun" panose="02010600030101010101" pitchFamily="2" charset="-122"/>
              <a:ea typeface="SimSun" panose="02010600030101010101" pitchFamily="2" charset="-122"/>
            </a:endParaRPr>
          </a:p>
          <a:p>
            <a:pPr>
              <a:lnSpc>
                <a:spcPct val="150000"/>
              </a:lnSpc>
            </a:pPr>
            <a:r>
              <a:rPr lang="en-US" altLang="zh-CN" sz="1600" dirty="0">
                <a:solidFill>
                  <a:srgbClr val="000000"/>
                </a:solidFill>
                <a:latin typeface="SimSun" panose="02010600030101010101" pitchFamily="2" charset="-122"/>
                <a:ea typeface="SimSun" panose="02010600030101010101" pitchFamily="2" charset="-122"/>
              </a:rPr>
              <a:t>2</a:t>
            </a:r>
            <a:r>
              <a:rPr lang="zh-CN" altLang="en-US" sz="1600" dirty="0">
                <a:solidFill>
                  <a:srgbClr val="000000"/>
                </a:solidFill>
                <a:latin typeface="SimSun" panose="02010600030101010101" pitchFamily="2" charset="-122"/>
                <a:ea typeface="SimSun" panose="02010600030101010101" pitchFamily="2" charset="-122"/>
              </a:rPr>
              <a:t>） 明确装配式建筑设计依据及设计原则； </a:t>
            </a:r>
            <a:endParaRPr lang="zh-CN" altLang="en-US" sz="1600" dirty="0">
              <a:solidFill>
                <a:srgbClr val="000000"/>
              </a:solidFill>
              <a:latin typeface="SimSun" panose="02010600030101010101" pitchFamily="2" charset="-122"/>
              <a:ea typeface="SimSun" panose="02010600030101010101" pitchFamily="2" charset="-122"/>
            </a:endParaRPr>
          </a:p>
          <a:p>
            <a:pPr>
              <a:lnSpc>
                <a:spcPct val="150000"/>
              </a:lnSpc>
            </a:pPr>
            <a:r>
              <a:rPr lang="en-US" altLang="zh-CN" sz="1600" dirty="0">
                <a:solidFill>
                  <a:srgbClr val="000000"/>
                </a:solidFill>
                <a:latin typeface="SimSun" panose="02010600030101010101" pitchFamily="2" charset="-122"/>
                <a:ea typeface="SimSun" panose="02010600030101010101" pitchFamily="2" charset="-122"/>
              </a:rPr>
              <a:t>3</a:t>
            </a:r>
            <a:r>
              <a:rPr lang="zh-CN" altLang="en-US" sz="1600" dirty="0">
                <a:solidFill>
                  <a:srgbClr val="000000"/>
                </a:solidFill>
                <a:latin typeface="SimSun" panose="02010600030101010101" pitchFamily="2" charset="-122"/>
                <a:ea typeface="SimSun" panose="02010600030101010101" pitchFamily="2" charset="-122"/>
              </a:rPr>
              <a:t>） 装配式建筑电气设备安装和管线敷设方式说明； </a:t>
            </a:r>
            <a:endParaRPr lang="zh-CN" altLang="en-US" sz="1600" dirty="0">
              <a:solidFill>
                <a:srgbClr val="000000"/>
              </a:solidFill>
              <a:latin typeface="SimSun" panose="02010600030101010101" pitchFamily="2" charset="-122"/>
              <a:ea typeface="SimSun" panose="02010600030101010101" pitchFamily="2" charset="-122"/>
            </a:endParaRPr>
          </a:p>
          <a:p>
            <a:pPr>
              <a:lnSpc>
                <a:spcPct val="150000"/>
              </a:lnSpc>
            </a:pPr>
            <a:r>
              <a:rPr lang="en-US" altLang="zh-CN" sz="1600" dirty="0">
                <a:solidFill>
                  <a:srgbClr val="000000"/>
                </a:solidFill>
                <a:latin typeface="SimSun" panose="02010600030101010101" pitchFamily="2" charset="-122"/>
                <a:ea typeface="SimSun" panose="02010600030101010101" pitchFamily="2" charset="-122"/>
              </a:rPr>
              <a:t>4</a:t>
            </a:r>
            <a:r>
              <a:rPr lang="zh-CN" altLang="en-US" sz="1600" dirty="0">
                <a:solidFill>
                  <a:srgbClr val="000000"/>
                </a:solidFill>
                <a:latin typeface="SimSun" panose="02010600030101010101" pitchFamily="2" charset="-122"/>
                <a:ea typeface="SimSun" panose="02010600030101010101" pitchFamily="2" charset="-122"/>
              </a:rPr>
              <a:t>） 防雷接地的特殊设计； </a:t>
            </a:r>
            <a:endParaRPr lang="zh-CN" altLang="en-US" sz="1600" dirty="0">
              <a:solidFill>
                <a:srgbClr val="000000"/>
              </a:solidFill>
              <a:latin typeface="SimSun" panose="02010600030101010101" pitchFamily="2" charset="-122"/>
              <a:ea typeface="SimSun" panose="02010600030101010101" pitchFamily="2" charset="-122"/>
            </a:endParaRPr>
          </a:p>
          <a:p>
            <a:pPr>
              <a:lnSpc>
                <a:spcPct val="150000"/>
              </a:lnSpc>
            </a:pPr>
            <a:r>
              <a:rPr lang="en-US" altLang="zh-CN" sz="1600" dirty="0">
                <a:solidFill>
                  <a:srgbClr val="000000"/>
                </a:solidFill>
                <a:latin typeface="SimSun" panose="02010600030101010101" pitchFamily="2" charset="-122"/>
                <a:ea typeface="SimSun" panose="02010600030101010101" pitchFamily="2" charset="-122"/>
              </a:rPr>
              <a:t>5</a:t>
            </a:r>
            <a:r>
              <a:rPr lang="zh-CN" altLang="en-US" sz="1600" dirty="0">
                <a:solidFill>
                  <a:srgbClr val="000000"/>
                </a:solidFill>
                <a:latin typeface="SimSun" panose="02010600030101010101" pitchFamily="2" charset="-122"/>
                <a:ea typeface="SimSun" panose="02010600030101010101" pitchFamily="2" charset="-122"/>
              </a:rPr>
              <a:t>） 与相关专业的技术接口要求</a:t>
            </a:r>
            <a:r>
              <a:rPr lang="zh-CN" altLang="en-US" sz="1600" dirty="0" smtClean="0">
                <a:solidFill>
                  <a:srgbClr val="000000"/>
                </a:solidFill>
                <a:latin typeface="SimSun" panose="02010600030101010101" pitchFamily="2" charset="-122"/>
                <a:ea typeface="SimSun" panose="02010600030101010101" pitchFamily="2" charset="-122"/>
              </a:rPr>
              <a:t>。</a:t>
            </a:r>
            <a:endParaRPr lang="zh-CN" altLang="en-US" sz="1600" dirty="0">
              <a:solidFill>
                <a:srgbClr val="000000"/>
              </a:solidFill>
              <a:latin typeface="SimSun" panose="02010600030101010101" pitchFamily="2" charset="-122"/>
              <a:ea typeface="SimSun" panose="02010600030101010101" pitchFamily="2" charset="-122"/>
            </a:endParaRPr>
          </a:p>
        </p:txBody>
      </p:sp>
      <p:sp>
        <p:nvSpPr>
          <p:cNvPr id="12" name="矩形 11"/>
          <p:cNvSpPr/>
          <p:nvPr/>
        </p:nvSpPr>
        <p:spPr>
          <a:xfrm>
            <a:off x="763479" y="1899157"/>
            <a:ext cx="1467068" cy="400110"/>
          </a:xfrm>
          <a:prstGeom prst="rect">
            <a:avLst/>
          </a:prstGeom>
          <a:solidFill>
            <a:schemeClr val="accent6"/>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审查要点：</a:t>
            </a:r>
            <a:endParaRPr lang="zh-CN" altLang="en-US" sz="2000" b="1" dirty="0">
              <a:latin typeface="微软雅黑" panose="020B0503020204020204" pitchFamily="34" charset="-122"/>
              <a:ea typeface="微软雅黑" panose="020B0503020204020204" pitchFamily="34" charset="-122"/>
            </a:endParaRPr>
          </a:p>
        </p:txBody>
      </p:sp>
      <p:sp>
        <p:nvSpPr>
          <p:cNvPr id="13" name="矩形 12"/>
          <p:cNvSpPr/>
          <p:nvPr/>
        </p:nvSpPr>
        <p:spPr>
          <a:xfrm>
            <a:off x="6417549" y="1904206"/>
            <a:ext cx="1467068" cy="400110"/>
          </a:xfrm>
          <a:prstGeom prst="rect">
            <a:avLst/>
          </a:prstGeom>
          <a:solidFill>
            <a:schemeClr val="accent6"/>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规范要求</a:t>
            </a:r>
            <a:r>
              <a:rPr lang="zh-CN" altLang="en-US" sz="2000" b="1" dirty="0">
                <a:latin typeface="微软雅黑" panose="020B0503020204020204" pitchFamily="34" charset="-122"/>
                <a:ea typeface="微软雅黑" panose="020B0503020204020204" pitchFamily="34" charset="-122"/>
              </a:rPr>
              <a:t>：</a:t>
            </a:r>
            <a:endParaRPr lang="zh-CN" altLang="en-US" sz="2000" b="1" dirty="0">
              <a:latin typeface="微软雅黑" panose="020B0503020204020204" pitchFamily="34" charset="-122"/>
              <a:ea typeface="微软雅黑" panose="020B0503020204020204" pitchFamily="34" charset="-122"/>
            </a:endParaRPr>
          </a:p>
        </p:txBody>
      </p:sp>
      <p:pic>
        <p:nvPicPr>
          <p:cNvPr id="2" name="图片 1"/>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6413521" y="2328141"/>
            <a:ext cx="5558912" cy="4120785"/>
          </a:xfrm>
          <a:prstGeom prst="rect">
            <a:avLst/>
          </a:prstGeom>
        </p:spPr>
      </p:pic>
      <p:sp>
        <p:nvSpPr>
          <p:cNvPr id="14" name="矩形 13"/>
          <p:cNvSpPr/>
          <p:nvPr/>
        </p:nvSpPr>
        <p:spPr>
          <a:xfrm>
            <a:off x="9222576" y="571759"/>
            <a:ext cx="2236510" cy="400110"/>
          </a:xfrm>
          <a:prstGeom prst="rect">
            <a:avLst/>
          </a:prstGeom>
        </p:spPr>
        <p:txBody>
          <a:bodyPr wrap="none">
            <a:spAutoFit/>
          </a:bodyPr>
          <a:lstStyle/>
          <a:p>
            <a:r>
              <a:rPr lang="zh-CN" altLang="en-US" sz="2000" b="1" dirty="0" smtClean="0">
                <a:sym typeface="+mn-ea"/>
              </a:rPr>
              <a:t>电气专业审查要点</a:t>
            </a:r>
            <a:endParaRPr lang="zh-CN" altLang="en-US" sz="2000" b="1" dirty="0">
              <a:sym typeface="+mn-ea"/>
            </a:endParaRPr>
          </a:p>
        </p:txBody>
      </p:sp>
    </p:spTree>
    <p:custDataLst>
      <p:tags r:id="rId2"/>
    </p:custData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4769325" y="1635312"/>
            <a:ext cx="7270398" cy="5128524"/>
          </a:xfrm>
          <a:prstGeom prst="rect">
            <a:avLst/>
          </a:prstGeom>
        </p:spPr>
      </p:pic>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678665" cy="400110"/>
          </a:xfrm>
          <a:prstGeom prst="rect">
            <a:avLst/>
          </a:prstGeom>
        </p:spPr>
        <p:txBody>
          <a:bodyPr wrap="none">
            <a:spAutoFit/>
          </a:bodyPr>
          <a:lstStyle/>
          <a:p>
            <a:r>
              <a:rPr lang="en-US" altLang="zh-CN" sz="2000" b="1" dirty="0" smtClean="0">
                <a:latin typeface="微软雅黑" panose="020B0503020204020204" pitchFamily="34" charset="-122"/>
                <a:ea typeface="微软雅黑" panose="020B0503020204020204" pitchFamily="34" charset="-122"/>
              </a:rPr>
              <a:t>7.5 </a:t>
            </a:r>
            <a:r>
              <a:rPr lang="zh-CN" altLang="en-US" sz="2000" b="1" dirty="0" smtClean="0">
                <a:latin typeface="微软雅黑" panose="020B0503020204020204" pitchFamily="34" charset="-122"/>
                <a:ea typeface="微软雅黑" panose="020B0503020204020204" pitchFamily="34" charset="-122"/>
              </a:rPr>
              <a:t>电气专业</a:t>
            </a:r>
            <a:endParaRPr lang="zh-CN" altLang="en-US" sz="2000" b="1" dirty="0">
              <a:latin typeface="微软雅黑" panose="020B0503020204020204" pitchFamily="34" charset="-122"/>
              <a:ea typeface="微软雅黑" panose="020B0503020204020204" pitchFamily="34" charset="-122"/>
            </a:endParaRPr>
          </a:p>
        </p:txBody>
      </p:sp>
      <p:sp>
        <p:nvSpPr>
          <p:cNvPr id="11" name="矩形 10"/>
          <p:cNvSpPr/>
          <p:nvPr/>
        </p:nvSpPr>
        <p:spPr>
          <a:xfrm>
            <a:off x="1023037" y="2040991"/>
            <a:ext cx="3370040" cy="2246769"/>
          </a:xfrm>
          <a:prstGeom prst="rect">
            <a:avLst/>
          </a:prstGeom>
          <a:solidFill>
            <a:schemeClr val="accent3">
              <a:lumMod val="20000"/>
              <a:lumOff val="80000"/>
            </a:schemeClr>
          </a:solidFill>
        </p:spPr>
        <p:txBody>
          <a:bodyPr wrap="square">
            <a:spAutoFit/>
          </a:bodyPr>
          <a:lstStyle/>
          <a:p>
            <a:pPr marL="342900" indent="-342900">
              <a:lnSpc>
                <a:spcPct val="125000"/>
              </a:lnSpc>
              <a:buAutoNum type="arabicPeriod"/>
            </a:pPr>
            <a:r>
              <a:rPr lang="zh-CN" altLang="en-US" sz="1600" dirty="0" smtClean="0">
                <a:solidFill>
                  <a:srgbClr val="000000"/>
                </a:solidFill>
                <a:latin typeface="SimSun" panose="02010600030101010101" pitchFamily="2" charset="-122"/>
                <a:ea typeface="SimSun" panose="02010600030101010101" pitchFamily="2" charset="-122"/>
              </a:rPr>
              <a:t>建筑概况。</a:t>
            </a:r>
            <a:endParaRPr lang="en-US" altLang="zh-CN" sz="1600" dirty="0" smtClean="0">
              <a:solidFill>
                <a:srgbClr val="000000"/>
              </a:solidFill>
              <a:latin typeface="SimSun" panose="02010600030101010101" pitchFamily="2" charset="-122"/>
              <a:ea typeface="SimSun" panose="02010600030101010101" pitchFamily="2" charset="-122"/>
            </a:endParaRPr>
          </a:p>
          <a:p>
            <a:pPr marL="342900" indent="-342900">
              <a:lnSpc>
                <a:spcPct val="125000"/>
              </a:lnSpc>
              <a:buAutoNum type="arabicPeriod"/>
            </a:pPr>
            <a:r>
              <a:rPr lang="zh-CN" altLang="en-US" sz="1600" dirty="0" smtClean="0">
                <a:solidFill>
                  <a:srgbClr val="000000"/>
                </a:solidFill>
                <a:latin typeface="SimSun" panose="02010600030101010101" pitchFamily="2" charset="-122"/>
                <a:ea typeface="SimSun" panose="02010600030101010101" pitchFamily="2" charset="-122"/>
              </a:rPr>
              <a:t>设计依据。</a:t>
            </a:r>
            <a:endParaRPr lang="en-US" altLang="zh-CN" sz="1600" dirty="0">
              <a:solidFill>
                <a:srgbClr val="000000"/>
              </a:solidFill>
              <a:latin typeface="SimSun" panose="02010600030101010101" pitchFamily="2" charset="-122"/>
              <a:ea typeface="SimSun" panose="02010600030101010101" pitchFamily="2" charset="-122"/>
            </a:endParaRPr>
          </a:p>
          <a:p>
            <a:pPr marL="342900" indent="-342900">
              <a:lnSpc>
                <a:spcPct val="125000"/>
              </a:lnSpc>
              <a:buAutoNum type="arabicPeriod"/>
            </a:pPr>
            <a:r>
              <a:rPr lang="zh-CN" altLang="en-US" sz="1600" dirty="0" smtClean="0">
                <a:solidFill>
                  <a:srgbClr val="000000"/>
                </a:solidFill>
                <a:latin typeface="SimSun" panose="02010600030101010101" pitchFamily="2" charset="-122"/>
                <a:ea typeface="SimSun" panose="02010600030101010101" pitchFamily="2" charset="-122"/>
              </a:rPr>
              <a:t>装配式</a:t>
            </a:r>
            <a:r>
              <a:rPr lang="zh-CN" altLang="en-US" sz="1600" dirty="0">
                <a:solidFill>
                  <a:srgbClr val="000000"/>
                </a:solidFill>
                <a:latin typeface="SimSun" panose="02010600030101010101" pitchFamily="2" charset="-122"/>
                <a:ea typeface="SimSun" panose="02010600030101010101" pitchFamily="2" charset="-122"/>
              </a:rPr>
              <a:t>建筑集成</a:t>
            </a:r>
            <a:r>
              <a:rPr lang="zh-CN" altLang="en-US" sz="1600" dirty="0" smtClean="0">
                <a:solidFill>
                  <a:srgbClr val="000000"/>
                </a:solidFill>
                <a:latin typeface="SimSun" panose="02010600030101010101" pitchFamily="2" charset="-122"/>
                <a:ea typeface="SimSun" panose="02010600030101010101" pitchFamily="2" charset="-122"/>
              </a:rPr>
              <a:t>设计原则。</a:t>
            </a:r>
            <a:endParaRPr lang="en-US" altLang="zh-CN" sz="1600" dirty="0">
              <a:solidFill>
                <a:srgbClr val="000000"/>
              </a:solidFill>
              <a:latin typeface="SimSun" panose="02010600030101010101" pitchFamily="2" charset="-122"/>
              <a:ea typeface="SimSun" panose="02010600030101010101" pitchFamily="2" charset="-122"/>
            </a:endParaRPr>
          </a:p>
          <a:p>
            <a:pPr marL="342900" indent="-342900">
              <a:lnSpc>
                <a:spcPct val="125000"/>
              </a:lnSpc>
              <a:buAutoNum type="arabicPeriod"/>
            </a:pPr>
            <a:r>
              <a:rPr lang="zh-CN" altLang="en-US" sz="1600" dirty="0" smtClean="0">
                <a:solidFill>
                  <a:srgbClr val="000000"/>
                </a:solidFill>
                <a:latin typeface="SimSun" panose="02010600030101010101" pitchFamily="2" charset="-122"/>
                <a:ea typeface="SimSun" panose="02010600030101010101" pitchFamily="2" charset="-122"/>
              </a:rPr>
              <a:t>电气与智能化设备和导管安装。</a:t>
            </a:r>
            <a:endParaRPr lang="en-US" altLang="zh-CN" sz="1600" dirty="0">
              <a:solidFill>
                <a:srgbClr val="000000"/>
              </a:solidFill>
              <a:latin typeface="SimSun" panose="02010600030101010101" pitchFamily="2" charset="-122"/>
              <a:ea typeface="SimSun" panose="02010600030101010101" pitchFamily="2" charset="-122"/>
            </a:endParaRPr>
          </a:p>
          <a:p>
            <a:pPr marL="342900" indent="-342900">
              <a:lnSpc>
                <a:spcPct val="125000"/>
              </a:lnSpc>
              <a:buAutoNum type="arabicPeriod"/>
            </a:pPr>
            <a:r>
              <a:rPr lang="zh-CN" altLang="en-US" sz="1600" dirty="0" smtClean="0">
                <a:solidFill>
                  <a:srgbClr val="000000"/>
                </a:solidFill>
                <a:latin typeface="SimSun" panose="02010600030101010101" pitchFamily="2" charset="-122"/>
                <a:ea typeface="SimSun" panose="02010600030101010101" pitchFamily="2" charset="-122"/>
              </a:rPr>
              <a:t>电气</a:t>
            </a:r>
            <a:r>
              <a:rPr lang="zh-CN" altLang="en-US" sz="1600" dirty="0">
                <a:solidFill>
                  <a:srgbClr val="000000"/>
                </a:solidFill>
                <a:latin typeface="SimSun" panose="02010600030101010101" pitchFamily="2" charset="-122"/>
                <a:ea typeface="SimSun" panose="02010600030101010101" pitchFamily="2" charset="-122"/>
              </a:rPr>
              <a:t>导管选择与敷设</a:t>
            </a:r>
            <a:r>
              <a:rPr lang="zh-CN" altLang="en-US" sz="1600" dirty="0" smtClean="0">
                <a:solidFill>
                  <a:srgbClr val="000000"/>
                </a:solidFill>
                <a:latin typeface="SimSun" panose="02010600030101010101" pitchFamily="2" charset="-122"/>
                <a:ea typeface="SimSun" panose="02010600030101010101" pitchFamily="2" charset="-122"/>
              </a:rPr>
              <a:t>。</a:t>
            </a:r>
            <a:endParaRPr lang="en-US" altLang="zh-CN" sz="1600" dirty="0">
              <a:solidFill>
                <a:srgbClr val="000000"/>
              </a:solidFill>
              <a:latin typeface="SimSun" panose="02010600030101010101" pitchFamily="2" charset="-122"/>
              <a:ea typeface="SimSun" panose="02010600030101010101" pitchFamily="2" charset="-122"/>
            </a:endParaRPr>
          </a:p>
          <a:p>
            <a:pPr marL="342900" indent="-342900">
              <a:lnSpc>
                <a:spcPct val="125000"/>
              </a:lnSpc>
              <a:buAutoNum type="arabicPeriod"/>
            </a:pPr>
            <a:r>
              <a:rPr lang="zh-CN" altLang="en-US" sz="1600" dirty="0" smtClean="0">
                <a:solidFill>
                  <a:srgbClr val="000000"/>
                </a:solidFill>
                <a:latin typeface="SimSun" panose="02010600030101010101" pitchFamily="2" charset="-122"/>
                <a:ea typeface="SimSun" panose="02010600030101010101" pitchFamily="2" charset="-122"/>
              </a:rPr>
              <a:t>防</a:t>
            </a:r>
            <a:r>
              <a:rPr lang="zh-CN" altLang="en-US" sz="1600" dirty="0">
                <a:solidFill>
                  <a:srgbClr val="000000"/>
                </a:solidFill>
                <a:latin typeface="SimSun" panose="02010600030101010101" pitchFamily="2" charset="-122"/>
                <a:ea typeface="SimSun" panose="02010600030101010101" pitchFamily="2" charset="-122"/>
              </a:rPr>
              <a:t>雷及接地</a:t>
            </a:r>
            <a:r>
              <a:rPr lang="zh-CN" altLang="en-US" sz="1600" dirty="0" smtClean="0">
                <a:solidFill>
                  <a:srgbClr val="000000"/>
                </a:solidFill>
                <a:latin typeface="SimSun" panose="02010600030101010101" pitchFamily="2" charset="-122"/>
                <a:ea typeface="SimSun" panose="02010600030101010101" pitchFamily="2" charset="-122"/>
              </a:rPr>
              <a:t>。</a:t>
            </a:r>
            <a:endParaRPr lang="en-US" altLang="zh-CN" sz="1600" dirty="0">
              <a:solidFill>
                <a:srgbClr val="000000"/>
              </a:solidFill>
              <a:latin typeface="SimSun" panose="02010600030101010101" pitchFamily="2" charset="-122"/>
              <a:ea typeface="SimSun" panose="02010600030101010101" pitchFamily="2" charset="-122"/>
            </a:endParaRPr>
          </a:p>
          <a:p>
            <a:pPr marL="342900" indent="-342900">
              <a:lnSpc>
                <a:spcPct val="125000"/>
              </a:lnSpc>
              <a:buAutoNum type="arabicPeriod"/>
            </a:pPr>
            <a:r>
              <a:rPr lang="zh-CN" altLang="en-US" sz="1600" dirty="0" smtClean="0">
                <a:solidFill>
                  <a:srgbClr val="000000"/>
                </a:solidFill>
                <a:latin typeface="SimSun" panose="02010600030101010101" pitchFamily="2" charset="-122"/>
                <a:ea typeface="SimSun" panose="02010600030101010101" pitchFamily="2" charset="-122"/>
              </a:rPr>
              <a:t>与</a:t>
            </a:r>
            <a:r>
              <a:rPr lang="zh-CN" altLang="en-US" sz="1600" dirty="0">
                <a:solidFill>
                  <a:srgbClr val="000000"/>
                </a:solidFill>
                <a:latin typeface="SimSun" panose="02010600030101010101" pitchFamily="2" charset="-122"/>
                <a:ea typeface="SimSun" panose="02010600030101010101" pitchFamily="2" charset="-122"/>
              </a:rPr>
              <a:t>相关专业的接口要求。</a:t>
            </a:r>
            <a:endParaRPr lang="zh-CN" altLang="en-US" sz="1600" dirty="0">
              <a:solidFill>
                <a:srgbClr val="000000"/>
              </a:solidFill>
              <a:latin typeface="SimSun" panose="02010600030101010101" pitchFamily="2" charset="-122"/>
              <a:ea typeface="SimSun" panose="02010600030101010101" pitchFamily="2" charset="-122"/>
            </a:endParaRPr>
          </a:p>
        </p:txBody>
      </p:sp>
      <p:pic>
        <p:nvPicPr>
          <p:cNvPr id="12" name="图片 11"/>
          <p:cNvPicPr>
            <a:picLocks noChangeAspect="true"/>
          </p:cNvPicPr>
          <p:nvPr/>
        </p:nvPicPr>
        <p:blipFill>
          <a:blip r:embed="rId2">
            <a:extLst>
              <a:ext uri="{28A0092B-C50C-407E-A947-70E740481C1C}">
                <a14:useLocalDpi xmlns:a14="http://schemas.microsoft.com/office/drawing/2010/main" val="false"/>
              </a:ext>
            </a:extLst>
          </a:blip>
          <a:stretch>
            <a:fillRect/>
          </a:stretch>
        </p:blipFill>
        <p:spPr>
          <a:xfrm>
            <a:off x="4864608" y="1742578"/>
            <a:ext cx="7175115" cy="5021258"/>
          </a:xfrm>
          <a:prstGeom prst="rect">
            <a:avLst/>
          </a:prstGeom>
        </p:spPr>
      </p:pic>
      <p:pic>
        <p:nvPicPr>
          <p:cNvPr id="13" name="图片 12"/>
          <p:cNvPicPr>
            <a:picLocks noChangeAspect="true"/>
          </p:cNvPicPr>
          <p:nvPr/>
        </p:nvPicPr>
        <p:blipFill>
          <a:blip r:embed="rId3"/>
          <a:stretch>
            <a:fillRect/>
          </a:stretch>
        </p:blipFill>
        <p:spPr>
          <a:xfrm>
            <a:off x="985465" y="4282082"/>
            <a:ext cx="3489457" cy="2478493"/>
          </a:xfrm>
          <a:prstGeom prst="rect">
            <a:avLst/>
          </a:prstGeom>
        </p:spPr>
      </p:pic>
      <p:sp>
        <p:nvSpPr>
          <p:cNvPr id="4" name="矩形 3"/>
          <p:cNvSpPr/>
          <p:nvPr/>
        </p:nvSpPr>
        <p:spPr>
          <a:xfrm>
            <a:off x="8452165" y="5193792"/>
            <a:ext cx="1581851" cy="207264"/>
          </a:xfrm>
          <a:prstGeom prst="rect">
            <a:avLst/>
          </a:prstGeom>
          <a:solidFill>
            <a:schemeClr val="accent1">
              <a:alpha val="0"/>
            </a:schemeClr>
          </a:solid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434645" y="1915354"/>
            <a:ext cx="2477963" cy="230437"/>
          </a:xfrm>
          <a:prstGeom prst="rect">
            <a:avLst/>
          </a:prstGeom>
          <a:solidFill>
            <a:schemeClr val="accent1">
              <a:alpha val="0"/>
            </a:schemeClr>
          </a:solid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200" dirty="0" smtClean="0">
                <a:solidFill>
                  <a:schemeClr val="tx1"/>
                </a:solidFill>
              </a:rPr>
              <a:t>6.3.2 </a:t>
            </a:r>
            <a:r>
              <a:rPr lang="zh-CN" altLang="en-US" sz="1200" dirty="0" smtClean="0">
                <a:solidFill>
                  <a:schemeClr val="tx1"/>
                </a:solidFill>
              </a:rPr>
              <a:t>电气设备与管线安装</a:t>
            </a:r>
            <a:endParaRPr lang="zh-CN" altLang="en-US" sz="1200" dirty="0">
              <a:solidFill>
                <a:schemeClr val="tx1"/>
              </a:solidFill>
            </a:endParaRPr>
          </a:p>
        </p:txBody>
      </p:sp>
      <p:pic>
        <p:nvPicPr>
          <p:cNvPr id="5" name="图片 4"/>
          <p:cNvPicPr>
            <a:picLocks noChangeAspect="true"/>
          </p:cNvPicPr>
          <p:nvPr/>
        </p:nvPicPr>
        <p:blipFill>
          <a:blip r:embed="rId4">
            <a:extLst>
              <a:ext uri="{28A0092B-C50C-407E-A947-70E740481C1C}">
                <a14:useLocalDpi xmlns:a14="http://schemas.microsoft.com/office/drawing/2010/main" val="false"/>
              </a:ext>
            </a:extLst>
          </a:blip>
          <a:stretch>
            <a:fillRect/>
          </a:stretch>
        </p:blipFill>
        <p:spPr>
          <a:xfrm>
            <a:off x="4830843" y="1664187"/>
            <a:ext cx="7208880" cy="5096388"/>
          </a:xfrm>
          <a:prstGeom prst="rect">
            <a:avLst/>
          </a:prstGeom>
        </p:spPr>
      </p:pic>
      <p:sp>
        <p:nvSpPr>
          <p:cNvPr id="15" name="矩形 14"/>
          <p:cNvSpPr/>
          <p:nvPr/>
        </p:nvSpPr>
        <p:spPr>
          <a:xfrm>
            <a:off x="908551" y="1625613"/>
            <a:ext cx="1980029" cy="400110"/>
          </a:xfrm>
          <a:prstGeom prst="rect">
            <a:avLst/>
          </a:prstGeom>
          <a:solidFill>
            <a:schemeClr val="accent3">
              <a:lumMod val="75000"/>
            </a:schemeClr>
          </a:solidFill>
        </p:spPr>
        <p:txBody>
          <a:bodyPr wrap="none">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建议</a:t>
            </a:r>
            <a:r>
              <a:rPr lang="zh-CN" altLang="en-US" sz="2000" b="1" dirty="0" smtClean="0">
                <a:solidFill>
                  <a:schemeClr val="bg1"/>
                </a:solidFill>
                <a:latin typeface="微软雅黑" panose="020B0503020204020204" pitchFamily="34" charset="-122"/>
                <a:ea typeface="微软雅黑" panose="020B0503020204020204" pitchFamily="34" charset="-122"/>
              </a:rPr>
              <a:t>：设计说明</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9222576" y="571759"/>
            <a:ext cx="2236510" cy="400110"/>
          </a:xfrm>
          <a:prstGeom prst="rect">
            <a:avLst/>
          </a:prstGeom>
        </p:spPr>
        <p:txBody>
          <a:bodyPr wrap="none">
            <a:spAutoFit/>
          </a:bodyPr>
          <a:lstStyle/>
          <a:p>
            <a:r>
              <a:rPr lang="zh-CN" altLang="en-US" sz="2000" b="1" dirty="0" smtClean="0">
                <a:sym typeface="+mn-ea"/>
              </a:rPr>
              <a:t>电气专业审查要点</a:t>
            </a:r>
            <a:endParaRPr lang="zh-CN" altLang="en-US" sz="2000" b="1" dirty="0">
              <a:sym typeface="+mn-ea"/>
            </a:endParaRPr>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par>
                                <p:cTn id="18" presetID="16" presetClass="entr" presetSubtype="21"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barn(inVertical)">
                                      <p:cBhvr>
                                        <p:cTn id="20" dur="500"/>
                                        <p:tgtEl>
                                          <p:spTgt spid="12"/>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inVertical)">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arn(inVertical)">
                                      <p:cBhvr>
                                        <p:cTn id="2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true"/>
      <p:bldP spid="14" grpId="0" animBg="true"/>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678665"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7.5 </a:t>
            </a:r>
            <a:r>
              <a:rPr lang="zh-CN" altLang="en-US" sz="2000" b="1" dirty="0" smtClean="0">
                <a:latin typeface="微软雅黑" panose="020B0503020204020204" pitchFamily="34" charset="-122"/>
                <a:ea typeface="微软雅黑" panose="020B0503020204020204" pitchFamily="34" charset="-122"/>
              </a:rPr>
              <a:t>电气专业</a:t>
            </a:r>
            <a:endParaRPr lang="zh-CN" altLang="en-US" sz="2000" b="1" dirty="0">
              <a:latin typeface="微软雅黑" panose="020B0503020204020204" pitchFamily="34" charset="-122"/>
              <a:ea typeface="微软雅黑" panose="020B0503020204020204" pitchFamily="34" charset="-122"/>
            </a:endParaRPr>
          </a:p>
        </p:txBody>
      </p:sp>
      <p:sp>
        <p:nvSpPr>
          <p:cNvPr id="12" name="矩形 11"/>
          <p:cNvSpPr/>
          <p:nvPr/>
        </p:nvSpPr>
        <p:spPr>
          <a:xfrm>
            <a:off x="763479" y="1899157"/>
            <a:ext cx="1467068" cy="400110"/>
          </a:xfrm>
          <a:prstGeom prst="rect">
            <a:avLst/>
          </a:prstGeom>
          <a:solidFill>
            <a:schemeClr val="accent6"/>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审查要点：</a:t>
            </a:r>
            <a:endParaRPr lang="zh-CN" altLang="en-US" sz="2000" b="1" dirty="0">
              <a:latin typeface="微软雅黑" panose="020B0503020204020204" pitchFamily="34" charset="-122"/>
              <a:ea typeface="微软雅黑" panose="020B0503020204020204" pitchFamily="34" charset="-122"/>
            </a:endParaRPr>
          </a:p>
        </p:txBody>
      </p:sp>
      <p:pic>
        <p:nvPicPr>
          <p:cNvPr id="3" name="图片 2"/>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6644315" y="2857527"/>
            <a:ext cx="5189529" cy="3783670"/>
          </a:xfrm>
          <a:prstGeom prst="rect">
            <a:avLst/>
          </a:prstGeom>
        </p:spPr>
      </p:pic>
      <p:sp>
        <p:nvSpPr>
          <p:cNvPr id="11" name="矩形 10"/>
          <p:cNvSpPr/>
          <p:nvPr/>
        </p:nvSpPr>
        <p:spPr>
          <a:xfrm>
            <a:off x="6417547" y="1904206"/>
            <a:ext cx="1467068" cy="400110"/>
          </a:xfrm>
          <a:prstGeom prst="rect">
            <a:avLst/>
          </a:prstGeom>
          <a:solidFill>
            <a:schemeClr val="accent6"/>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规范要求</a:t>
            </a:r>
            <a:r>
              <a:rPr lang="zh-CN" altLang="en-US" sz="2000" b="1" dirty="0">
                <a:latin typeface="微软雅黑" panose="020B0503020204020204" pitchFamily="34" charset="-122"/>
                <a:ea typeface="微软雅黑" panose="020B0503020204020204" pitchFamily="34" charset="-122"/>
              </a:rPr>
              <a:t>：</a:t>
            </a:r>
            <a:endParaRPr lang="zh-CN" altLang="en-US" sz="2000" b="1" dirty="0">
              <a:latin typeface="微软雅黑" panose="020B0503020204020204" pitchFamily="34" charset="-122"/>
              <a:ea typeface="微软雅黑" panose="020B0503020204020204" pitchFamily="34" charset="-122"/>
            </a:endParaRPr>
          </a:p>
        </p:txBody>
      </p:sp>
      <p:sp>
        <p:nvSpPr>
          <p:cNvPr id="2" name="矩形 1"/>
          <p:cNvSpPr/>
          <p:nvPr/>
        </p:nvSpPr>
        <p:spPr>
          <a:xfrm>
            <a:off x="762700" y="2316538"/>
            <a:ext cx="5378216" cy="3416320"/>
          </a:xfrm>
          <a:prstGeom prst="rect">
            <a:avLst/>
          </a:prstGeom>
          <a:solidFill>
            <a:schemeClr val="accent3">
              <a:lumMod val="20000"/>
              <a:lumOff val="80000"/>
            </a:schemeClr>
          </a:solidFill>
        </p:spPr>
        <p:txBody>
          <a:bodyPr wrap="square">
            <a:spAutoFit/>
          </a:bodyPr>
          <a:lstStyle/>
          <a:p>
            <a:pPr>
              <a:lnSpc>
                <a:spcPct val="150000"/>
              </a:lnSpc>
            </a:pPr>
            <a:r>
              <a:rPr lang="en-US" altLang="zh-CN" sz="1600" dirty="0" smtClean="0">
                <a:solidFill>
                  <a:srgbClr val="000000"/>
                </a:solidFill>
                <a:latin typeface="SimSun" panose="02010600030101010101" pitchFamily="2" charset="-122"/>
                <a:ea typeface="SimSun" panose="02010600030101010101" pitchFamily="2" charset="-122"/>
              </a:rPr>
              <a:t>1. </a:t>
            </a:r>
            <a:r>
              <a:rPr lang="zh-CN" altLang="en-US" sz="1600" dirty="0" smtClean="0">
                <a:solidFill>
                  <a:srgbClr val="000000"/>
                </a:solidFill>
                <a:latin typeface="SimSun" panose="02010600030101010101" pitchFamily="2" charset="-122"/>
                <a:ea typeface="SimSun" panose="02010600030101010101" pitchFamily="2" charset="-122"/>
              </a:rPr>
              <a:t>对</a:t>
            </a:r>
            <a:r>
              <a:rPr lang="zh-CN" altLang="en-US" sz="1600" dirty="0">
                <a:solidFill>
                  <a:srgbClr val="000000"/>
                </a:solidFill>
                <a:latin typeface="SimSun" panose="02010600030101010101" pitchFamily="2" charset="-122"/>
                <a:ea typeface="SimSun" panose="02010600030101010101" pitchFamily="2" charset="-122"/>
              </a:rPr>
              <a:t>预埋在建筑预制构件内的电气预埋箱、盒、孔洞、沟槽及管线</a:t>
            </a:r>
            <a:r>
              <a:rPr lang="zh-CN" altLang="en-US" sz="1600" dirty="0" smtClean="0">
                <a:solidFill>
                  <a:srgbClr val="000000"/>
                </a:solidFill>
                <a:latin typeface="SimSun" panose="02010600030101010101" pitchFamily="2" charset="-122"/>
                <a:ea typeface="SimSun" panose="02010600030101010101" pitchFamily="2" charset="-122"/>
              </a:rPr>
              <a:t>等要</a:t>
            </a:r>
            <a:r>
              <a:rPr lang="zh-CN" altLang="en-US" sz="1600" dirty="0">
                <a:solidFill>
                  <a:srgbClr val="000000"/>
                </a:solidFill>
                <a:latin typeface="SimSun" panose="02010600030101010101" pitchFamily="2" charset="-122"/>
                <a:ea typeface="SimSun" panose="02010600030101010101" pitchFamily="2" charset="-122"/>
              </a:rPr>
              <a:t>有做法标注及详细定位。 </a:t>
            </a:r>
            <a:r>
              <a:rPr lang="zh-CN" altLang="en-US" sz="1600" dirty="0" smtClean="0">
                <a:solidFill>
                  <a:srgbClr val="FF0000"/>
                </a:solidFill>
                <a:latin typeface="SimSun" panose="02010600030101010101" pitchFamily="2" charset="-122"/>
                <a:ea typeface="SimSun" panose="02010600030101010101" pitchFamily="2" charset="-122"/>
              </a:rPr>
              <a:t>（</a:t>
            </a:r>
            <a:r>
              <a:rPr lang="en-US" altLang="zh-CN" sz="1600" dirty="0" smtClean="0">
                <a:solidFill>
                  <a:srgbClr val="FF0000"/>
                </a:solidFill>
                <a:latin typeface="SimSun" panose="02010600030101010101" pitchFamily="2" charset="-122"/>
                <a:ea typeface="SimSun" panose="02010600030101010101" pitchFamily="2" charset="-122"/>
              </a:rPr>
              <a:t>7.4.2</a:t>
            </a:r>
            <a:r>
              <a:rPr lang="zh-CN" altLang="en-US" sz="1600" dirty="0" smtClean="0">
                <a:solidFill>
                  <a:srgbClr val="FF0000"/>
                </a:solidFill>
                <a:latin typeface="SimSun" panose="02010600030101010101" pitchFamily="2" charset="-122"/>
                <a:ea typeface="SimSun" panose="02010600030101010101" pitchFamily="2" charset="-122"/>
              </a:rPr>
              <a:t>条）</a:t>
            </a:r>
            <a:endParaRPr lang="zh-CN" altLang="en-US" sz="1600" dirty="0">
              <a:solidFill>
                <a:srgbClr val="FF0000"/>
              </a:solidFill>
              <a:latin typeface="SimSun" panose="02010600030101010101" pitchFamily="2" charset="-122"/>
              <a:ea typeface="SimSun" panose="02010600030101010101" pitchFamily="2" charset="-122"/>
            </a:endParaRPr>
          </a:p>
          <a:p>
            <a:pPr>
              <a:lnSpc>
                <a:spcPct val="150000"/>
              </a:lnSpc>
            </a:pPr>
            <a:r>
              <a:rPr lang="en-US" altLang="zh-CN" sz="1600" dirty="0">
                <a:solidFill>
                  <a:srgbClr val="000000"/>
                </a:solidFill>
                <a:latin typeface="SimSun" panose="02010600030101010101" pitchFamily="2" charset="-122"/>
                <a:ea typeface="SimSun" panose="02010600030101010101" pitchFamily="2" charset="-122"/>
              </a:rPr>
              <a:t>2. </a:t>
            </a:r>
            <a:r>
              <a:rPr lang="zh-CN" altLang="en-US" sz="1600" dirty="0">
                <a:solidFill>
                  <a:srgbClr val="000000"/>
                </a:solidFill>
                <a:latin typeface="SimSun" panose="02010600030101010101" pitchFamily="2" charset="-122"/>
                <a:ea typeface="SimSun" panose="02010600030101010101" pitchFamily="2" charset="-122"/>
              </a:rPr>
              <a:t>明确预制构件内暗敷设</a:t>
            </a:r>
            <a:r>
              <a:rPr lang="zh-CN" altLang="en-US" sz="1600" b="1" dirty="0">
                <a:solidFill>
                  <a:srgbClr val="FF0000"/>
                </a:solidFill>
                <a:latin typeface="SimSun" panose="02010600030101010101" pitchFamily="2" charset="-122"/>
                <a:ea typeface="SimSun" panose="02010600030101010101" pitchFamily="2" charset="-122"/>
              </a:rPr>
              <a:t>导管的</a:t>
            </a:r>
            <a:r>
              <a:rPr lang="zh-CN" altLang="en-US" sz="1600" b="1" dirty="0" smtClean="0">
                <a:solidFill>
                  <a:srgbClr val="FF0000"/>
                </a:solidFill>
                <a:latin typeface="SimSun" panose="02010600030101010101" pitchFamily="2" charset="-122"/>
                <a:ea typeface="SimSun" panose="02010600030101010101" pitchFamily="2" charset="-122"/>
              </a:rPr>
              <a:t>材质</a:t>
            </a:r>
            <a:r>
              <a:rPr lang="zh-CN" altLang="en-US" sz="1600" dirty="0">
                <a:solidFill>
                  <a:srgbClr val="000000"/>
                </a:solidFill>
                <a:latin typeface="SimSun" panose="02010600030101010101" pitchFamily="2" charset="-122"/>
                <a:ea typeface="SimSun" panose="02010600030101010101" pitchFamily="2" charset="-122"/>
              </a:rPr>
              <a:t>，</a:t>
            </a:r>
            <a:r>
              <a:rPr lang="zh-CN" altLang="en-US" sz="1600" dirty="0" smtClean="0">
                <a:solidFill>
                  <a:srgbClr val="000000"/>
                </a:solidFill>
                <a:latin typeface="SimSun" panose="02010600030101010101" pitchFamily="2" charset="-122"/>
                <a:ea typeface="SimSun" panose="02010600030101010101" pitchFamily="2" charset="-122"/>
              </a:rPr>
              <a:t>预制构件</a:t>
            </a:r>
            <a:r>
              <a:rPr lang="zh-CN" altLang="en-US" sz="1600" dirty="0">
                <a:solidFill>
                  <a:srgbClr val="000000"/>
                </a:solidFill>
                <a:latin typeface="SimSun" panose="02010600030101010101" pitchFamily="2" charset="-122"/>
                <a:ea typeface="SimSun" panose="02010600030101010101" pitchFamily="2" charset="-122"/>
              </a:rPr>
              <a:t>内导管与构件外部</a:t>
            </a:r>
            <a:r>
              <a:rPr lang="zh-CN" altLang="en-US" sz="1600" dirty="0" smtClean="0">
                <a:solidFill>
                  <a:srgbClr val="000000"/>
                </a:solidFill>
                <a:latin typeface="SimSun" panose="02010600030101010101" pitchFamily="2" charset="-122"/>
                <a:ea typeface="SimSun" panose="02010600030101010101" pitchFamily="2" charset="-122"/>
              </a:rPr>
              <a:t>导管</a:t>
            </a:r>
            <a:r>
              <a:rPr lang="zh-CN" altLang="en-US" sz="1600" dirty="0">
                <a:solidFill>
                  <a:srgbClr val="000000"/>
                </a:solidFill>
                <a:latin typeface="SimSun" panose="02010600030101010101" pitchFamily="2" charset="-122"/>
                <a:ea typeface="SimSun" panose="02010600030101010101" pitchFamily="2" charset="-122"/>
              </a:rPr>
              <a:t>连接时，应绘制连接大样并预留现场施工条件。 </a:t>
            </a:r>
            <a:endParaRPr lang="zh-CN" altLang="en-US" sz="1600" dirty="0">
              <a:solidFill>
                <a:srgbClr val="000000"/>
              </a:solidFill>
              <a:latin typeface="SimSun" panose="02010600030101010101" pitchFamily="2" charset="-122"/>
              <a:ea typeface="SimSun" panose="02010600030101010101" pitchFamily="2" charset="-122"/>
            </a:endParaRPr>
          </a:p>
          <a:p>
            <a:pPr>
              <a:lnSpc>
                <a:spcPct val="150000"/>
              </a:lnSpc>
            </a:pPr>
            <a:r>
              <a:rPr lang="en-US" altLang="zh-CN" sz="1600" dirty="0">
                <a:solidFill>
                  <a:srgbClr val="000000"/>
                </a:solidFill>
                <a:latin typeface="SimSun" panose="02010600030101010101" pitchFamily="2" charset="-122"/>
                <a:ea typeface="SimSun" panose="02010600030101010101" pitchFamily="2" charset="-122"/>
              </a:rPr>
              <a:t>3. </a:t>
            </a:r>
            <a:r>
              <a:rPr lang="zh-CN" altLang="en-US" sz="1600" dirty="0">
                <a:solidFill>
                  <a:srgbClr val="000000"/>
                </a:solidFill>
                <a:latin typeface="SimSun" panose="02010600030101010101" pitchFamily="2" charset="-122"/>
                <a:ea typeface="SimSun" panose="02010600030101010101" pitchFamily="2" charset="-122"/>
              </a:rPr>
              <a:t>装配式混凝土建筑的设备与管线穿越楼板和墙体时，应根据其</a:t>
            </a:r>
            <a:r>
              <a:rPr lang="zh-CN" altLang="en-US" sz="1600" dirty="0" smtClean="0">
                <a:solidFill>
                  <a:srgbClr val="000000"/>
                </a:solidFill>
                <a:latin typeface="SimSun" panose="02010600030101010101" pitchFamily="2" charset="-122"/>
                <a:ea typeface="SimSun" panose="02010600030101010101" pitchFamily="2" charset="-122"/>
              </a:rPr>
              <a:t>特点进行</a:t>
            </a:r>
            <a:r>
              <a:rPr lang="zh-CN" altLang="en-US" sz="1600" dirty="0">
                <a:solidFill>
                  <a:srgbClr val="000000"/>
                </a:solidFill>
                <a:latin typeface="SimSun" panose="02010600030101010101" pitchFamily="2" charset="-122"/>
                <a:ea typeface="SimSun" panose="02010600030101010101" pitchFamily="2" charset="-122"/>
              </a:rPr>
              <a:t>预留预埋，以及采取防水、防火、隔声、密封等措施，防火</a:t>
            </a:r>
            <a:r>
              <a:rPr lang="zh-CN" altLang="en-US" sz="1600" dirty="0" smtClean="0">
                <a:solidFill>
                  <a:srgbClr val="000000"/>
                </a:solidFill>
                <a:latin typeface="SimSun" panose="02010600030101010101" pitchFamily="2" charset="-122"/>
                <a:ea typeface="SimSun" panose="02010600030101010101" pitchFamily="2" charset="-122"/>
              </a:rPr>
              <a:t>封堵</a:t>
            </a:r>
            <a:r>
              <a:rPr lang="zh-CN" altLang="en-US" sz="1600" dirty="0">
                <a:solidFill>
                  <a:srgbClr val="000000"/>
                </a:solidFill>
                <a:latin typeface="SimSun" panose="02010600030101010101" pitchFamily="2" charset="-122"/>
                <a:ea typeface="SimSun" panose="02010600030101010101" pitchFamily="2" charset="-122"/>
              </a:rPr>
              <a:t>应符合现行国家标准</a:t>
            </a:r>
            <a:r>
              <a:rPr lang="en-US" altLang="zh-CN" sz="1600" dirty="0">
                <a:solidFill>
                  <a:srgbClr val="000000"/>
                </a:solidFill>
                <a:latin typeface="SimSun" panose="02010600030101010101" pitchFamily="2" charset="-122"/>
                <a:ea typeface="SimSun" panose="02010600030101010101" pitchFamily="2" charset="-122"/>
              </a:rPr>
              <a:t>《</a:t>
            </a:r>
            <a:r>
              <a:rPr lang="zh-CN" altLang="en-US" sz="1600" dirty="0">
                <a:solidFill>
                  <a:srgbClr val="000000"/>
                </a:solidFill>
                <a:latin typeface="SimSun" panose="02010600030101010101" pitchFamily="2" charset="-122"/>
                <a:ea typeface="SimSun" panose="02010600030101010101" pitchFamily="2" charset="-122"/>
              </a:rPr>
              <a:t>建筑设计防火规范</a:t>
            </a:r>
            <a:r>
              <a:rPr lang="en-US" altLang="zh-CN" sz="1600" dirty="0">
                <a:solidFill>
                  <a:srgbClr val="000000"/>
                </a:solidFill>
                <a:latin typeface="SimSun" panose="02010600030101010101" pitchFamily="2" charset="-122"/>
                <a:ea typeface="SimSun" panose="02010600030101010101" pitchFamily="2" charset="-122"/>
              </a:rPr>
              <a:t>》GB 50016</a:t>
            </a:r>
            <a:r>
              <a:rPr lang="zh-CN" altLang="en-US" sz="1600" dirty="0">
                <a:solidFill>
                  <a:srgbClr val="000000"/>
                </a:solidFill>
                <a:latin typeface="SimSun" panose="02010600030101010101" pitchFamily="2" charset="-122"/>
                <a:ea typeface="SimSun" panose="02010600030101010101" pitchFamily="2" charset="-122"/>
              </a:rPr>
              <a:t>的有关</a:t>
            </a:r>
            <a:r>
              <a:rPr lang="zh-CN" altLang="en-US" sz="1600" dirty="0" smtClean="0">
                <a:solidFill>
                  <a:srgbClr val="000000"/>
                </a:solidFill>
                <a:latin typeface="SimSun" panose="02010600030101010101" pitchFamily="2" charset="-122"/>
                <a:ea typeface="SimSun" panose="02010600030101010101" pitchFamily="2" charset="-122"/>
              </a:rPr>
              <a:t>规定。</a:t>
            </a:r>
            <a:endParaRPr lang="zh-CN" altLang="en-US" sz="1600" dirty="0">
              <a:solidFill>
                <a:srgbClr val="000000"/>
              </a:solidFill>
              <a:latin typeface="SimSun" panose="02010600030101010101" pitchFamily="2" charset="-122"/>
              <a:ea typeface="SimSun" panose="02010600030101010101" pitchFamily="2" charset="-122"/>
            </a:endParaRPr>
          </a:p>
        </p:txBody>
      </p:sp>
      <p:pic>
        <p:nvPicPr>
          <p:cNvPr id="4" name="图片 3"/>
          <p:cNvPicPr>
            <a:picLocks noChangeAspect="true"/>
          </p:cNvPicPr>
          <p:nvPr/>
        </p:nvPicPr>
        <p:blipFill>
          <a:blip r:embed="rId2">
            <a:extLst>
              <a:ext uri="{28A0092B-C50C-407E-A947-70E740481C1C}">
                <a14:useLocalDpi xmlns:a14="http://schemas.microsoft.com/office/drawing/2010/main" val="false"/>
              </a:ext>
            </a:extLst>
          </a:blip>
          <a:stretch>
            <a:fillRect/>
          </a:stretch>
        </p:blipFill>
        <p:spPr>
          <a:xfrm>
            <a:off x="7927443" y="1442370"/>
            <a:ext cx="3988632" cy="1439375"/>
          </a:xfrm>
          <a:prstGeom prst="rect">
            <a:avLst/>
          </a:prstGeom>
        </p:spPr>
      </p:pic>
      <p:sp>
        <p:nvSpPr>
          <p:cNvPr id="15" name="矩形 14"/>
          <p:cNvSpPr/>
          <p:nvPr/>
        </p:nvSpPr>
        <p:spPr>
          <a:xfrm>
            <a:off x="7970903" y="2502569"/>
            <a:ext cx="3834066" cy="379176"/>
          </a:xfrm>
          <a:prstGeom prst="rect">
            <a:avLst/>
          </a:prstGeom>
          <a:solidFill>
            <a:schemeClr val="accent1">
              <a:alpha val="0"/>
            </a:schemeClr>
          </a:solid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7970903" y="3357289"/>
            <a:ext cx="3281030" cy="232934"/>
          </a:xfrm>
          <a:prstGeom prst="rect">
            <a:avLst/>
          </a:prstGeom>
          <a:solidFill>
            <a:schemeClr val="accent1">
              <a:alpha val="0"/>
            </a:schemeClr>
          </a:solid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9222576" y="571759"/>
            <a:ext cx="2236510" cy="400110"/>
          </a:xfrm>
          <a:prstGeom prst="rect">
            <a:avLst/>
          </a:prstGeom>
        </p:spPr>
        <p:txBody>
          <a:bodyPr wrap="none">
            <a:spAutoFit/>
          </a:bodyPr>
          <a:lstStyle/>
          <a:p>
            <a:r>
              <a:rPr lang="zh-CN" altLang="en-US" sz="2000" b="1" dirty="0" smtClean="0">
                <a:sym typeface="+mn-ea"/>
              </a:rPr>
              <a:t>电气专业审查要点</a:t>
            </a:r>
            <a:endParaRPr lang="zh-CN" altLang="en-US" sz="2000" b="1" dirty="0">
              <a:sym typeface="+mn-ea"/>
            </a:endParaRPr>
          </a:p>
        </p:txBody>
      </p:sp>
      <p:pic>
        <p:nvPicPr>
          <p:cNvPr id="5" name="图片 4"/>
          <p:cNvPicPr>
            <a:picLocks noChangeAspect="true"/>
          </p:cNvPicPr>
          <p:nvPr/>
        </p:nvPicPr>
        <p:blipFill>
          <a:blip r:embed="rId3">
            <a:extLst>
              <a:ext uri="{28A0092B-C50C-407E-A947-70E740481C1C}">
                <a14:useLocalDpi xmlns:a14="http://schemas.microsoft.com/office/drawing/2010/main" val="false"/>
              </a:ext>
            </a:extLst>
          </a:blip>
          <a:stretch>
            <a:fillRect/>
          </a:stretch>
        </p:blipFill>
        <p:spPr>
          <a:xfrm>
            <a:off x="7958185" y="2044718"/>
            <a:ext cx="3996501" cy="4490242"/>
          </a:xfrm>
          <a:prstGeom prst="rect">
            <a:avLst/>
          </a:prstGeom>
        </p:spPr>
      </p:pic>
      <p:sp>
        <p:nvSpPr>
          <p:cNvPr id="18" name="矩形 17"/>
          <p:cNvSpPr/>
          <p:nvPr/>
        </p:nvSpPr>
        <p:spPr>
          <a:xfrm>
            <a:off x="762700" y="5844719"/>
            <a:ext cx="5522486" cy="784830"/>
          </a:xfrm>
          <a:prstGeom prst="rect">
            <a:avLst/>
          </a:prstGeom>
        </p:spPr>
        <p:txBody>
          <a:bodyPr wrap="square">
            <a:spAutoFit/>
          </a:bodyPr>
          <a:lstStyle/>
          <a:p>
            <a:pPr marL="285750" indent="-285750">
              <a:lnSpc>
                <a:spcPct val="125000"/>
              </a:lnSpc>
              <a:buFont typeface="Wingdings" panose="05000000000000000000" pitchFamily="2" charset="2"/>
              <a:buChar char="u"/>
            </a:pPr>
            <a:r>
              <a:rPr lang="zh-CN" altLang="en-US" b="1" dirty="0" smtClean="0">
                <a:solidFill>
                  <a:srgbClr val="FF0000"/>
                </a:solidFill>
              </a:rPr>
              <a:t>节点</a:t>
            </a:r>
            <a:r>
              <a:rPr lang="zh-CN" altLang="en-US" b="1" dirty="0">
                <a:solidFill>
                  <a:srgbClr val="FF0000"/>
                </a:solidFill>
              </a:rPr>
              <a:t>大样可选用国家标准图</a:t>
            </a:r>
            <a:r>
              <a:rPr lang="zh-CN" altLang="en-US" b="1" dirty="0" smtClean="0">
                <a:solidFill>
                  <a:srgbClr val="FF0000"/>
                </a:solidFill>
              </a:rPr>
              <a:t>集</a:t>
            </a:r>
            <a:r>
              <a:rPr lang="en-US" altLang="zh-CN" b="1" dirty="0" smtClean="0">
                <a:solidFill>
                  <a:srgbClr val="FF0000"/>
                </a:solidFill>
              </a:rPr>
              <a:t>20D804</a:t>
            </a:r>
            <a:r>
              <a:rPr lang="zh-CN" altLang="en-US" b="1" dirty="0" smtClean="0">
                <a:solidFill>
                  <a:srgbClr val="FF0000"/>
                </a:solidFill>
              </a:rPr>
              <a:t>，</a:t>
            </a:r>
            <a:r>
              <a:rPr lang="zh-CN" altLang="en-US" b="1" dirty="0">
                <a:solidFill>
                  <a:srgbClr val="FF0000"/>
                </a:solidFill>
              </a:rPr>
              <a:t>标明大样所对应的图集号及页码。</a:t>
            </a:r>
            <a:endParaRPr lang="en-US" altLang="zh-CN" b="1" dirty="0">
              <a:solidFill>
                <a:srgbClr val="FF0000"/>
              </a:solidFill>
            </a:endParaRPr>
          </a:p>
        </p:txBody>
      </p:sp>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arn(inVertical)">
                                      <p:cBhvr>
                                        <p:cTn id="10" dur="500"/>
                                        <p:tgtEl>
                                          <p:spTgt spid="17"/>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true"/>
      <p:bldP spid="17" grpId="0" animBg="true"/>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678665"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7.5 </a:t>
            </a:r>
            <a:r>
              <a:rPr lang="zh-CN" altLang="en-US" sz="2000" b="1" dirty="0" smtClean="0">
                <a:latin typeface="微软雅黑" panose="020B0503020204020204" pitchFamily="34" charset="-122"/>
                <a:ea typeface="微软雅黑" panose="020B0503020204020204" pitchFamily="34" charset="-122"/>
              </a:rPr>
              <a:t>电气专业</a:t>
            </a:r>
            <a:endParaRPr lang="zh-CN" altLang="en-US" sz="2000" b="1" dirty="0">
              <a:latin typeface="微软雅黑" panose="020B0503020204020204" pitchFamily="34" charset="-122"/>
              <a:ea typeface="微软雅黑" panose="020B0503020204020204" pitchFamily="34" charset="-122"/>
            </a:endParaRPr>
          </a:p>
        </p:txBody>
      </p:sp>
      <p:sp>
        <p:nvSpPr>
          <p:cNvPr id="7" name="文本框 6"/>
          <p:cNvSpPr txBox="true"/>
          <p:nvPr/>
        </p:nvSpPr>
        <p:spPr>
          <a:xfrm>
            <a:off x="923381" y="2126551"/>
            <a:ext cx="10764527" cy="4555093"/>
          </a:xfrm>
          <a:prstGeom prst="rect">
            <a:avLst/>
          </a:prstGeom>
          <a:noFill/>
        </p:spPr>
        <p:txBody>
          <a:bodyPr wrap="square" rtlCol="0">
            <a:spAutoFit/>
          </a:bodyPr>
          <a:lstStyle/>
          <a:p>
            <a:pPr marL="342900" indent="-342900">
              <a:lnSpc>
                <a:spcPct val="125000"/>
              </a:lnSpc>
              <a:buAutoNum type="arabicPlain"/>
            </a:pPr>
            <a:r>
              <a:rPr lang="zh-CN" altLang="en-US" dirty="0" smtClean="0"/>
              <a:t>提倡“</a:t>
            </a:r>
            <a:r>
              <a:rPr lang="zh-CN" altLang="zh-CN" dirty="0" smtClean="0"/>
              <a:t>设备</a:t>
            </a:r>
            <a:r>
              <a:rPr lang="zh-CN" altLang="en-US" dirty="0" smtClean="0"/>
              <a:t>、</a:t>
            </a:r>
            <a:r>
              <a:rPr lang="zh-CN" altLang="zh-CN" dirty="0" smtClean="0"/>
              <a:t>管线</a:t>
            </a:r>
            <a:r>
              <a:rPr lang="zh-CN" altLang="zh-CN" dirty="0"/>
              <a:t>宜与主体</a:t>
            </a:r>
            <a:r>
              <a:rPr lang="zh-CN" altLang="zh-CN" dirty="0" smtClean="0"/>
              <a:t>结构分离</a:t>
            </a:r>
            <a:r>
              <a:rPr lang="zh-CN" altLang="en-US" dirty="0" smtClean="0"/>
              <a:t>”；</a:t>
            </a:r>
            <a:endParaRPr lang="en-US" altLang="zh-CN" dirty="0" smtClean="0"/>
          </a:p>
          <a:p>
            <a:pPr marL="342900" indent="-342900">
              <a:lnSpc>
                <a:spcPct val="125000"/>
              </a:lnSpc>
              <a:buAutoNum type="arabicPlain"/>
            </a:pPr>
            <a:endParaRPr lang="en-US" altLang="zh-CN" dirty="0" smtClean="0"/>
          </a:p>
          <a:p>
            <a:pPr>
              <a:lnSpc>
                <a:spcPct val="125000"/>
              </a:lnSpc>
            </a:pPr>
            <a:r>
              <a:rPr lang="en-US" altLang="zh-CN" b="1" dirty="0" smtClean="0">
                <a:solidFill>
                  <a:srgbClr val="FF0000"/>
                </a:solidFill>
              </a:rPr>
              <a:t>2  </a:t>
            </a:r>
            <a:r>
              <a:rPr lang="zh-CN" altLang="en-US" b="1" dirty="0" smtClean="0">
                <a:solidFill>
                  <a:srgbClr val="FF0000"/>
                </a:solidFill>
              </a:rPr>
              <a:t>公共</a:t>
            </a:r>
            <a:r>
              <a:rPr lang="zh-CN" altLang="en-US" b="1" dirty="0">
                <a:solidFill>
                  <a:srgbClr val="FF0000"/>
                </a:solidFill>
              </a:rPr>
              <a:t>区域</a:t>
            </a:r>
            <a:r>
              <a:rPr lang="zh-CN" altLang="en-US" dirty="0"/>
              <a:t>设备、管线的</a:t>
            </a:r>
            <a:r>
              <a:rPr lang="zh-CN" altLang="en-US" dirty="0" smtClean="0"/>
              <a:t>设计要点如下：</a:t>
            </a:r>
            <a:endParaRPr lang="en-US" altLang="zh-CN" dirty="0" smtClean="0"/>
          </a:p>
          <a:p>
            <a:pPr>
              <a:lnSpc>
                <a:spcPct val="125000"/>
              </a:lnSpc>
            </a:pPr>
            <a:r>
              <a:rPr lang="en-US" altLang="zh-CN" sz="1600" dirty="0" smtClean="0"/>
              <a:t>1</a:t>
            </a:r>
            <a:r>
              <a:rPr lang="zh-CN" altLang="en-US" sz="1600" dirty="0" smtClean="0"/>
              <a:t>）电气系统和智能化系统的</a:t>
            </a:r>
            <a:r>
              <a:rPr lang="zh-CN" altLang="en-US" sz="1600" b="1" dirty="0" smtClean="0">
                <a:solidFill>
                  <a:srgbClr val="FF0000"/>
                </a:solidFill>
              </a:rPr>
              <a:t>竖向干线</a:t>
            </a:r>
            <a:r>
              <a:rPr lang="zh-CN" altLang="en-US" sz="1600" dirty="0" smtClean="0"/>
              <a:t>及公共区域使用的</a:t>
            </a:r>
            <a:r>
              <a:rPr lang="zh-CN" altLang="en-US" sz="1600" b="1" dirty="0" smtClean="0">
                <a:solidFill>
                  <a:srgbClr val="FF0000"/>
                </a:solidFill>
              </a:rPr>
              <a:t>电气设备</a:t>
            </a:r>
            <a:r>
              <a:rPr lang="zh-CN" altLang="en-US" sz="1600" b="1" dirty="0">
                <a:solidFill>
                  <a:srgbClr val="FF0000"/>
                </a:solidFill>
              </a:rPr>
              <a:t>箱</a:t>
            </a:r>
            <a:r>
              <a:rPr lang="zh-CN" altLang="en-US" sz="1600" dirty="0"/>
              <a:t>（配电箱、智能化配线箱</a:t>
            </a:r>
            <a:r>
              <a:rPr lang="zh-CN" altLang="en-US" sz="1600" dirty="0" smtClean="0"/>
              <a:t>），</a:t>
            </a:r>
            <a:r>
              <a:rPr lang="zh-CN" altLang="en-US" sz="1600" dirty="0"/>
              <a:t>应在</a:t>
            </a:r>
            <a:r>
              <a:rPr lang="zh-CN" altLang="en-US" sz="1600" b="1" dirty="0">
                <a:solidFill>
                  <a:srgbClr val="FF0000"/>
                </a:solidFill>
              </a:rPr>
              <a:t>电气竖井内明设</a:t>
            </a:r>
            <a:r>
              <a:rPr lang="zh-CN" altLang="en-US" sz="1600" dirty="0" smtClean="0"/>
              <a:t>，电气竖井应</a:t>
            </a:r>
            <a:r>
              <a:rPr lang="zh-CN" altLang="en-US" sz="1600" dirty="0"/>
              <a:t>布置</a:t>
            </a:r>
            <a:r>
              <a:rPr lang="zh-CN" altLang="en-US" sz="1600" dirty="0" smtClean="0"/>
              <a:t>在方便维护的现</a:t>
            </a:r>
            <a:r>
              <a:rPr lang="zh-CN" altLang="en-US" sz="1600" dirty="0"/>
              <a:t>浇楼板区域；</a:t>
            </a:r>
            <a:endParaRPr lang="en-US" altLang="zh-CN" sz="1600" dirty="0"/>
          </a:p>
          <a:p>
            <a:pPr>
              <a:lnSpc>
                <a:spcPct val="125000"/>
              </a:lnSpc>
            </a:pPr>
            <a:r>
              <a:rPr lang="en-US" altLang="zh-CN" sz="1600" dirty="0"/>
              <a:t>2</a:t>
            </a:r>
            <a:r>
              <a:rPr lang="zh-CN" altLang="en-US" sz="1600" dirty="0"/>
              <a:t>）电气设备箱</a:t>
            </a:r>
            <a:r>
              <a:rPr lang="zh-CN" altLang="en-US" sz="1600" b="1" dirty="0">
                <a:solidFill>
                  <a:srgbClr val="FF0000"/>
                </a:solidFill>
              </a:rPr>
              <a:t>不宜暗装在预制构件上</a:t>
            </a:r>
            <a:r>
              <a:rPr lang="zh-CN" altLang="en-US" sz="1600" dirty="0"/>
              <a:t>，当需要暗装时宜</a:t>
            </a:r>
            <a:r>
              <a:rPr lang="zh-CN" altLang="en-US" sz="1600" dirty="0" smtClean="0"/>
              <a:t>暗装于</a:t>
            </a:r>
            <a:r>
              <a:rPr lang="zh-CN" altLang="en-US" sz="1600" dirty="0"/>
              <a:t>现浇墙体或轻质</a:t>
            </a:r>
            <a:r>
              <a:rPr lang="zh-CN" altLang="en-US" sz="1600" dirty="0" smtClean="0"/>
              <a:t>墙体（墙体厚度、强度需满足要求）上</a:t>
            </a:r>
            <a:r>
              <a:rPr lang="zh-CN" altLang="en-US" sz="1600" dirty="0"/>
              <a:t>；</a:t>
            </a:r>
            <a:endParaRPr lang="en-US" altLang="zh-CN" sz="1600" dirty="0"/>
          </a:p>
          <a:p>
            <a:pPr>
              <a:lnSpc>
                <a:spcPct val="125000"/>
              </a:lnSpc>
            </a:pPr>
            <a:r>
              <a:rPr lang="en-US" altLang="zh-CN" sz="1600" dirty="0"/>
              <a:t>3</a:t>
            </a:r>
            <a:r>
              <a:rPr lang="zh-CN" altLang="en-US" sz="1600" dirty="0"/>
              <a:t>）除楼梯间外，公共区域的水平线路宜采用金属槽盒或穿金属管在</a:t>
            </a:r>
            <a:r>
              <a:rPr lang="zh-CN" altLang="en-US" sz="1600" b="1" dirty="0">
                <a:solidFill>
                  <a:srgbClr val="FF0000"/>
                </a:solidFill>
              </a:rPr>
              <a:t>吊顶内</a:t>
            </a:r>
            <a:r>
              <a:rPr lang="zh-CN" altLang="en-US" sz="1600" dirty="0"/>
              <a:t>敷设；</a:t>
            </a:r>
            <a:endParaRPr lang="en-US" altLang="zh-CN" sz="1600" dirty="0"/>
          </a:p>
          <a:p>
            <a:pPr>
              <a:lnSpc>
                <a:spcPct val="125000"/>
              </a:lnSpc>
            </a:pPr>
            <a:r>
              <a:rPr lang="en-US" altLang="zh-CN" sz="1600" dirty="0"/>
              <a:t>4</a:t>
            </a:r>
            <a:r>
              <a:rPr lang="zh-CN" altLang="en-US" sz="1600" dirty="0"/>
              <a:t>）楼梯间</a:t>
            </a:r>
            <a:r>
              <a:rPr lang="zh-CN" altLang="en-US" sz="1600" dirty="0" smtClean="0"/>
              <a:t>内，电气</a:t>
            </a:r>
            <a:r>
              <a:rPr lang="zh-CN" altLang="en-US" sz="1600" dirty="0"/>
              <a:t>管线可在现浇</a:t>
            </a:r>
            <a:r>
              <a:rPr lang="zh-CN" altLang="en-US" sz="1600" dirty="0" smtClean="0"/>
              <a:t>板（休息平台板）内</a:t>
            </a:r>
            <a:r>
              <a:rPr lang="zh-CN" altLang="en-US" sz="1600" dirty="0"/>
              <a:t>或墙内暗设</a:t>
            </a:r>
            <a:r>
              <a:rPr lang="zh-CN" altLang="en-US" sz="1600" dirty="0" smtClean="0"/>
              <a:t>，</a:t>
            </a:r>
            <a:r>
              <a:rPr lang="zh-CN" altLang="en-US" sz="1600" b="1" dirty="0" smtClean="0">
                <a:solidFill>
                  <a:srgbClr val="FF0000"/>
                </a:solidFill>
              </a:rPr>
              <a:t>预制梯段不宜埋设导管</a:t>
            </a:r>
            <a:r>
              <a:rPr lang="zh-CN" altLang="en-US" sz="1600" dirty="0" smtClean="0"/>
              <a:t>。</a:t>
            </a:r>
            <a:endParaRPr lang="en-US" altLang="zh-CN" sz="1600" dirty="0" smtClean="0"/>
          </a:p>
          <a:p>
            <a:pPr>
              <a:lnSpc>
                <a:spcPct val="125000"/>
              </a:lnSpc>
            </a:pPr>
            <a:endParaRPr lang="en-US" altLang="zh-CN" sz="1600" dirty="0" smtClean="0"/>
          </a:p>
          <a:p>
            <a:pPr>
              <a:lnSpc>
                <a:spcPct val="125000"/>
              </a:lnSpc>
            </a:pPr>
            <a:r>
              <a:rPr lang="en-US" altLang="zh-CN" b="1" dirty="0" smtClean="0">
                <a:solidFill>
                  <a:srgbClr val="FF0000"/>
                </a:solidFill>
              </a:rPr>
              <a:t>3  </a:t>
            </a:r>
            <a:r>
              <a:rPr lang="zh-CN" altLang="en-US" b="1" dirty="0" smtClean="0">
                <a:solidFill>
                  <a:srgbClr val="FF0000"/>
                </a:solidFill>
              </a:rPr>
              <a:t>用户</a:t>
            </a:r>
            <a:r>
              <a:rPr lang="zh-CN" altLang="en-US" b="1" dirty="0">
                <a:solidFill>
                  <a:srgbClr val="FF0000"/>
                </a:solidFill>
              </a:rPr>
              <a:t>单元</a:t>
            </a:r>
            <a:r>
              <a:rPr lang="zh-CN" altLang="en-US" b="1" dirty="0"/>
              <a:t>的设备、管线</a:t>
            </a:r>
            <a:r>
              <a:rPr lang="zh-CN" altLang="en-US" b="1" dirty="0" smtClean="0"/>
              <a:t>设计</a:t>
            </a:r>
            <a:endParaRPr lang="en-US" altLang="zh-CN" b="1" dirty="0" smtClean="0"/>
          </a:p>
          <a:p>
            <a:pPr>
              <a:lnSpc>
                <a:spcPct val="125000"/>
              </a:lnSpc>
            </a:pPr>
            <a:r>
              <a:rPr lang="en-US" altLang="zh-CN" sz="1600" dirty="0" smtClean="0"/>
              <a:t>1</a:t>
            </a:r>
            <a:r>
              <a:rPr lang="zh-CN" altLang="en-US" sz="1600" dirty="0" smtClean="0"/>
              <a:t>）对于设备、管线明设没有严格限制的用户单元</a:t>
            </a:r>
            <a:r>
              <a:rPr lang="zh-CN" altLang="en-US" sz="1600" dirty="0"/>
              <a:t>，</a:t>
            </a:r>
            <a:r>
              <a:rPr lang="zh-CN" altLang="en-US" sz="1600" dirty="0" smtClean="0"/>
              <a:t>或者有完整的内</a:t>
            </a:r>
            <a:r>
              <a:rPr lang="zh-CN" altLang="en-US" sz="1600" dirty="0"/>
              <a:t>装系统</a:t>
            </a:r>
            <a:r>
              <a:rPr lang="zh-CN" altLang="en-US" sz="1600" dirty="0" smtClean="0"/>
              <a:t>，尽量做到</a:t>
            </a:r>
            <a:r>
              <a:rPr lang="zh-CN" altLang="zh-CN" sz="1600" dirty="0"/>
              <a:t>设备</a:t>
            </a:r>
            <a:r>
              <a:rPr lang="zh-CN" altLang="en-US" sz="1600" dirty="0"/>
              <a:t>、</a:t>
            </a:r>
            <a:r>
              <a:rPr lang="zh-CN" altLang="zh-CN" sz="1600" dirty="0" smtClean="0"/>
              <a:t>管线与</a:t>
            </a:r>
            <a:r>
              <a:rPr lang="zh-CN" altLang="zh-CN" sz="1600" dirty="0"/>
              <a:t>主体结构</a:t>
            </a:r>
            <a:r>
              <a:rPr lang="zh-CN" altLang="zh-CN" sz="1600" dirty="0" smtClean="0"/>
              <a:t>分离</a:t>
            </a:r>
            <a:r>
              <a:rPr lang="zh-CN" altLang="en-US" sz="1600" dirty="0" smtClean="0"/>
              <a:t>；</a:t>
            </a:r>
            <a:endParaRPr lang="en-US" altLang="zh-CN" sz="1600" dirty="0" smtClean="0"/>
          </a:p>
          <a:p>
            <a:pPr>
              <a:lnSpc>
                <a:spcPct val="125000"/>
              </a:lnSpc>
            </a:pPr>
            <a:r>
              <a:rPr lang="en-US" altLang="zh-CN" sz="1600" dirty="0" smtClean="0"/>
              <a:t>2</a:t>
            </a:r>
            <a:r>
              <a:rPr lang="zh-CN" altLang="en-US" sz="1600" dirty="0" smtClean="0"/>
              <a:t>） 用户</a:t>
            </a:r>
            <a:r>
              <a:rPr lang="zh-CN" altLang="en-US" sz="1600" dirty="0"/>
              <a:t>单元（如，住宅、</a:t>
            </a:r>
            <a:r>
              <a:rPr lang="zh-CN" altLang="en-US" sz="1600" dirty="0" smtClean="0"/>
              <a:t>公寓等</a:t>
            </a:r>
            <a:r>
              <a:rPr lang="zh-CN" altLang="en-US" sz="1600" dirty="0"/>
              <a:t>套</a:t>
            </a:r>
            <a:r>
              <a:rPr lang="zh-CN" altLang="en-US" sz="1600" dirty="0" smtClean="0"/>
              <a:t>内区域），</a:t>
            </a:r>
            <a:r>
              <a:rPr lang="zh-CN" altLang="en-US" sz="1600" dirty="0"/>
              <a:t>基于美观</a:t>
            </a:r>
            <a:r>
              <a:rPr lang="zh-CN" altLang="en-US" sz="1600" dirty="0" smtClean="0"/>
              <a:t>考虑</a:t>
            </a:r>
            <a:r>
              <a:rPr lang="en-US" altLang="zh-CN" sz="1600" dirty="0" smtClean="0"/>
              <a:t>——</a:t>
            </a:r>
            <a:r>
              <a:rPr lang="zh-CN" altLang="en-US" sz="1600" dirty="0" smtClean="0"/>
              <a:t>暗管、暗盒，但是，可</a:t>
            </a:r>
            <a:r>
              <a:rPr lang="zh-CN" altLang="en-US" sz="1600" dirty="0"/>
              <a:t>供全部设备管线与结构分离的内装系统不完整</a:t>
            </a:r>
            <a:r>
              <a:rPr lang="zh-CN" altLang="en-US" sz="1600" dirty="0" smtClean="0"/>
              <a:t>，部分设备（主要指</a:t>
            </a:r>
            <a:r>
              <a:rPr lang="zh-CN" altLang="en-US" sz="1600" dirty="0" smtClean="0">
                <a:solidFill>
                  <a:srgbClr val="FF0000"/>
                </a:solidFill>
              </a:rPr>
              <a:t>灯线盒、接线盒</a:t>
            </a:r>
            <a:r>
              <a:rPr lang="zh-CN" altLang="en-US" sz="1600" dirty="0" smtClean="0"/>
              <a:t>）、管线</a:t>
            </a:r>
            <a:r>
              <a:rPr lang="zh-CN" altLang="en-US" sz="1600" dirty="0"/>
              <a:t>需安装于</a:t>
            </a:r>
            <a:r>
              <a:rPr lang="zh-CN" altLang="en-US" sz="1600" dirty="0" smtClean="0"/>
              <a:t>结构体（预制构件、现浇构件）内。</a:t>
            </a:r>
            <a:endParaRPr lang="en-US" altLang="zh-CN" sz="1600" dirty="0" smtClean="0"/>
          </a:p>
          <a:p>
            <a:pPr>
              <a:lnSpc>
                <a:spcPct val="125000"/>
              </a:lnSpc>
            </a:pPr>
            <a:endParaRPr lang="en-US" altLang="zh-CN" sz="1600" dirty="0" smtClean="0"/>
          </a:p>
        </p:txBody>
      </p:sp>
      <p:sp>
        <p:nvSpPr>
          <p:cNvPr id="8" name="矩形 7"/>
          <p:cNvSpPr/>
          <p:nvPr/>
        </p:nvSpPr>
        <p:spPr>
          <a:xfrm>
            <a:off x="908550" y="1625613"/>
            <a:ext cx="4841801" cy="400110"/>
          </a:xfrm>
          <a:prstGeom prst="rect">
            <a:avLst/>
          </a:prstGeom>
          <a:solidFill>
            <a:schemeClr val="accent3">
              <a:lumMod val="75000"/>
            </a:schemeClr>
          </a:solidFill>
        </p:spPr>
        <p:txBody>
          <a:bodyPr wrap="squar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实施建议：电气设备及导管安装设计原则</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11" name="矩形 10"/>
          <p:cNvSpPr/>
          <p:nvPr/>
        </p:nvSpPr>
        <p:spPr>
          <a:xfrm>
            <a:off x="9222576" y="571759"/>
            <a:ext cx="2236510" cy="400110"/>
          </a:xfrm>
          <a:prstGeom prst="rect">
            <a:avLst/>
          </a:prstGeom>
        </p:spPr>
        <p:txBody>
          <a:bodyPr wrap="none">
            <a:spAutoFit/>
          </a:bodyPr>
          <a:lstStyle/>
          <a:p>
            <a:r>
              <a:rPr lang="zh-CN" altLang="en-US" sz="2000" b="1" dirty="0" smtClean="0">
                <a:sym typeface="+mn-ea"/>
              </a:rPr>
              <a:t>电气专业审查要点</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678665"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7.5 </a:t>
            </a:r>
            <a:r>
              <a:rPr lang="zh-CN" altLang="en-US" sz="2000" b="1" dirty="0" smtClean="0">
                <a:latin typeface="微软雅黑" panose="020B0503020204020204" pitchFamily="34" charset="-122"/>
                <a:ea typeface="微软雅黑" panose="020B0503020204020204" pitchFamily="34" charset="-122"/>
              </a:rPr>
              <a:t>电气专业</a:t>
            </a:r>
            <a:endParaRPr lang="zh-CN" altLang="en-US" sz="2000" b="1" dirty="0">
              <a:latin typeface="微软雅黑" panose="020B0503020204020204" pitchFamily="34" charset="-122"/>
              <a:ea typeface="微软雅黑" panose="020B0503020204020204" pitchFamily="34" charset="-122"/>
            </a:endParaRPr>
          </a:p>
        </p:txBody>
      </p:sp>
      <p:pic>
        <p:nvPicPr>
          <p:cNvPr id="2" name="图片 1"/>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908551" y="2025723"/>
            <a:ext cx="7005186" cy="4505884"/>
          </a:xfrm>
          <a:prstGeom prst="rect">
            <a:avLst/>
          </a:prstGeom>
        </p:spPr>
      </p:pic>
      <p:sp>
        <p:nvSpPr>
          <p:cNvPr id="11" name="矩形 10"/>
          <p:cNvSpPr/>
          <p:nvPr/>
        </p:nvSpPr>
        <p:spPr>
          <a:xfrm>
            <a:off x="908551" y="1625613"/>
            <a:ext cx="4657044" cy="400110"/>
          </a:xfrm>
          <a:prstGeom prst="rect">
            <a:avLst/>
          </a:prstGeom>
          <a:solidFill>
            <a:schemeClr val="accent3">
              <a:lumMod val="75000"/>
            </a:schemeClr>
          </a:solidFill>
        </p:spPr>
        <p:txBody>
          <a:bodyPr wrap="non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实施建议：电气设备及导管安装</a:t>
            </a:r>
            <a:r>
              <a:rPr lang="en-US" altLang="zh-CN" sz="2000" b="1" dirty="0" smtClean="0">
                <a:solidFill>
                  <a:schemeClr val="bg1"/>
                </a:solidFill>
                <a:latin typeface="微软雅黑" panose="020B0503020204020204" pitchFamily="34" charset="-122"/>
                <a:ea typeface="微软雅黑" panose="020B0503020204020204" pitchFamily="34" charset="-122"/>
              </a:rPr>
              <a:t>-</a:t>
            </a:r>
            <a:r>
              <a:rPr lang="zh-CN" altLang="en-US" sz="2000" b="1" dirty="0" smtClean="0">
                <a:solidFill>
                  <a:schemeClr val="bg1"/>
                </a:solidFill>
                <a:latin typeface="微软雅黑" panose="020B0503020204020204" pitchFamily="34" charset="-122"/>
                <a:ea typeface="微软雅黑" panose="020B0503020204020204" pitchFamily="34" charset="-122"/>
              </a:rPr>
              <a:t>混凝土</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pic>
        <p:nvPicPr>
          <p:cNvPr id="3" name="图片 2"/>
          <p:cNvPicPr>
            <a:picLocks noChangeAspect="true"/>
          </p:cNvPicPr>
          <p:nvPr/>
        </p:nvPicPr>
        <p:blipFill>
          <a:blip r:embed="rId2">
            <a:extLst>
              <a:ext uri="{28A0092B-C50C-407E-A947-70E740481C1C}">
                <a14:useLocalDpi xmlns:a14="http://schemas.microsoft.com/office/drawing/2010/main" val="false"/>
              </a:ext>
            </a:extLst>
          </a:blip>
          <a:stretch>
            <a:fillRect/>
          </a:stretch>
        </p:blipFill>
        <p:spPr>
          <a:xfrm>
            <a:off x="8272808" y="1149423"/>
            <a:ext cx="3205167" cy="3745284"/>
          </a:xfrm>
          <a:prstGeom prst="rect">
            <a:avLst/>
          </a:prstGeom>
        </p:spPr>
      </p:pic>
      <p:sp>
        <p:nvSpPr>
          <p:cNvPr id="12" name="圆角矩形标注 11"/>
          <p:cNvSpPr/>
          <p:nvPr/>
        </p:nvSpPr>
        <p:spPr>
          <a:xfrm>
            <a:off x="5575961" y="1176445"/>
            <a:ext cx="2261705" cy="860382"/>
          </a:xfrm>
          <a:prstGeom prst="wedgeRoundRectCallout">
            <a:avLst>
              <a:gd name="adj1" fmla="val -72255"/>
              <a:gd name="adj2" fmla="val 130789"/>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600" b="1" dirty="0">
                <a:solidFill>
                  <a:srgbClr val="FF0000"/>
                </a:solidFill>
                <a:latin typeface="宋体" panose="02010600030101010101" pitchFamily="2" charset="-122"/>
                <a:ea typeface="宋体" panose="02010600030101010101" pitchFamily="2" charset="-122"/>
              </a:rPr>
              <a:t>梁或楼板：</a:t>
            </a:r>
            <a:endParaRPr lang="en-US" altLang="zh-CN" sz="1600" b="1" dirty="0">
              <a:solidFill>
                <a:srgbClr val="FF0000"/>
              </a:solidFill>
              <a:latin typeface="宋体" panose="02010600030101010101" pitchFamily="2" charset="-122"/>
              <a:ea typeface="宋体" panose="02010600030101010101" pitchFamily="2" charset="-122"/>
            </a:endParaRPr>
          </a:p>
          <a:p>
            <a:r>
              <a:rPr lang="en-US" altLang="zh-CN" sz="1600" b="1" dirty="0">
                <a:solidFill>
                  <a:srgbClr val="FF0000"/>
                </a:solidFill>
                <a:latin typeface="宋体" panose="02010600030101010101" pitchFamily="2" charset="-122"/>
                <a:ea typeface="宋体" panose="02010600030101010101" pitchFamily="2" charset="-122"/>
              </a:rPr>
              <a:t>1</a:t>
            </a:r>
            <a:r>
              <a:rPr lang="zh-CN" altLang="en-US" sz="1600" b="1" dirty="0">
                <a:solidFill>
                  <a:srgbClr val="FF0000"/>
                </a:solidFill>
                <a:latin typeface="宋体" panose="02010600030101010101" pitchFamily="2" charset="-122"/>
                <a:ea typeface="宋体" panose="02010600030101010101" pitchFamily="2" charset="-122"/>
              </a:rPr>
              <a:t>、混凝土预制叠合板；</a:t>
            </a:r>
            <a:endParaRPr lang="en-US" altLang="zh-CN" sz="1600" b="1" dirty="0">
              <a:solidFill>
                <a:srgbClr val="FF0000"/>
              </a:solidFill>
              <a:latin typeface="宋体" panose="02010600030101010101" pitchFamily="2" charset="-122"/>
              <a:ea typeface="宋体" panose="02010600030101010101" pitchFamily="2" charset="-122"/>
            </a:endParaRPr>
          </a:p>
          <a:p>
            <a:r>
              <a:rPr lang="en-US" altLang="zh-CN" sz="1600" b="1" dirty="0">
                <a:solidFill>
                  <a:srgbClr val="FF0000"/>
                </a:solidFill>
                <a:latin typeface="宋体" panose="02010600030101010101" pitchFamily="2" charset="-122"/>
                <a:ea typeface="宋体" panose="02010600030101010101" pitchFamily="2" charset="-122"/>
              </a:rPr>
              <a:t>2</a:t>
            </a:r>
            <a:r>
              <a:rPr lang="zh-CN" altLang="en-US" sz="1600" b="1" dirty="0">
                <a:solidFill>
                  <a:srgbClr val="FF0000"/>
                </a:solidFill>
                <a:latin typeface="宋体" panose="02010600030101010101" pitchFamily="2" charset="-122"/>
                <a:ea typeface="宋体" panose="02010600030101010101" pitchFamily="2" charset="-122"/>
              </a:rPr>
              <a:t>、钢结构楼板</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17" name="矩形 16"/>
          <p:cNvSpPr/>
          <p:nvPr/>
        </p:nvSpPr>
        <p:spPr>
          <a:xfrm>
            <a:off x="8196608" y="4779045"/>
            <a:ext cx="3919192" cy="461665"/>
          </a:xfrm>
          <a:prstGeom prst="rect">
            <a:avLst/>
          </a:prstGeom>
          <a:solidFill>
            <a:schemeClr val="bg1">
              <a:alpha val="0"/>
            </a:schemeClr>
          </a:solidFill>
        </p:spPr>
        <p:txBody>
          <a:bodyPr wrap="square">
            <a:spAutoFit/>
          </a:bodyPr>
          <a:lstStyle/>
          <a:p>
            <a:pPr>
              <a:lnSpc>
                <a:spcPct val="150000"/>
              </a:lnSpc>
            </a:pPr>
            <a:r>
              <a:rPr lang="zh-CN" altLang="en-US" sz="1600" dirty="0" smtClean="0">
                <a:solidFill>
                  <a:srgbClr val="000000"/>
                </a:solidFill>
                <a:latin typeface="SimSun" panose="02010600030101010101" pitchFamily="2" charset="-122"/>
                <a:ea typeface="SimSun" panose="02010600030101010101" pitchFamily="2" charset="-122"/>
              </a:rPr>
              <a:t>预制墙板内接线盒及导管安装立面示意图</a:t>
            </a:r>
            <a:endParaRPr lang="en-US" altLang="zh-CN" sz="1600" dirty="0">
              <a:solidFill>
                <a:srgbClr val="000000"/>
              </a:solidFill>
              <a:latin typeface="SimSun" panose="02010600030101010101" pitchFamily="2" charset="-122"/>
              <a:ea typeface="SimSun" panose="02010600030101010101" pitchFamily="2" charset="-122"/>
            </a:endParaRPr>
          </a:p>
        </p:txBody>
      </p:sp>
      <p:sp>
        <p:nvSpPr>
          <p:cNvPr id="15" name="圆角矩形标注 14"/>
          <p:cNvSpPr/>
          <p:nvPr/>
        </p:nvSpPr>
        <p:spPr>
          <a:xfrm>
            <a:off x="8324125" y="5420499"/>
            <a:ext cx="3347175" cy="1094863"/>
          </a:xfrm>
          <a:prstGeom prst="wedgeRoundRectCallout">
            <a:avLst>
              <a:gd name="adj1" fmla="val -129058"/>
              <a:gd name="adj2" fmla="val -151372"/>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600" b="1" dirty="0">
                <a:solidFill>
                  <a:srgbClr val="FF0000"/>
                </a:solidFill>
                <a:latin typeface="宋体" panose="02010600030101010101" pitchFamily="2" charset="-122"/>
                <a:ea typeface="宋体" panose="02010600030101010101" pitchFamily="2" charset="-122"/>
              </a:rPr>
              <a:t>墙板：</a:t>
            </a:r>
            <a:endParaRPr lang="en-US" altLang="zh-CN" sz="1600" b="1" dirty="0">
              <a:solidFill>
                <a:srgbClr val="FF0000"/>
              </a:solidFill>
              <a:latin typeface="宋体" panose="02010600030101010101" pitchFamily="2" charset="-122"/>
              <a:ea typeface="宋体" panose="02010600030101010101" pitchFamily="2" charset="-122"/>
            </a:endParaRPr>
          </a:p>
          <a:p>
            <a:r>
              <a:rPr lang="en-US" altLang="zh-CN" sz="1600" b="1" dirty="0">
                <a:solidFill>
                  <a:srgbClr val="FF0000"/>
                </a:solidFill>
                <a:latin typeface="宋体" panose="02010600030101010101" pitchFamily="2" charset="-122"/>
                <a:ea typeface="宋体" panose="02010600030101010101" pitchFamily="2" charset="-122"/>
              </a:rPr>
              <a:t>1</a:t>
            </a:r>
            <a:r>
              <a:rPr lang="zh-CN" altLang="en-US" sz="1600" b="1" dirty="0">
                <a:solidFill>
                  <a:srgbClr val="FF0000"/>
                </a:solidFill>
                <a:latin typeface="宋体" panose="02010600030101010101" pitchFamily="2" charset="-122"/>
                <a:ea typeface="宋体" panose="02010600030101010101" pitchFamily="2" charset="-122"/>
              </a:rPr>
              <a:t>、预制剪力墙；</a:t>
            </a:r>
            <a:endParaRPr lang="en-US" altLang="zh-CN" sz="1600" b="1" dirty="0">
              <a:solidFill>
                <a:srgbClr val="FF0000"/>
              </a:solidFill>
              <a:latin typeface="宋体" panose="02010600030101010101" pitchFamily="2" charset="-122"/>
              <a:ea typeface="宋体" panose="02010600030101010101" pitchFamily="2" charset="-122"/>
            </a:endParaRPr>
          </a:p>
          <a:p>
            <a:r>
              <a:rPr lang="en-US" altLang="zh-CN" sz="1600" b="1" dirty="0">
                <a:solidFill>
                  <a:srgbClr val="FF0000"/>
                </a:solidFill>
                <a:latin typeface="宋体" panose="02010600030101010101" pitchFamily="2" charset="-122"/>
                <a:ea typeface="宋体" panose="02010600030101010101" pitchFamily="2" charset="-122"/>
              </a:rPr>
              <a:t>2</a:t>
            </a:r>
            <a:r>
              <a:rPr lang="zh-CN" altLang="en-US" sz="1600" b="1" dirty="0">
                <a:solidFill>
                  <a:srgbClr val="FF0000"/>
                </a:solidFill>
                <a:latin typeface="宋体" panose="02010600030101010101" pitchFamily="2" charset="-122"/>
                <a:ea typeface="宋体" panose="02010600030101010101" pitchFamily="2" charset="-122"/>
              </a:rPr>
              <a:t>、轻质条板隔墙（实心、空心）；</a:t>
            </a:r>
            <a:endParaRPr lang="en-US" altLang="zh-CN" sz="1600" b="1" dirty="0">
              <a:solidFill>
                <a:srgbClr val="FF0000"/>
              </a:solidFill>
              <a:latin typeface="宋体" panose="02010600030101010101" pitchFamily="2" charset="-122"/>
              <a:ea typeface="宋体" panose="02010600030101010101" pitchFamily="2" charset="-122"/>
            </a:endParaRPr>
          </a:p>
          <a:p>
            <a:r>
              <a:rPr lang="en-US" altLang="zh-CN" sz="1600" b="1" dirty="0">
                <a:solidFill>
                  <a:srgbClr val="FF0000"/>
                </a:solidFill>
                <a:latin typeface="宋体" panose="02010600030101010101" pitchFamily="2" charset="-122"/>
                <a:ea typeface="宋体" panose="02010600030101010101" pitchFamily="2" charset="-122"/>
              </a:rPr>
              <a:t>3</a:t>
            </a:r>
            <a:r>
              <a:rPr lang="zh-CN" altLang="en-US" sz="1600" b="1" dirty="0">
                <a:solidFill>
                  <a:srgbClr val="FF0000"/>
                </a:solidFill>
                <a:latin typeface="宋体" panose="02010600030101010101" pitchFamily="2" charset="-122"/>
                <a:ea typeface="宋体" panose="02010600030101010101" pitchFamily="2" charset="-122"/>
              </a:rPr>
              <a:t>、骨架组合（轻钢龙骨）墙体</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18" name="圆角矩形标注 17"/>
          <p:cNvSpPr/>
          <p:nvPr/>
        </p:nvSpPr>
        <p:spPr>
          <a:xfrm>
            <a:off x="7989937" y="2121033"/>
            <a:ext cx="1163017" cy="394872"/>
          </a:xfrm>
          <a:prstGeom prst="wedgeRoundRectCallout">
            <a:avLst>
              <a:gd name="adj1" fmla="val 87921"/>
              <a:gd name="adj2" fmla="val 436490"/>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solidFill>
                  <a:schemeClr val="tx1"/>
                </a:solidFill>
                <a:latin typeface="宋体" panose="02010600030101010101" pitchFamily="2" charset="-122"/>
                <a:ea typeface="宋体" panose="02010600030101010101" pitchFamily="2" charset="-122"/>
              </a:rPr>
              <a:t>操作空间</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13" name="矩形 12"/>
          <p:cNvSpPr/>
          <p:nvPr/>
        </p:nvSpPr>
        <p:spPr>
          <a:xfrm>
            <a:off x="9222576" y="571759"/>
            <a:ext cx="2236510" cy="400110"/>
          </a:xfrm>
          <a:prstGeom prst="rect">
            <a:avLst/>
          </a:prstGeom>
        </p:spPr>
        <p:txBody>
          <a:bodyPr wrap="none">
            <a:spAutoFit/>
          </a:bodyPr>
          <a:lstStyle/>
          <a:p>
            <a:r>
              <a:rPr lang="zh-CN" altLang="en-US" sz="2000" b="1" dirty="0" smtClean="0">
                <a:sym typeface="+mn-ea"/>
              </a:rPr>
              <a:t>电气专业审查要点</a:t>
            </a:r>
            <a:endParaRPr lang="zh-CN" altLang="en-US" sz="2000" b="1" dirty="0">
              <a:sym typeface="+mn-ea"/>
            </a:endParaRPr>
          </a:p>
        </p:txBody>
      </p:sp>
    </p:spTree>
    <p:custDataLst>
      <p:tags r:id="rId3"/>
    </p:custData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8412336" y="3724962"/>
            <a:ext cx="2895301" cy="2438629"/>
          </a:xfrm>
          <a:prstGeom prst="rect">
            <a:avLst/>
          </a:prstGeom>
        </p:spPr>
      </p:pic>
      <p:pic>
        <p:nvPicPr>
          <p:cNvPr id="14" name="图片 13"/>
          <p:cNvPicPr>
            <a:picLocks noChangeAspect="true"/>
          </p:cNvPicPr>
          <p:nvPr/>
        </p:nvPicPr>
        <p:blipFill>
          <a:blip r:embed="rId2" cstate="print">
            <a:extLst>
              <a:ext uri="{28A0092B-C50C-407E-A947-70E740481C1C}">
                <a14:useLocalDpi xmlns:a14="http://schemas.microsoft.com/office/drawing/2010/main" val="false"/>
              </a:ext>
            </a:extLst>
          </a:blip>
          <a:stretch>
            <a:fillRect/>
          </a:stretch>
        </p:blipFill>
        <p:spPr>
          <a:xfrm>
            <a:off x="658683" y="1744480"/>
            <a:ext cx="7235648" cy="5113520"/>
          </a:xfrm>
          <a:prstGeom prst="rect">
            <a:avLst/>
          </a:prstGeom>
        </p:spPr>
      </p:pic>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678665"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7.5 </a:t>
            </a:r>
            <a:r>
              <a:rPr lang="zh-CN" altLang="en-US" sz="2000" b="1" dirty="0" smtClean="0">
                <a:latin typeface="微软雅黑" panose="020B0503020204020204" pitchFamily="34" charset="-122"/>
                <a:ea typeface="微软雅黑" panose="020B0503020204020204" pitchFamily="34" charset="-122"/>
              </a:rPr>
              <a:t>电气专业</a:t>
            </a:r>
            <a:endParaRPr lang="zh-CN" altLang="en-US" sz="2000" b="1" dirty="0">
              <a:latin typeface="微软雅黑" panose="020B0503020204020204" pitchFamily="34" charset="-122"/>
              <a:ea typeface="微软雅黑" panose="020B0503020204020204" pitchFamily="34" charset="-122"/>
            </a:endParaRPr>
          </a:p>
        </p:txBody>
      </p:sp>
      <p:sp>
        <p:nvSpPr>
          <p:cNvPr id="13" name="矩形 12"/>
          <p:cNvSpPr/>
          <p:nvPr/>
        </p:nvSpPr>
        <p:spPr>
          <a:xfrm>
            <a:off x="908551" y="1625613"/>
            <a:ext cx="5170005" cy="400110"/>
          </a:xfrm>
          <a:prstGeom prst="rect">
            <a:avLst/>
          </a:prstGeom>
          <a:solidFill>
            <a:schemeClr val="accent3">
              <a:lumMod val="75000"/>
            </a:schemeClr>
          </a:solidFill>
        </p:spPr>
        <p:txBody>
          <a:bodyPr wrap="none">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实施建议</a:t>
            </a:r>
            <a:r>
              <a:rPr lang="zh-CN" altLang="en-US" sz="2000" b="1" dirty="0" smtClean="0">
                <a:solidFill>
                  <a:schemeClr val="bg1"/>
                </a:solidFill>
                <a:latin typeface="微软雅黑" panose="020B0503020204020204" pitchFamily="34" charset="-122"/>
                <a:ea typeface="微软雅黑" panose="020B0503020204020204" pitchFamily="34" charset="-122"/>
              </a:rPr>
              <a:t>：电气设备及导管安装</a:t>
            </a:r>
            <a:r>
              <a:rPr lang="en-US" altLang="zh-CN" sz="2000" b="1" dirty="0" smtClean="0">
                <a:solidFill>
                  <a:schemeClr val="bg1"/>
                </a:solidFill>
                <a:latin typeface="微软雅黑" panose="020B0503020204020204" pitchFamily="34" charset="-122"/>
                <a:ea typeface="微软雅黑" panose="020B0503020204020204" pitchFamily="34" charset="-122"/>
              </a:rPr>
              <a:t>-</a:t>
            </a:r>
            <a:r>
              <a:rPr lang="zh-CN" altLang="en-US" sz="2000" b="1" dirty="0" smtClean="0">
                <a:solidFill>
                  <a:schemeClr val="bg1"/>
                </a:solidFill>
                <a:latin typeface="微软雅黑" panose="020B0503020204020204" pitchFamily="34" charset="-122"/>
                <a:ea typeface="微软雅黑" panose="020B0503020204020204" pitchFamily="34" charset="-122"/>
              </a:rPr>
              <a:t>混凝土结构</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17" name="圆角矩形标注 16"/>
          <p:cNvSpPr/>
          <p:nvPr/>
        </p:nvSpPr>
        <p:spPr>
          <a:xfrm>
            <a:off x="5083707" y="2726631"/>
            <a:ext cx="1367112" cy="301226"/>
          </a:xfrm>
          <a:prstGeom prst="wedgeRoundRectCallout">
            <a:avLst>
              <a:gd name="adj1" fmla="val -140651"/>
              <a:gd name="adj2" fmla="val 273343"/>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solidFill>
                  <a:srgbClr val="FF0000"/>
                </a:solidFill>
                <a:latin typeface="宋体" panose="02010600030101010101" pitchFamily="2" charset="-122"/>
                <a:ea typeface="宋体" panose="02010600030101010101" pitchFamily="2" charset="-122"/>
              </a:rPr>
              <a:t>灯线盒安装</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18" name="圆角矩形标注 17"/>
          <p:cNvSpPr/>
          <p:nvPr/>
        </p:nvSpPr>
        <p:spPr>
          <a:xfrm>
            <a:off x="4590083" y="5193904"/>
            <a:ext cx="1708335" cy="394872"/>
          </a:xfrm>
          <a:prstGeom prst="wedgeRoundRectCallout">
            <a:avLst>
              <a:gd name="adj1" fmla="val -139213"/>
              <a:gd name="adj2" fmla="val -328973"/>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chemeClr val="tx1"/>
                </a:solidFill>
                <a:latin typeface="宋体" panose="02010600030101010101" pitchFamily="2" charset="-122"/>
                <a:ea typeface="宋体" panose="02010600030101010101" pitchFamily="2" charset="-122"/>
              </a:rPr>
              <a:t>管线穿越</a:t>
            </a:r>
            <a:r>
              <a:rPr lang="zh-CN" altLang="en-US" sz="1600" b="1" dirty="0">
                <a:solidFill>
                  <a:srgbClr val="FF0000"/>
                </a:solidFill>
                <a:latin typeface="宋体" panose="02010600030101010101" pitchFamily="2" charset="-122"/>
                <a:ea typeface="宋体" panose="02010600030101010101" pitchFamily="2" charset="-122"/>
              </a:rPr>
              <a:t>叠合板</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19" name="圆角矩形标注 18"/>
          <p:cNvSpPr/>
          <p:nvPr/>
        </p:nvSpPr>
        <p:spPr>
          <a:xfrm>
            <a:off x="1562100" y="5588776"/>
            <a:ext cx="1689748" cy="394872"/>
          </a:xfrm>
          <a:prstGeom prst="wedgeRoundRectCallout">
            <a:avLst>
              <a:gd name="adj1" fmla="val 59420"/>
              <a:gd name="adj2" fmla="val -254602"/>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chemeClr val="tx1"/>
                </a:solidFill>
                <a:latin typeface="宋体" panose="02010600030101010101" pitchFamily="2" charset="-122"/>
                <a:ea typeface="宋体" panose="02010600030101010101" pitchFamily="2" charset="-122"/>
              </a:rPr>
              <a:t>管线穿越</a:t>
            </a:r>
            <a:r>
              <a:rPr lang="zh-CN" altLang="en-US" sz="1600" b="1" dirty="0">
                <a:solidFill>
                  <a:srgbClr val="FF0000"/>
                </a:solidFill>
                <a:latin typeface="宋体" panose="02010600030101010101" pitchFamily="2" charset="-122"/>
                <a:ea typeface="宋体" panose="02010600030101010101" pitchFamily="2" charset="-122"/>
              </a:rPr>
              <a:t>叠合梁</a:t>
            </a:r>
            <a:endParaRPr lang="zh-CN" altLang="en-US" sz="1600" b="1" dirty="0">
              <a:solidFill>
                <a:srgbClr val="FF0000"/>
              </a:solidFill>
              <a:latin typeface="宋体" panose="02010600030101010101" pitchFamily="2" charset="-122"/>
              <a:ea typeface="宋体" panose="02010600030101010101" pitchFamily="2" charset="-122"/>
            </a:endParaRPr>
          </a:p>
        </p:txBody>
      </p:sp>
      <p:pic>
        <p:nvPicPr>
          <p:cNvPr id="21" name="图片 20"/>
          <p:cNvPicPr>
            <a:picLocks noChangeAspect="true"/>
          </p:cNvPicPr>
          <p:nvPr/>
        </p:nvPicPr>
        <p:blipFill>
          <a:blip r:embed="rId3">
            <a:extLst>
              <a:ext uri="{28A0092B-C50C-407E-A947-70E740481C1C}">
                <a14:useLocalDpi xmlns:a14="http://schemas.microsoft.com/office/drawing/2010/main" val="false"/>
              </a:ext>
            </a:extLst>
          </a:blip>
          <a:stretch>
            <a:fillRect/>
          </a:stretch>
        </p:blipFill>
        <p:spPr>
          <a:xfrm>
            <a:off x="8204372" y="1677893"/>
            <a:ext cx="3103265" cy="2014309"/>
          </a:xfrm>
          <a:prstGeom prst="rect">
            <a:avLst/>
          </a:prstGeom>
        </p:spPr>
      </p:pic>
      <p:sp>
        <p:nvSpPr>
          <p:cNvPr id="22" name="文本框 21"/>
          <p:cNvSpPr txBox="true"/>
          <p:nvPr/>
        </p:nvSpPr>
        <p:spPr>
          <a:xfrm>
            <a:off x="8662506" y="3224620"/>
            <a:ext cx="2501601" cy="534100"/>
          </a:xfrm>
          <a:prstGeom prst="rect">
            <a:avLst/>
          </a:prstGeom>
          <a:solidFill>
            <a:schemeClr val="accent2">
              <a:lumMod val="60000"/>
              <a:lumOff val="40000"/>
              <a:alpha val="27843"/>
            </a:schemeClr>
          </a:solidFill>
          <a:ln>
            <a:solidFill>
              <a:srgbClr val="FF0000"/>
            </a:solidFill>
          </a:ln>
        </p:spPr>
        <p:txBody>
          <a:bodyPr wrap="square" rtlCol="0">
            <a:spAutoFit/>
          </a:bodyPr>
          <a:lstStyle>
            <a:defPPr>
              <a:defRPr lang="zh-CN"/>
            </a:defPPr>
            <a:lvl1pPr>
              <a:defRPr sz="1400"/>
            </a:lvl1pPr>
          </a:lstStyle>
          <a:p>
            <a:r>
              <a:rPr lang="en-US" altLang="zh-CN" dirty="0" smtClean="0"/>
              <a:t>                                            </a:t>
            </a:r>
            <a:endParaRPr lang="en-US" altLang="zh-CN" dirty="0" smtClean="0"/>
          </a:p>
          <a:p>
            <a:r>
              <a:rPr lang="en-US" altLang="zh-CN" dirty="0" smtClean="0"/>
              <a:t>           20D804-P12</a:t>
            </a:r>
            <a:endParaRPr lang="zh-CN" altLang="en-US" dirty="0"/>
          </a:p>
        </p:txBody>
      </p:sp>
      <p:sp>
        <p:nvSpPr>
          <p:cNvPr id="23" name="圆角矩形标注 22"/>
          <p:cNvSpPr/>
          <p:nvPr/>
        </p:nvSpPr>
        <p:spPr>
          <a:xfrm>
            <a:off x="8608686" y="1109436"/>
            <a:ext cx="2698951" cy="635044"/>
          </a:xfrm>
          <a:prstGeom prst="wedgeRoundRectCallout">
            <a:avLst>
              <a:gd name="adj1" fmla="val -5749"/>
              <a:gd name="adj2" fmla="val 153893"/>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tx1"/>
                </a:solidFill>
                <a:latin typeface="宋体" panose="02010600030101010101" pitchFamily="2" charset="-122"/>
                <a:ea typeface="宋体" panose="02010600030101010101" pitchFamily="2" charset="-122"/>
              </a:rPr>
              <a:t>工厂预埋</a:t>
            </a:r>
            <a:r>
              <a:rPr lang="zh-CN" altLang="en-US" sz="1400" b="1" dirty="0">
                <a:solidFill>
                  <a:srgbClr val="FF0000"/>
                </a:solidFill>
                <a:latin typeface="宋体" panose="02010600030101010101" pitchFamily="2" charset="-122"/>
                <a:ea typeface="宋体" panose="02010600030101010101" pitchFamily="2" charset="-122"/>
              </a:rPr>
              <a:t>深型灯线盒，高度大于叠合板预制层厚度</a:t>
            </a:r>
            <a:r>
              <a:rPr lang="en-US" altLang="zh-CN" sz="1400" b="1" dirty="0">
                <a:solidFill>
                  <a:srgbClr val="FF0000"/>
                </a:solidFill>
                <a:latin typeface="宋体" panose="02010600030101010101" pitchFamily="2" charset="-122"/>
                <a:ea typeface="宋体" panose="02010600030101010101" pitchFamily="2" charset="-122"/>
              </a:rPr>
              <a:t>40mm</a:t>
            </a:r>
            <a:endParaRPr lang="zh-CN" altLang="en-US" sz="1400" b="1" dirty="0">
              <a:solidFill>
                <a:srgbClr val="FF0000"/>
              </a:solidFill>
              <a:latin typeface="宋体" panose="02010600030101010101" pitchFamily="2" charset="-122"/>
              <a:ea typeface="宋体" panose="02010600030101010101" pitchFamily="2" charset="-122"/>
            </a:endParaRPr>
          </a:p>
        </p:txBody>
      </p:sp>
      <p:sp>
        <p:nvSpPr>
          <p:cNvPr id="24" name="文本框 23"/>
          <p:cNvSpPr txBox="true"/>
          <p:nvPr/>
        </p:nvSpPr>
        <p:spPr>
          <a:xfrm>
            <a:off x="8707360" y="5786212"/>
            <a:ext cx="2501601" cy="534100"/>
          </a:xfrm>
          <a:prstGeom prst="rect">
            <a:avLst/>
          </a:prstGeom>
          <a:solidFill>
            <a:schemeClr val="accent2">
              <a:lumMod val="60000"/>
              <a:lumOff val="40000"/>
              <a:alpha val="27843"/>
            </a:schemeClr>
          </a:solidFill>
          <a:ln>
            <a:solidFill>
              <a:srgbClr val="FF0000"/>
            </a:solidFill>
          </a:ln>
        </p:spPr>
        <p:txBody>
          <a:bodyPr wrap="square" rtlCol="0">
            <a:spAutoFit/>
          </a:bodyPr>
          <a:lstStyle>
            <a:defPPr>
              <a:defRPr lang="zh-CN"/>
            </a:defPPr>
            <a:lvl1pPr>
              <a:defRPr sz="1400"/>
            </a:lvl1pPr>
          </a:lstStyle>
          <a:p>
            <a:r>
              <a:rPr lang="en-US" altLang="zh-CN" dirty="0" smtClean="0"/>
              <a:t>                                            </a:t>
            </a:r>
            <a:endParaRPr lang="en-US" altLang="zh-CN" dirty="0" smtClean="0"/>
          </a:p>
          <a:p>
            <a:r>
              <a:rPr lang="en-US" altLang="zh-CN" dirty="0" smtClean="0"/>
              <a:t>           20D804-P17</a:t>
            </a:r>
            <a:endParaRPr lang="zh-CN" altLang="en-US" dirty="0"/>
          </a:p>
        </p:txBody>
      </p:sp>
      <p:sp>
        <p:nvSpPr>
          <p:cNvPr id="20" name="矩形 19"/>
          <p:cNvSpPr/>
          <p:nvPr/>
        </p:nvSpPr>
        <p:spPr>
          <a:xfrm>
            <a:off x="9222576" y="571759"/>
            <a:ext cx="2236510" cy="400110"/>
          </a:xfrm>
          <a:prstGeom prst="rect">
            <a:avLst/>
          </a:prstGeom>
        </p:spPr>
        <p:txBody>
          <a:bodyPr wrap="none">
            <a:spAutoFit/>
          </a:bodyPr>
          <a:lstStyle/>
          <a:p>
            <a:r>
              <a:rPr lang="zh-CN" altLang="en-US" sz="2000" b="1" dirty="0" smtClean="0">
                <a:sym typeface="+mn-ea"/>
              </a:rPr>
              <a:t>电气专业审查要点</a:t>
            </a:r>
            <a:endParaRPr lang="zh-CN" altLang="en-US" sz="2000" b="1" dirty="0">
              <a:sym typeface="+mn-ea"/>
            </a:endParaRPr>
          </a:p>
        </p:txBody>
      </p:sp>
    </p:spTree>
    <p:custDataLst>
      <p:tags r:id="rId4"/>
    </p:custData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678665"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7.5 </a:t>
            </a:r>
            <a:r>
              <a:rPr lang="zh-CN" altLang="en-US" sz="2000" b="1" dirty="0" smtClean="0">
                <a:latin typeface="微软雅黑" panose="020B0503020204020204" pitchFamily="34" charset="-122"/>
                <a:ea typeface="微软雅黑" panose="020B0503020204020204" pitchFamily="34" charset="-122"/>
              </a:rPr>
              <a:t>电气专业</a:t>
            </a:r>
            <a:endParaRPr lang="zh-CN" altLang="en-US" sz="2000" b="1" dirty="0">
              <a:latin typeface="微软雅黑" panose="020B0503020204020204" pitchFamily="34" charset="-122"/>
              <a:ea typeface="微软雅黑" panose="020B0503020204020204" pitchFamily="34" charset="-122"/>
            </a:endParaRPr>
          </a:p>
        </p:txBody>
      </p:sp>
      <p:pic>
        <p:nvPicPr>
          <p:cNvPr id="12" name="图片 11" descr="屏幕剪辑"/>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1376700" y="2273299"/>
            <a:ext cx="6560352" cy="3749797"/>
          </a:xfrm>
          <a:prstGeom prst="rect">
            <a:avLst/>
          </a:prstGeom>
        </p:spPr>
      </p:pic>
      <p:sp>
        <p:nvSpPr>
          <p:cNvPr id="13" name="圆角矩形标注 12"/>
          <p:cNvSpPr/>
          <p:nvPr/>
        </p:nvSpPr>
        <p:spPr>
          <a:xfrm>
            <a:off x="732849" y="2325036"/>
            <a:ext cx="932455" cy="333120"/>
          </a:xfrm>
          <a:prstGeom prst="wedgeRoundRectCallout">
            <a:avLst>
              <a:gd name="adj1" fmla="val 174315"/>
              <a:gd name="adj2" fmla="val 191571"/>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rgbClr val="FF0000"/>
                </a:solidFill>
                <a:latin typeface="宋体" panose="02010600030101010101" pitchFamily="2" charset="-122"/>
                <a:ea typeface="宋体" panose="02010600030101010101" pitchFamily="2" charset="-122"/>
              </a:rPr>
              <a:t>接线盒</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18" name="圆角矩形标注 17"/>
          <p:cNvSpPr/>
          <p:nvPr/>
        </p:nvSpPr>
        <p:spPr>
          <a:xfrm>
            <a:off x="732849" y="3077107"/>
            <a:ext cx="967799" cy="348424"/>
          </a:xfrm>
          <a:prstGeom prst="wedgeRoundRectCallout">
            <a:avLst>
              <a:gd name="adj1" fmla="val 155788"/>
              <a:gd name="adj2" fmla="val 58447"/>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rgbClr val="FF0000"/>
                </a:solidFill>
                <a:latin typeface="宋体" panose="02010600030101010101" pitchFamily="2" charset="-122"/>
                <a:ea typeface="宋体" panose="02010600030101010101" pitchFamily="2" charset="-122"/>
              </a:rPr>
              <a:t>防火板</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19" name="圆角矩形标注 18"/>
          <p:cNvSpPr/>
          <p:nvPr/>
        </p:nvSpPr>
        <p:spPr>
          <a:xfrm>
            <a:off x="4047952" y="4022326"/>
            <a:ext cx="1362247" cy="314691"/>
          </a:xfrm>
          <a:prstGeom prst="wedgeRoundRectCallout">
            <a:avLst>
              <a:gd name="adj1" fmla="val -103974"/>
              <a:gd name="adj2" fmla="val 8212"/>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rgbClr val="FF0000"/>
                </a:solidFill>
                <a:latin typeface="宋体" panose="02010600030101010101" pitchFamily="2" charset="-122"/>
                <a:ea typeface="宋体" panose="02010600030101010101" pitchFamily="2" charset="-122"/>
              </a:rPr>
              <a:t>轻质内隔墙</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20" name="圆角矩形标注 19"/>
          <p:cNvSpPr/>
          <p:nvPr/>
        </p:nvSpPr>
        <p:spPr>
          <a:xfrm>
            <a:off x="813850" y="4670131"/>
            <a:ext cx="1205238" cy="500383"/>
          </a:xfrm>
          <a:prstGeom prst="wedgeRoundRectCallout">
            <a:avLst>
              <a:gd name="adj1" fmla="val 122163"/>
              <a:gd name="adj2" fmla="val -196869"/>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rgbClr val="FF0000"/>
                </a:solidFill>
                <a:latin typeface="宋体" panose="02010600030101010101" pitchFamily="2" charset="-122"/>
                <a:ea typeface="宋体" panose="02010600030101010101" pitchFamily="2" charset="-122"/>
              </a:rPr>
              <a:t>导管</a:t>
            </a:r>
            <a:r>
              <a:rPr lang="zh-CN" altLang="en-US" sz="1600" b="1" dirty="0" smtClean="0">
                <a:solidFill>
                  <a:srgbClr val="FF0000"/>
                </a:solidFill>
                <a:latin typeface="宋体" panose="02010600030101010101" pitchFamily="2" charset="-122"/>
                <a:ea typeface="宋体" panose="02010600030101010101" pitchFamily="2" charset="-122"/>
              </a:rPr>
              <a:t>穿</a:t>
            </a:r>
            <a:endParaRPr lang="en-US" altLang="zh-CN" sz="1600" b="1" dirty="0" smtClean="0">
              <a:solidFill>
                <a:srgbClr val="FF0000"/>
              </a:solidFill>
              <a:latin typeface="宋体" panose="02010600030101010101" pitchFamily="2" charset="-122"/>
              <a:ea typeface="宋体" panose="02010600030101010101" pitchFamily="2" charset="-122"/>
            </a:endParaRPr>
          </a:p>
          <a:p>
            <a:pPr algn="ctr"/>
            <a:r>
              <a:rPr lang="zh-CN" altLang="en-US" sz="1600" b="1" dirty="0" smtClean="0">
                <a:solidFill>
                  <a:srgbClr val="FF0000"/>
                </a:solidFill>
                <a:latin typeface="宋体" panose="02010600030101010101" pitchFamily="2" charset="-122"/>
                <a:ea typeface="宋体" panose="02010600030101010101" pitchFamily="2" charset="-122"/>
              </a:rPr>
              <a:t>钢梁</a:t>
            </a:r>
            <a:r>
              <a:rPr lang="zh-CN" altLang="en-US" sz="1600" b="1" dirty="0">
                <a:solidFill>
                  <a:srgbClr val="FF0000"/>
                </a:solidFill>
                <a:latin typeface="宋体" panose="02010600030101010101" pitchFamily="2" charset="-122"/>
                <a:ea typeface="宋体" panose="02010600030101010101" pitchFamily="2" charset="-122"/>
              </a:rPr>
              <a:t>翼缘</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21" name="圆角矩形标注 20"/>
          <p:cNvSpPr/>
          <p:nvPr/>
        </p:nvSpPr>
        <p:spPr>
          <a:xfrm>
            <a:off x="3851767" y="2301636"/>
            <a:ext cx="805109" cy="349304"/>
          </a:xfrm>
          <a:prstGeom prst="wedgeRoundRectCallout">
            <a:avLst>
              <a:gd name="adj1" fmla="val -136602"/>
              <a:gd name="adj2" fmla="val 281271"/>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rgbClr val="FF0000"/>
                </a:solidFill>
                <a:latin typeface="宋体" panose="02010600030101010101" pitchFamily="2" charset="-122"/>
                <a:ea typeface="宋体" panose="02010600030101010101" pitchFamily="2" charset="-122"/>
              </a:rPr>
              <a:t>钢梁</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22" name="文本框 21"/>
          <p:cNvSpPr txBox="true"/>
          <p:nvPr/>
        </p:nvSpPr>
        <p:spPr>
          <a:xfrm>
            <a:off x="7758450" y="5822364"/>
            <a:ext cx="647011" cy="279986"/>
          </a:xfrm>
          <a:prstGeom prst="rect">
            <a:avLst/>
          </a:prstGeom>
          <a:solidFill>
            <a:schemeClr val="bg1"/>
          </a:solidFill>
        </p:spPr>
        <p:txBody>
          <a:bodyPr wrap="square" rtlCol="0">
            <a:spAutoFit/>
          </a:bodyPr>
          <a:lstStyle/>
          <a:p>
            <a:endParaRPr lang="zh-CN" altLang="en-US" dirty="0"/>
          </a:p>
        </p:txBody>
      </p:sp>
      <p:sp>
        <p:nvSpPr>
          <p:cNvPr id="23" name="圆角矩形标注 22"/>
          <p:cNvSpPr/>
          <p:nvPr/>
        </p:nvSpPr>
        <p:spPr>
          <a:xfrm>
            <a:off x="2019088" y="2325036"/>
            <a:ext cx="1603294" cy="314691"/>
          </a:xfrm>
          <a:prstGeom prst="wedgeRoundRectCallout">
            <a:avLst>
              <a:gd name="adj1" fmla="val 26765"/>
              <a:gd name="adj2" fmla="val 138072"/>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solidFill>
                  <a:srgbClr val="FF0000"/>
                </a:solidFill>
                <a:latin typeface="宋体" panose="02010600030101010101" pitchFamily="2" charset="-122"/>
                <a:ea typeface="宋体" panose="02010600030101010101" pitchFamily="2" charset="-122"/>
              </a:rPr>
              <a:t>钢筋桁架</a:t>
            </a:r>
            <a:r>
              <a:rPr lang="zh-CN" altLang="en-US" sz="1600" b="1" dirty="0">
                <a:solidFill>
                  <a:srgbClr val="FF0000"/>
                </a:solidFill>
                <a:latin typeface="宋体" panose="02010600030101010101" pitchFamily="2" charset="-122"/>
                <a:ea typeface="宋体" panose="02010600030101010101" pitchFamily="2" charset="-122"/>
              </a:rPr>
              <a:t>楼板</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24" name="文本框 23"/>
          <p:cNvSpPr txBox="true"/>
          <p:nvPr/>
        </p:nvSpPr>
        <p:spPr>
          <a:xfrm>
            <a:off x="813850" y="5583363"/>
            <a:ext cx="2754515" cy="523220"/>
          </a:xfrm>
          <a:prstGeom prst="rect">
            <a:avLst/>
          </a:prstGeom>
          <a:solidFill>
            <a:schemeClr val="accent2">
              <a:lumMod val="60000"/>
              <a:lumOff val="40000"/>
              <a:alpha val="27843"/>
            </a:schemeClr>
          </a:solidFill>
          <a:ln>
            <a:solidFill>
              <a:srgbClr val="FF0000"/>
            </a:solidFill>
          </a:ln>
        </p:spPr>
        <p:txBody>
          <a:bodyPr wrap="square" rtlCol="0">
            <a:spAutoFit/>
          </a:bodyPr>
          <a:lstStyle>
            <a:defPPr>
              <a:defRPr lang="zh-CN"/>
            </a:defPPr>
            <a:lvl1pPr>
              <a:defRPr sz="1400"/>
            </a:lvl1pPr>
          </a:lstStyle>
          <a:p>
            <a:r>
              <a:rPr lang="zh-CN" altLang="en-US" dirty="0" smtClean="0"/>
              <a:t>电气导管引出钢筋桁架楼板做法</a:t>
            </a:r>
            <a:endParaRPr lang="en-US" altLang="zh-CN" dirty="0" smtClean="0"/>
          </a:p>
          <a:p>
            <a:r>
              <a:rPr lang="en-US" altLang="zh-CN" dirty="0" smtClean="0"/>
              <a:t>20D804-P22</a:t>
            </a:r>
            <a:endParaRPr lang="zh-CN" altLang="en-US" dirty="0"/>
          </a:p>
        </p:txBody>
      </p:sp>
      <p:sp>
        <p:nvSpPr>
          <p:cNvPr id="26" name="矩形 25"/>
          <p:cNvSpPr/>
          <p:nvPr/>
        </p:nvSpPr>
        <p:spPr>
          <a:xfrm>
            <a:off x="908550" y="1625613"/>
            <a:ext cx="4882650" cy="400110"/>
          </a:xfrm>
          <a:prstGeom prst="rect">
            <a:avLst/>
          </a:prstGeom>
          <a:solidFill>
            <a:schemeClr val="accent3">
              <a:lumMod val="75000"/>
            </a:schemeClr>
          </a:solidFill>
        </p:spPr>
        <p:txBody>
          <a:bodyPr wrap="square">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实施建议</a:t>
            </a:r>
            <a:r>
              <a:rPr lang="zh-CN" altLang="en-US" sz="2000" b="1" dirty="0" smtClean="0">
                <a:solidFill>
                  <a:schemeClr val="bg1"/>
                </a:solidFill>
                <a:latin typeface="微软雅黑" panose="020B0503020204020204" pitchFamily="34" charset="-122"/>
                <a:ea typeface="微软雅黑" panose="020B0503020204020204" pitchFamily="34" charset="-122"/>
              </a:rPr>
              <a:t>：电气设备及导管安装</a:t>
            </a:r>
            <a:r>
              <a:rPr lang="en-US" altLang="zh-CN" sz="2000" b="1" dirty="0" smtClean="0">
                <a:solidFill>
                  <a:schemeClr val="bg1"/>
                </a:solidFill>
                <a:latin typeface="微软雅黑" panose="020B0503020204020204" pitchFamily="34" charset="-122"/>
                <a:ea typeface="微软雅黑" panose="020B0503020204020204" pitchFamily="34" charset="-122"/>
              </a:rPr>
              <a:t>—</a:t>
            </a:r>
            <a:r>
              <a:rPr lang="zh-CN" altLang="en-US" sz="2000" b="1" dirty="0" smtClean="0">
                <a:solidFill>
                  <a:schemeClr val="bg1"/>
                </a:solidFill>
                <a:latin typeface="微软雅黑" panose="020B0503020204020204" pitchFamily="34" charset="-122"/>
                <a:ea typeface="微软雅黑" panose="020B0503020204020204" pitchFamily="34" charset="-122"/>
              </a:rPr>
              <a:t>钢结构</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pic>
        <p:nvPicPr>
          <p:cNvPr id="28" name="图片 27" descr="屏幕剪辑"/>
          <p:cNvPicPr>
            <a:picLocks noChangeAspect="true"/>
          </p:cNvPicPr>
          <p:nvPr/>
        </p:nvPicPr>
        <p:blipFill>
          <a:blip r:embed="rId2" cstate="print">
            <a:extLst>
              <a:ext uri="{28A0092B-C50C-407E-A947-70E740481C1C}">
                <a14:useLocalDpi xmlns:a14="http://schemas.microsoft.com/office/drawing/2010/main" val="false"/>
              </a:ext>
            </a:extLst>
          </a:blip>
          <a:stretch>
            <a:fillRect/>
          </a:stretch>
        </p:blipFill>
        <p:spPr>
          <a:xfrm>
            <a:off x="8610600" y="4859289"/>
            <a:ext cx="2915627" cy="1686787"/>
          </a:xfrm>
          <a:prstGeom prst="rect">
            <a:avLst/>
          </a:prstGeom>
        </p:spPr>
      </p:pic>
      <p:sp>
        <p:nvSpPr>
          <p:cNvPr id="29" name="矩形 28"/>
          <p:cNvSpPr/>
          <p:nvPr/>
        </p:nvSpPr>
        <p:spPr>
          <a:xfrm>
            <a:off x="8866037" y="4752195"/>
            <a:ext cx="1598903" cy="415498"/>
          </a:xfrm>
          <a:prstGeom prst="rect">
            <a:avLst/>
          </a:prstGeom>
          <a:solidFill>
            <a:schemeClr val="accent2">
              <a:lumMod val="20000"/>
              <a:lumOff val="80000"/>
            </a:schemeClr>
          </a:solidFill>
          <a:effectLst>
            <a:softEdge rad="50800"/>
          </a:effectLst>
          <a:scene3d>
            <a:camera prst="orthographicFront"/>
            <a:lightRig rig="threePt" dir="t"/>
          </a:scene3d>
          <a:sp3d>
            <a:bevelB/>
          </a:sp3d>
        </p:spPr>
        <p:txBody>
          <a:bodyPr wrap="square">
            <a:spAutoFit/>
          </a:bodyPr>
          <a:lstStyle/>
          <a:p>
            <a:pPr>
              <a:lnSpc>
                <a:spcPct val="150000"/>
              </a:lnSpc>
              <a:spcBef>
                <a:spcPts val="600"/>
              </a:spcBef>
              <a:spcAft>
                <a:spcPts val="1200"/>
              </a:spcAft>
            </a:pPr>
            <a:r>
              <a:rPr lang="zh-CN" altLang="en-US" sz="1400" b="1" dirty="0" smtClean="0">
                <a:solidFill>
                  <a:srgbClr val="0070C0"/>
                </a:solidFill>
                <a:latin typeface="Times New Roman" panose="02020603050405020304" charset="0"/>
                <a:ea typeface="等线" panose="02010600030101010101" pitchFamily="2" charset="-122"/>
              </a:rPr>
              <a:t>钢筋桁架楼承板</a:t>
            </a:r>
            <a:endParaRPr lang="zh-CN" altLang="zh-CN" sz="1400" b="1" dirty="0">
              <a:solidFill>
                <a:srgbClr val="0070C0"/>
              </a:solidFill>
              <a:latin typeface="Times New Roman" panose="02020603050405020304" charset="0"/>
              <a:ea typeface="等线" panose="02010600030101010101" pitchFamily="2" charset="-122"/>
            </a:endParaRPr>
          </a:p>
        </p:txBody>
      </p:sp>
      <p:pic>
        <p:nvPicPr>
          <p:cNvPr id="30" name="图片 29" descr="屏幕剪辑"/>
          <p:cNvPicPr>
            <a:picLocks noChangeAspect="true"/>
          </p:cNvPicPr>
          <p:nvPr/>
        </p:nvPicPr>
        <p:blipFill>
          <a:blip r:embed="rId3">
            <a:extLst>
              <a:ext uri="{28A0092B-C50C-407E-A947-70E740481C1C}">
                <a14:useLocalDpi xmlns:a14="http://schemas.microsoft.com/office/drawing/2010/main" val="false"/>
              </a:ext>
            </a:extLst>
          </a:blip>
          <a:stretch>
            <a:fillRect/>
          </a:stretch>
        </p:blipFill>
        <p:spPr>
          <a:xfrm>
            <a:off x="8366890" y="1423648"/>
            <a:ext cx="3570208" cy="3307810"/>
          </a:xfrm>
          <a:prstGeom prst="rect">
            <a:avLst/>
          </a:prstGeom>
        </p:spPr>
      </p:pic>
      <p:sp>
        <p:nvSpPr>
          <p:cNvPr id="31" name="圆角矩形标注 30"/>
          <p:cNvSpPr/>
          <p:nvPr/>
        </p:nvSpPr>
        <p:spPr>
          <a:xfrm>
            <a:off x="11009388" y="1639668"/>
            <a:ext cx="972834" cy="378365"/>
          </a:xfrm>
          <a:prstGeom prst="wedgeRoundRectCallout">
            <a:avLst>
              <a:gd name="adj1" fmla="val -124771"/>
              <a:gd name="adj2" fmla="val 16095"/>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rgbClr val="FF0000"/>
                </a:solidFill>
                <a:latin typeface="宋体" panose="02010600030101010101" pitchFamily="2" charset="-122"/>
                <a:ea typeface="宋体" panose="02010600030101010101" pitchFamily="2" charset="-122"/>
              </a:rPr>
              <a:t>接线盒</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32" name="圆角矩形标注 31"/>
          <p:cNvSpPr/>
          <p:nvPr/>
        </p:nvSpPr>
        <p:spPr>
          <a:xfrm>
            <a:off x="8060341" y="1971117"/>
            <a:ext cx="1311204" cy="357434"/>
          </a:xfrm>
          <a:prstGeom prst="wedgeRoundRectCallout">
            <a:avLst>
              <a:gd name="adj1" fmla="val 102368"/>
              <a:gd name="adj2" fmla="val 35513"/>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rgbClr val="FF0000"/>
                </a:solidFill>
                <a:latin typeface="宋体" panose="02010600030101010101" pitchFamily="2" charset="-122"/>
                <a:ea typeface="宋体" panose="02010600030101010101" pitchFamily="2" charset="-122"/>
              </a:rPr>
              <a:t>轻质内隔墙</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34" name="圆角矩形标注 33"/>
          <p:cNvSpPr/>
          <p:nvPr/>
        </p:nvSpPr>
        <p:spPr>
          <a:xfrm>
            <a:off x="8426564" y="2472110"/>
            <a:ext cx="1076424" cy="357434"/>
          </a:xfrm>
          <a:prstGeom prst="wedgeRoundRectCallout">
            <a:avLst>
              <a:gd name="adj1" fmla="val 112054"/>
              <a:gd name="adj2" fmla="val 78150"/>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rgbClr val="FF0000"/>
                </a:solidFill>
                <a:latin typeface="宋体" panose="02010600030101010101" pitchFamily="2" charset="-122"/>
                <a:ea typeface="宋体" panose="02010600030101010101" pitchFamily="2" charset="-122"/>
              </a:rPr>
              <a:t>操作空间</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37" name="矩形 36"/>
          <p:cNvSpPr/>
          <p:nvPr/>
        </p:nvSpPr>
        <p:spPr>
          <a:xfrm>
            <a:off x="9949313" y="2584534"/>
            <a:ext cx="323105" cy="315415"/>
          </a:xfrm>
          <a:prstGeom prst="rect">
            <a:avLst/>
          </a:prstGeom>
          <a:solidFill>
            <a:schemeClr val="accent1">
              <a:lumMod val="60000"/>
              <a:lumOff val="40000"/>
              <a:alpha val="38000"/>
            </a:schemeClr>
          </a:solid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9222576" y="571759"/>
            <a:ext cx="2236510" cy="400110"/>
          </a:xfrm>
          <a:prstGeom prst="rect">
            <a:avLst/>
          </a:prstGeom>
        </p:spPr>
        <p:txBody>
          <a:bodyPr wrap="none">
            <a:spAutoFit/>
          </a:bodyPr>
          <a:lstStyle/>
          <a:p>
            <a:r>
              <a:rPr lang="zh-CN" altLang="en-US" sz="2000" b="1" dirty="0" smtClean="0">
                <a:sym typeface="+mn-ea"/>
              </a:rPr>
              <a:t>电气专业审查要点</a:t>
            </a:r>
            <a:endParaRPr lang="zh-CN" altLang="en-US" sz="2000" b="1" dirty="0">
              <a:sym typeface="+mn-ea"/>
            </a:endParaRPr>
          </a:p>
        </p:txBody>
      </p:sp>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additive="base">
                                        <p:cTn id="43" dur="500" fill="hold"/>
                                        <p:tgtEl>
                                          <p:spTgt spid="34"/>
                                        </p:tgtEl>
                                        <p:attrNameLst>
                                          <p:attrName>ppt_x</p:attrName>
                                        </p:attrNameLst>
                                      </p:cBhvr>
                                      <p:tavLst>
                                        <p:tav tm="0">
                                          <p:val>
                                            <p:strVal val="#ppt_x"/>
                                          </p:val>
                                        </p:tav>
                                        <p:tav tm="100000">
                                          <p:val>
                                            <p:strVal val="#ppt_x"/>
                                          </p:val>
                                        </p:tav>
                                      </p:tavLst>
                                    </p:anim>
                                    <p:anim calcmode="lin" valueType="num">
                                      <p:cBhvr additive="base">
                                        <p:cTn id="44"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true"/>
      <p:bldP spid="18" grpId="0" animBg="true"/>
      <p:bldP spid="19" grpId="0" animBg="true"/>
      <p:bldP spid="20" grpId="0" animBg="true"/>
      <p:bldP spid="21" grpId="0" animBg="true"/>
      <p:bldP spid="23" grpId="0" animBg="true"/>
      <p:bldP spid="31" grpId="0" animBg="true"/>
      <p:bldP spid="34" grpId="0" animBg="true"/>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678665"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7.5 </a:t>
            </a:r>
            <a:r>
              <a:rPr lang="zh-CN" altLang="en-US" sz="2000" b="1" dirty="0" smtClean="0">
                <a:latin typeface="微软雅黑" panose="020B0503020204020204" pitchFamily="34" charset="-122"/>
                <a:ea typeface="微软雅黑" panose="020B0503020204020204" pitchFamily="34" charset="-122"/>
              </a:rPr>
              <a:t>电气专业</a:t>
            </a:r>
            <a:endParaRPr lang="zh-CN" altLang="en-US" sz="2000" b="1" dirty="0">
              <a:latin typeface="微软雅黑" panose="020B0503020204020204" pitchFamily="34" charset="-122"/>
              <a:ea typeface="微软雅黑" panose="020B0503020204020204" pitchFamily="34" charset="-122"/>
            </a:endParaRPr>
          </a:p>
        </p:txBody>
      </p:sp>
      <p:sp>
        <p:nvSpPr>
          <p:cNvPr id="11" name="矩形 10"/>
          <p:cNvSpPr/>
          <p:nvPr/>
        </p:nvSpPr>
        <p:spPr>
          <a:xfrm>
            <a:off x="908551" y="1625613"/>
            <a:ext cx="4288353" cy="400110"/>
          </a:xfrm>
          <a:prstGeom prst="rect">
            <a:avLst/>
          </a:prstGeom>
          <a:solidFill>
            <a:schemeClr val="accent3">
              <a:lumMod val="75000"/>
            </a:schemeClr>
          </a:solidFill>
        </p:spPr>
        <p:txBody>
          <a:bodyPr wrap="none">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实施建议</a:t>
            </a:r>
            <a:r>
              <a:rPr lang="zh-CN" altLang="en-US" sz="2000" b="1" dirty="0" smtClean="0">
                <a:solidFill>
                  <a:schemeClr val="bg1"/>
                </a:solidFill>
                <a:latin typeface="微软雅黑" panose="020B0503020204020204" pitchFamily="34" charset="-122"/>
                <a:ea typeface="微软雅黑" panose="020B0503020204020204" pitchFamily="34" charset="-122"/>
              </a:rPr>
              <a:t>：集成卫生间预留条件示意</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pic>
        <p:nvPicPr>
          <p:cNvPr id="12" name="图片 11" descr="屏幕剪辑"/>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2373989" y="2175776"/>
            <a:ext cx="8473651" cy="3374124"/>
          </a:xfrm>
          <a:prstGeom prst="rect">
            <a:avLst/>
          </a:prstGeom>
        </p:spPr>
      </p:pic>
      <p:sp>
        <p:nvSpPr>
          <p:cNvPr id="13" name="圆角矩形标注 12"/>
          <p:cNvSpPr/>
          <p:nvPr/>
        </p:nvSpPr>
        <p:spPr>
          <a:xfrm>
            <a:off x="6293325" y="2175776"/>
            <a:ext cx="1473033" cy="416588"/>
          </a:xfrm>
          <a:prstGeom prst="wedgeRoundRectCallout">
            <a:avLst>
              <a:gd name="adj1" fmla="val 71595"/>
              <a:gd name="adj2" fmla="val 477474"/>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rgbClr val="FF0000"/>
                </a:solidFill>
                <a:latin typeface="宋体" panose="02010600030101010101" pitchFamily="2" charset="-122"/>
                <a:ea typeface="宋体" panose="02010600030101010101" pitchFamily="2" charset="-122"/>
              </a:rPr>
              <a:t>等电位端子箱</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18" name="圆角矩形标注 17"/>
          <p:cNvSpPr/>
          <p:nvPr/>
        </p:nvSpPr>
        <p:spPr>
          <a:xfrm>
            <a:off x="996254" y="5061601"/>
            <a:ext cx="1799993" cy="297000"/>
          </a:xfrm>
          <a:prstGeom prst="wedgeRoundRectCallout">
            <a:avLst>
              <a:gd name="adj1" fmla="val 141893"/>
              <a:gd name="adj2" fmla="val -85339"/>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rgbClr val="FF0000"/>
                </a:solidFill>
                <a:latin typeface="宋体" panose="02010600030101010101" pitchFamily="2" charset="-122"/>
                <a:ea typeface="宋体" panose="02010600030101010101" pitchFamily="2" charset="-122"/>
              </a:rPr>
              <a:t>照明、插座电源</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19" name="圆角矩形标注 18"/>
          <p:cNvSpPr/>
          <p:nvPr/>
        </p:nvSpPr>
        <p:spPr>
          <a:xfrm>
            <a:off x="6972133" y="1388346"/>
            <a:ext cx="1588451" cy="561740"/>
          </a:xfrm>
          <a:prstGeom prst="wedgeRoundRectCallout">
            <a:avLst>
              <a:gd name="adj1" fmla="val 72467"/>
              <a:gd name="adj2" fmla="val 178143"/>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rgbClr val="FF0000"/>
                </a:solidFill>
                <a:latin typeface="宋体" panose="02010600030101010101" pitchFamily="2" charset="-122"/>
                <a:ea typeface="宋体" panose="02010600030101010101" pitchFamily="2" charset="-122"/>
              </a:rPr>
              <a:t>卫生间的</a:t>
            </a:r>
            <a:r>
              <a:rPr lang="en-US" altLang="zh-CN" sz="1600" b="1" dirty="0">
                <a:solidFill>
                  <a:srgbClr val="FF0000"/>
                </a:solidFill>
                <a:latin typeface="宋体" panose="02010600030101010101" pitchFamily="2" charset="-122"/>
                <a:ea typeface="宋体" panose="02010600030101010101" pitchFamily="2" charset="-122"/>
              </a:rPr>
              <a:t>6</a:t>
            </a:r>
            <a:r>
              <a:rPr lang="zh-CN" altLang="en-US" sz="1600" b="1" dirty="0">
                <a:solidFill>
                  <a:srgbClr val="FF0000"/>
                </a:solidFill>
                <a:latin typeface="宋体" panose="02010600030101010101" pitchFamily="2" charset="-122"/>
                <a:ea typeface="宋体" panose="02010600030101010101" pitchFamily="2" charset="-122"/>
              </a:rPr>
              <a:t>个面</a:t>
            </a:r>
            <a:r>
              <a:rPr lang="en-US" altLang="zh-CN" sz="1600" b="1" dirty="0" smtClean="0">
                <a:solidFill>
                  <a:srgbClr val="FF0000"/>
                </a:solidFill>
                <a:latin typeface="宋体" panose="02010600030101010101" pitchFamily="2" charset="-122"/>
                <a:ea typeface="宋体" panose="02010600030101010101" pitchFamily="2" charset="-122"/>
              </a:rPr>
              <a:t>,</a:t>
            </a:r>
            <a:endParaRPr lang="en-US" altLang="zh-CN" sz="1600" b="1" dirty="0" smtClean="0">
              <a:solidFill>
                <a:srgbClr val="FF0000"/>
              </a:solidFill>
              <a:latin typeface="宋体" panose="02010600030101010101" pitchFamily="2" charset="-122"/>
              <a:ea typeface="宋体" panose="02010600030101010101" pitchFamily="2" charset="-122"/>
            </a:endParaRPr>
          </a:p>
          <a:p>
            <a:pPr algn="ctr"/>
            <a:r>
              <a:rPr lang="zh-CN" altLang="en-US" sz="1600" b="1" dirty="0" smtClean="0">
                <a:solidFill>
                  <a:srgbClr val="FF0000"/>
                </a:solidFill>
                <a:latin typeface="宋体" panose="02010600030101010101" pitchFamily="2" charset="-122"/>
                <a:ea typeface="宋体" panose="02010600030101010101" pitchFamily="2" charset="-122"/>
              </a:rPr>
              <a:t>在</a:t>
            </a:r>
            <a:r>
              <a:rPr lang="zh-CN" altLang="en-US" sz="1600" b="1" dirty="0">
                <a:solidFill>
                  <a:srgbClr val="FF0000"/>
                </a:solidFill>
                <a:latin typeface="宋体" panose="02010600030101010101" pitchFamily="2" charset="-122"/>
                <a:ea typeface="宋体" panose="02010600030101010101" pitchFamily="2" charset="-122"/>
              </a:rPr>
              <a:t>现场拼装</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20" name="文本框 19"/>
          <p:cNvSpPr txBox="true"/>
          <p:nvPr/>
        </p:nvSpPr>
        <p:spPr>
          <a:xfrm>
            <a:off x="1400904" y="5611505"/>
            <a:ext cx="5685696" cy="1246495"/>
          </a:xfrm>
          <a:prstGeom prst="rect">
            <a:avLst/>
          </a:prstGeom>
          <a:solidFill>
            <a:schemeClr val="accent3">
              <a:lumMod val="20000"/>
              <a:lumOff val="80000"/>
            </a:schemeClr>
          </a:solidFill>
        </p:spPr>
        <p:txBody>
          <a:bodyPr wrap="square">
            <a:spAutoFit/>
          </a:bodyPr>
          <a:lstStyle>
            <a:defPPr>
              <a:defRPr lang="zh-CN"/>
            </a:defPPr>
            <a:lvl1pPr>
              <a:lnSpc>
                <a:spcPct val="150000"/>
              </a:lnSpc>
              <a:defRPr sz="1600" b="1">
                <a:solidFill>
                  <a:srgbClr val="000000"/>
                </a:solidFill>
                <a:latin typeface="SimSun" panose="02010600030101010101" pitchFamily="2" charset="-122"/>
                <a:ea typeface="SimSun" panose="02010600030101010101" pitchFamily="2" charset="-122"/>
              </a:defRPr>
            </a:lvl1pPr>
          </a:lstStyle>
          <a:p>
            <a:r>
              <a:rPr lang="en-US" altLang="zh-CN" sz="1400" dirty="0" smtClean="0">
                <a:sym typeface="+mn-lt"/>
              </a:rPr>
              <a:t>20D804-P29</a:t>
            </a:r>
            <a:r>
              <a:rPr lang="zh-CN" altLang="en-US" sz="1400" dirty="0" smtClean="0">
                <a:sym typeface="+mn-lt"/>
              </a:rPr>
              <a:t>：</a:t>
            </a:r>
            <a:endParaRPr lang="zh-CN" altLang="en-US" sz="1400" dirty="0">
              <a:sym typeface="+mn-lt"/>
            </a:endParaRPr>
          </a:p>
          <a:p>
            <a:pPr marL="342900" indent="-342900">
              <a:buAutoNum type="arabicPeriod"/>
            </a:pPr>
            <a:r>
              <a:rPr lang="zh-CN" altLang="en-US" sz="1200" b="0" dirty="0" smtClean="0"/>
              <a:t>集成</a:t>
            </a:r>
            <a:r>
              <a:rPr lang="zh-CN" altLang="en-US" sz="1200" b="0" dirty="0"/>
              <a:t>卫生间的</a:t>
            </a:r>
            <a:r>
              <a:rPr lang="en-US" altLang="zh-CN" sz="1200" b="0" dirty="0"/>
              <a:t>6</a:t>
            </a:r>
            <a:r>
              <a:rPr lang="zh-CN" altLang="en-US" sz="1200" b="0" dirty="0"/>
              <a:t>个面（顶盖、墙板、底盘）及内部设施设备在现场进行安装；</a:t>
            </a:r>
            <a:endParaRPr lang="en-US" altLang="zh-CN" sz="1200" b="0" dirty="0"/>
          </a:p>
          <a:p>
            <a:pPr marL="342900" indent="-342900">
              <a:buAutoNum type="arabicPeriod"/>
            </a:pPr>
            <a:r>
              <a:rPr lang="zh-CN" altLang="en-US" sz="1200" b="0" dirty="0" smtClean="0"/>
              <a:t>设计院</a:t>
            </a:r>
            <a:r>
              <a:rPr lang="zh-CN" altLang="en-US" sz="1200" b="0" dirty="0"/>
              <a:t>需配合预留等电位端子箱、照明及插座电源、开关及接线盒等；</a:t>
            </a:r>
            <a:endParaRPr lang="en-US" altLang="zh-CN" sz="1200" b="0" dirty="0"/>
          </a:p>
          <a:p>
            <a:pPr marL="342900" indent="-342900">
              <a:buAutoNum type="arabicPeriod"/>
            </a:pPr>
            <a:r>
              <a:rPr lang="zh-CN" altLang="en-US" sz="1200" b="0" dirty="0" smtClean="0"/>
              <a:t>卫生间</a:t>
            </a:r>
            <a:r>
              <a:rPr lang="zh-CN" altLang="en-US" sz="1200" b="0" dirty="0"/>
              <a:t>门外预留开关能分别控制吸顶灯、镜前灯、排风扇。</a:t>
            </a:r>
            <a:endParaRPr lang="zh-CN" altLang="en-US" sz="1200" b="0" dirty="0"/>
          </a:p>
        </p:txBody>
      </p:sp>
      <p:sp>
        <p:nvSpPr>
          <p:cNvPr id="21" name="圆角矩形标注 20"/>
          <p:cNvSpPr/>
          <p:nvPr/>
        </p:nvSpPr>
        <p:spPr>
          <a:xfrm>
            <a:off x="228600" y="3221394"/>
            <a:ext cx="2022610" cy="841630"/>
          </a:xfrm>
          <a:prstGeom prst="wedgeRoundRectCallout">
            <a:avLst>
              <a:gd name="adj1" fmla="val 154868"/>
              <a:gd name="adj2" fmla="val 101149"/>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rgbClr val="FF0000"/>
                </a:solidFill>
                <a:latin typeface="宋体" panose="02010600030101010101" pitchFamily="2" charset="-122"/>
                <a:ea typeface="宋体" panose="02010600030101010101" pitchFamily="2" charset="-122"/>
              </a:rPr>
              <a:t>开关接线盒、高位接线盒采用电气导管</a:t>
            </a:r>
            <a:r>
              <a:rPr lang="zh-CN" altLang="en-US" sz="1400" b="1" dirty="0" smtClean="0">
                <a:solidFill>
                  <a:srgbClr val="FF0000"/>
                </a:solidFill>
                <a:latin typeface="宋体" panose="02010600030101010101" pitchFamily="2" charset="-122"/>
                <a:ea typeface="宋体" panose="02010600030101010101" pitchFamily="2" charset="-122"/>
              </a:rPr>
              <a:t>上下连通</a:t>
            </a:r>
            <a:endParaRPr lang="zh-CN" altLang="en-US" sz="1400" b="1" dirty="0">
              <a:solidFill>
                <a:srgbClr val="FF0000"/>
              </a:solidFill>
              <a:latin typeface="宋体" panose="02010600030101010101" pitchFamily="2" charset="-122"/>
              <a:ea typeface="宋体" panose="02010600030101010101" pitchFamily="2" charset="-122"/>
            </a:endParaRPr>
          </a:p>
        </p:txBody>
      </p:sp>
      <p:sp>
        <p:nvSpPr>
          <p:cNvPr id="23" name="圆角矩形标注 22"/>
          <p:cNvSpPr/>
          <p:nvPr/>
        </p:nvSpPr>
        <p:spPr>
          <a:xfrm>
            <a:off x="10277642" y="4088424"/>
            <a:ext cx="1538411" cy="416588"/>
          </a:xfrm>
          <a:prstGeom prst="wedgeRoundRectCallout">
            <a:avLst>
              <a:gd name="adj1" fmla="val -119263"/>
              <a:gd name="adj2" fmla="val -142120"/>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rgbClr val="FF0000"/>
                </a:solidFill>
                <a:latin typeface="宋体" panose="02010600030101010101" pitchFamily="2" charset="-122"/>
                <a:ea typeface="宋体" panose="02010600030101010101" pitchFamily="2" charset="-122"/>
              </a:rPr>
              <a:t>等电位联结线</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24" name="圆角矩形标注 23"/>
          <p:cNvSpPr/>
          <p:nvPr/>
        </p:nvSpPr>
        <p:spPr>
          <a:xfrm>
            <a:off x="9575881" y="1480065"/>
            <a:ext cx="1944607" cy="291096"/>
          </a:xfrm>
          <a:prstGeom prst="wedgeRoundRectCallout">
            <a:avLst>
              <a:gd name="adj1" fmla="val -48874"/>
              <a:gd name="adj2" fmla="val 257965"/>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rgbClr val="FF0000"/>
                </a:solidFill>
                <a:latin typeface="宋体" panose="02010600030101010101" pitchFamily="2" charset="-122"/>
                <a:ea typeface="宋体" panose="02010600030101010101" pitchFamily="2" charset="-122"/>
              </a:rPr>
              <a:t>卫生间</a:t>
            </a:r>
            <a:r>
              <a:rPr lang="zh-CN" altLang="en-US" sz="1600" b="1" dirty="0" smtClean="0">
                <a:solidFill>
                  <a:srgbClr val="FF0000"/>
                </a:solidFill>
                <a:latin typeface="宋体" panose="02010600030101010101" pitchFamily="2" charset="-122"/>
                <a:ea typeface="宋体" panose="02010600030101010101" pitchFamily="2" charset="-122"/>
              </a:rPr>
              <a:t>的围护</a:t>
            </a:r>
            <a:r>
              <a:rPr lang="zh-CN" altLang="en-US" sz="1600" b="1" dirty="0">
                <a:solidFill>
                  <a:srgbClr val="FF0000"/>
                </a:solidFill>
                <a:latin typeface="宋体" panose="02010600030101010101" pitchFamily="2" charset="-122"/>
                <a:ea typeface="宋体" panose="02010600030101010101" pitchFamily="2" charset="-122"/>
              </a:rPr>
              <a:t>墙体</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15" name="矩形 14"/>
          <p:cNvSpPr/>
          <p:nvPr/>
        </p:nvSpPr>
        <p:spPr>
          <a:xfrm>
            <a:off x="9222576" y="571759"/>
            <a:ext cx="2236510" cy="400110"/>
          </a:xfrm>
          <a:prstGeom prst="rect">
            <a:avLst/>
          </a:prstGeom>
        </p:spPr>
        <p:txBody>
          <a:bodyPr wrap="none">
            <a:spAutoFit/>
          </a:bodyPr>
          <a:lstStyle/>
          <a:p>
            <a:r>
              <a:rPr lang="zh-CN" altLang="en-US" sz="2000" b="1" dirty="0" smtClean="0">
                <a:sym typeface="+mn-ea"/>
              </a:rPr>
              <a:t>电气专业审查要点</a:t>
            </a:r>
            <a:endParaRPr lang="zh-CN" altLang="en-US" sz="2000" b="1" dirty="0">
              <a:sym typeface="+mn-ea"/>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ppt_x"/>
                                          </p:val>
                                        </p:tav>
                                        <p:tav tm="100000">
                                          <p:val>
                                            <p:strVal val="#ppt_x"/>
                                          </p:val>
                                        </p:tav>
                                      </p:tavLst>
                                    </p:anim>
                                    <p:anim calcmode="lin" valueType="num">
                                      <p:cBhvr additive="base">
                                        <p:cTn id="2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fill="hold"/>
                                        <p:tgtEl>
                                          <p:spTgt spid="23"/>
                                        </p:tgtEl>
                                        <p:attrNameLst>
                                          <p:attrName>ppt_x</p:attrName>
                                        </p:attrNameLst>
                                      </p:cBhvr>
                                      <p:tavLst>
                                        <p:tav tm="0">
                                          <p:val>
                                            <p:strVal val="#ppt_x"/>
                                          </p:val>
                                        </p:tav>
                                        <p:tav tm="100000">
                                          <p:val>
                                            <p:strVal val="#ppt_x"/>
                                          </p:val>
                                        </p:tav>
                                      </p:tavLst>
                                    </p:anim>
                                    <p:anim calcmode="lin" valueType="num">
                                      <p:cBhvr additive="base">
                                        <p:cTn id="3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true"/>
      <p:bldP spid="18" grpId="0" animBg="true"/>
      <p:bldP spid="19" grpId="0" animBg="true"/>
      <p:bldP spid="21" grpId="0" animBg="true"/>
      <p:bldP spid="23" grpId="0" animBg="true"/>
      <p:bldP spid="24" grpId="0" animBg="true"/>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678665"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7.5 </a:t>
            </a:r>
            <a:r>
              <a:rPr lang="zh-CN" altLang="en-US" sz="2000" b="1" dirty="0" smtClean="0">
                <a:latin typeface="微软雅黑" panose="020B0503020204020204" pitchFamily="34" charset="-122"/>
                <a:ea typeface="微软雅黑" panose="020B0503020204020204" pitchFamily="34" charset="-122"/>
              </a:rPr>
              <a:t>电气专业</a:t>
            </a:r>
            <a:endParaRPr lang="zh-CN" altLang="en-US" sz="2000" b="1" dirty="0">
              <a:latin typeface="微软雅黑" panose="020B0503020204020204" pitchFamily="34" charset="-122"/>
              <a:ea typeface="微软雅黑" panose="020B0503020204020204" pitchFamily="34" charset="-122"/>
            </a:endParaRPr>
          </a:p>
        </p:txBody>
      </p:sp>
      <p:pic>
        <p:nvPicPr>
          <p:cNvPr id="4" name="图片 3"/>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6795436" y="2299266"/>
            <a:ext cx="5242246" cy="2763622"/>
          </a:xfrm>
          <a:prstGeom prst="rect">
            <a:avLst/>
          </a:prstGeom>
        </p:spPr>
      </p:pic>
      <p:sp>
        <p:nvSpPr>
          <p:cNvPr id="14" name="矩形 13"/>
          <p:cNvSpPr/>
          <p:nvPr/>
        </p:nvSpPr>
        <p:spPr>
          <a:xfrm>
            <a:off x="770847" y="2299266"/>
            <a:ext cx="5109253" cy="4154984"/>
          </a:xfrm>
          <a:prstGeom prst="rect">
            <a:avLst/>
          </a:prstGeom>
          <a:solidFill>
            <a:schemeClr val="accent3">
              <a:lumMod val="20000"/>
              <a:lumOff val="80000"/>
            </a:schemeClr>
          </a:solidFill>
        </p:spPr>
        <p:txBody>
          <a:bodyPr wrap="square">
            <a:spAutoFit/>
          </a:bodyPr>
          <a:lstStyle/>
          <a:p>
            <a:pPr>
              <a:lnSpc>
                <a:spcPct val="150000"/>
              </a:lnSpc>
            </a:pPr>
            <a:r>
              <a:rPr lang="zh-CN" altLang="en-US" sz="1600" b="1" dirty="0" smtClean="0">
                <a:solidFill>
                  <a:srgbClr val="FF0000"/>
                </a:solidFill>
                <a:latin typeface="SimSun" panose="02010600030101010101" pitchFamily="2" charset="-122"/>
                <a:ea typeface="SimSun" panose="02010600030101010101" pitchFamily="2" charset="-122"/>
              </a:rPr>
              <a:t>装配式混凝土结构</a:t>
            </a:r>
            <a:endParaRPr lang="en-US" altLang="zh-CN" sz="1600" dirty="0" smtClean="0">
              <a:solidFill>
                <a:srgbClr val="000000"/>
              </a:solidFill>
              <a:latin typeface="SimSun" panose="02010600030101010101" pitchFamily="2" charset="-122"/>
              <a:ea typeface="SimSun" panose="02010600030101010101" pitchFamily="2" charset="-122"/>
            </a:endParaRPr>
          </a:p>
          <a:p>
            <a:pPr marL="342900" indent="-342900">
              <a:lnSpc>
                <a:spcPct val="150000"/>
              </a:lnSpc>
              <a:buAutoNum type="arabicPeriod"/>
            </a:pPr>
            <a:r>
              <a:rPr lang="zh-CN" altLang="en-US" sz="1600" dirty="0" smtClean="0">
                <a:solidFill>
                  <a:srgbClr val="000000"/>
                </a:solidFill>
                <a:latin typeface="SimSun" panose="02010600030101010101" pitchFamily="2" charset="-122"/>
                <a:ea typeface="SimSun" panose="02010600030101010101" pitchFamily="2" charset="-122"/>
              </a:rPr>
              <a:t>采用</a:t>
            </a:r>
            <a:r>
              <a:rPr lang="zh-CN" altLang="en-US" sz="1600" dirty="0">
                <a:solidFill>
                  <a:srgbClr val="000000"/>
                </a:solidFill>
                <a:latin typeface="SimSun" panose="02010600030101010101" pitchFamily="2" charset="-122"/>
                <a:ea typeface="SimSun" panose="02010600030101010101" pitchFamily="2" charset="-122"/>
              </a:rPr>
              <a:t>预制结构柱内钢筋作为防雷引下</a:t>
            </a:r>
            <a:r>
              <a:rPr lang="zh-CN" altLang="en-US" sz="1600" dirty="0" smtClean="0">
                <a:solidFill>
                  <a:srgbClr val="000000"/>
                </a:solidFill>
                <a:latin typeface="SimSun" panose="02010600030101010101" pitchFamily="2" charset="-122"/>
                <a:ea typeface="SimSun" panose="02010600030101010101" pitchFamily="2" charset="-122"/>
              </a:rPr>
              <a:t>线</a:t>
            </a:r>
            <a:r>
              <a:rPr lang="zh-CN" altLang="en-US" sz="1600" b="1" dirty="0" smtClean="0">
                <a:solidFill>
                  <a:srgbClr val="FF0000"/>
                </a:solidFill>
                <a:latin typeface="SimSun" panose="02010600030101010101" pitchFamily="2" charset="-122"/>
                <a:ea typeface="SimSun" panose="02010600030101010101" pitchFamily="2" charset="-122"/>
              </a:rPr>
              <a:t>（专用引下线）</a:t>
            </a:r>
            <a:r>
              <a:rPr lang="zh-CN" altLang="en-US" sz="1600" dirty="0" smtClean="0">
                <a:solidFill>
                  <a:srgbClr val="000000"/>
                </a:solidFill>
                <a:latin typeface="SimSun" panose="02010600030101010101" pitchFamily="2" charset="-122"/>
                <a:ea typeface="SimSun" panose="02010600030101010101" pitchFamily="2" charset="-122"/>
              </a:rPr>
              <a:t>时</a:t>
            </a:r>
            <a:r>
              <a:rPr lang="zh-CN" altLang="en-US" sz="1600" dirty="0">
                <a:solidFill>
                  <a:srgbClr val="000000"/>
                </a:solidFill>
                <a:latin typeface="SimSun" panose="02010600030101010101" pitchFamily="2" charset="-122"/>
                <a:ea typeface="SimSun" panose="02010600030101010101" pitchFamily="2" charset="-122"/>
              </a:rPr>
              <a:t>，应绘制预制结构柱内</a:t>
            </a:r>
            <a:r>
              <a:rPr lang="zh-CN" altLang="en-US" sz="1600" dirty="0" smtClean="0">
                <a:solidFill>
                  <a:srgbClr val="000000"/>
                </a:solidFill>
                <a:latin typeface="SimSun" panose="02010600030101010101" pitchFamily="2" charset="-122"/>
                <a:ea typeface="SimSun" panose="02010600030101010101" pitchFamily="2" charset="-122"/>
              </a:rPr>
              <a:t>防雷</a:t>
            </a:r>
            <a:r>
              <a:rPr lang="zh-CN" altLang="en-US" sz="1600" dirty="0">
                <a:solidFill>
                  <a:srgbClr val="000000"/>
                </a:solidFill>
                <a:latin typeface="SimSun" panose="02010600030101010101" pitchFamily="2" charset="-122"/>
                <a:ea typeface="SimSun" panose="02010600030101010101" pitchFamily="2" charset="-122"/>
              </a:rPr>
              <a:t>引下线间连接大样，标注所采用防雷引下线钢筋、连接件规格以及详细作法。 </a:t>
            </a:r>
            <a:endParaRPr lang="zh-CN" altLang="en-US" sz="1600" dirty="0">
              <a:solidFill>
                <a:srgbClr val="000000"/>
              </a:solidFill>
              <a:latin typeface="SimSun" panose="02010600030101010101" pitchFamily="2" charset="-122"/>
              <a:ea typeface="SimSun" panose="02010600030101010101" pitchFamily="2" charset="-122"/>
            </a:endParaRPr>
          </a:p>
          <a:p>
            <a:pPr marL="342900" indent="-342900">
              <a:lnSpc>
                <a:spcPct val="150000"/>
              </a:lnSpc>
              <a:buAutoNum type="arabicPeriod"/>
            </a:pPr>
            <a:r>
              <a:rPr lang="zh-CN" altLang="en-US" sz="1600" dirty="0" smtClean="0">
                <a:solidFill>
                  <a:srgbClr val="000000"/>
                </a:solidFill>
                <a:latin typeface="SimSun" panose="02010600030101010101" pitchFamily="2" charset="-122"/>
                <a:ea typeface="SimSun" panose="02010600030101010101" pitchFamily="2" charset="-122"/>
              </a:rPr>
              <a:t>设置</a:t>
            </a:r>
            <a:r>
              <a:rPr lang="zh-CN" altLang="en-US" sz="1600" dirty="0">
                <a:solidFill>
                  <a:srgbClr val="000000"/>
                </a:solidFill>
                <a:latin typeface="SimSun" panose="02010600030101010101" pitchFamily="2" charset="-122"/>
                <a:ea typeface="SimSun" panose="02010600030101010101" pitchFamily="2" charset="-122"/>
              </a:rPr>
              <a:t>等电位的场所，各预制构件内的钢筋应做可靠的电气连接，并与等电位联结箱连通</a:t>
            </a:r>
            <a:r>
              <a:rPr lang="zh-CN" altLang="en-US" sz="1600" dirty="0" smtClean="0">
                <a:solidFill>
                  <a:srgbClr val="000000"/>
                </a:solidFill>
                <a:latin typeface="SimSun" panose="02010600030101010101" pitchFamily="2" charset="-122"/>
                <a:ea typeface="SimSun" panose="02010600030101010101" pitchFamily="2" charset="-122"/>
              </a:rPr>
              <a:t>。</a:t>
            </a:r>
            <a:endParaRPr lang="en-US" altLang="zh-CN" sz="1600" dirty="0" smtClean="0">
              <a:solidFill>
                <a:srgbClr val="000000"/>
              </a:solidFill>
              <a:latin typeface="SimSun" panose="02010600030101010101" pitchFamily="2" charset="-122"/>
              <a:ea typeface="SimSun" panose="02010600030101010101" pitchFamily="2" charset="-122"/>
            </a:endParaRPr>
          </a:p>
          <a:p>
            <a:pPr marL="342900" indent="-342900">
              <a:lnSpc>
                <a:spcPct val="150000"/>
              </a:lnSpc>
              <a:buAutoNum type="arabicPeriod"/>
            </a:pPr>
            <a:r>
              <a:rPr lang="zh-CN" altLang="en-US" sz="1600" dirty="0" smtClean="0">
                <a:solidFill>
                  <a:srgbClr val="000000"/>
                </a:solidFill>
                <a:latin typeface="SimSun" panose="02010600030101010101" pitchFamily="2" charset="-122"/>
                <a:ea typeface="SimSun" panose="02010600030101010101" pitchFamily="2" charset="-122"/>
              </a:rPr>
              <a:t>建筑外墙上的金属管道、栏杆、门窗等金属物防侧击雷和防雷等电位连接做法。</a:t>
            </a:r>
            <a:endParaRPr lang="en-US" altLang="zh-CN" sz="1600" dirty="0" smtClean="0">
              <a:solidFill>
                <a:srgbClr val="000000"/>
              </a:solidFill>
              <a:latin typeface="SimSun" panose="02010600030101010101" pitchFamily="2" charset="-122"/>
              <a:ea typeface="SimSun" panose="02010600030101010101" pitchFamily="2" charset="-122"/>
            </a:endParaRPr>
          </a:p>
          <a:p>
            <a:pPr marL="342900" indent="-342900">
              <a:lnSpc>
                <a:spcPct val="150000"/>
              </a:lnSpc>
              <a:buAutoNum type="arabicPeriod"/>
            </a:pPr>
            <a:r>
              <a:rPr lang="zh-CN" altLang="en-US" sz="1600" dirty="0" smtClean="0">
                <a:solidFill>
                  <a:srgbClr val="000000"/>
                </a:solidFill>
                <a:latin typeface="SimSun" panose="02010600030101010101" pitchFamily="2" charset="-122"/>
                <a:ea typeface="SimSun" panose="02010600030101010101" pitchFamily="2" charset="-122"/>
              </a:rPr>
              <a:t>防雷接地设计应满足</a:t>
            </a:r>
            <a:r>
              <a:rPr lang="en-US" altLang="zh-CN" sz="1600" dirty="0" smtClean="0">
                <a:solidFill>
                  <a:srgbClr val="000000"/>
                </a:solidFill>
                <a:latin typeface="SimSun" panose="02010600030101010101" pitchFamily="2" charset="-122"/>
                <a:ea typeface="SimSun" panose="02010600030101010101" pitchFamily="2" charset="-122"/>
              </a:rPr>
              <a:t>《</a:t>
            </a:r>
            <a:r>
              <a:rPr lang="zh-CN" altLang="en-US" sz="1600" dirty="0" smtClean="0">
                <a:solidFill>
                  <a:srgbClr val="000000"/>
                </a:solidFill>
                <a:latin typeface="SimSun" panose="02010600030101010101" pitchFamily="2" charset="-122"/>
                <a:ea typeface="SimSun" panose="02010600030101010101" pitchFamily="2" charset="-122"/>
              </a:rPr>
              <a:t>建筑电气与智能化通用规范</a:t>
            </a:r>
            <a:r>
              <a:rPr lang="en-US" altLang="zh-CN" sz="1600" dirty="0" smtClean="0">
                <a:solidFill>
                  <a:srgbClr val="000000"/>
                </a:solidFill>
                <a:latin typeface="SimSun" panose="02010600030101010101" pitchFamily="2" charset="-122"/>
                <a:ea typeface="SimSun" panose="02010600030101010101" pitchFamily="2" charset="-122"/>
              </a:rPr>
              <a:t>》</a:t>
            </a:r>
            <a:r>
              <a:rPr lang="zh-CN" altLang="en-US" sz="1600" dirty="0" smtClean="0">
                <a:solidFill>
                  <a:srgbClr val="000000"/>
                </a:solidFill>
                <a:latin typeface="SimSun" panose="02010600030101010101" pitchFamily="2" charset="-122"/>
                <a:ea typeface="SimSun" panose="02010600030101010101" pitchFamily="2" charset="-122"/>
              </a:rPr>
              <a:t>要求。</a:t>
            </a:r>
            <a:endParaRPr lang="zh-CN" altLang="en-US" sz="1600" dirty="0">
              <a:solidFill>
                <a:srgbClr val="000000"/>
              </a:solidFill>
              <a:latin typeface="SimSun" panose="02010600030101010101" pitchFamily="2" charset="-122"/>
              <a:ea typeface="SimSun" panose="02010600030101010101" pitchFamily="2" charset="-122"/>
            </a:endParaRPr>
          </a:p>
        </p:txBody>
      </p:sp>
      <p:sp>
        <p:nvSpPr>
          <p:cNvPr id="15" name="矩形 14"/>
          <p:cNvSpPr/>
          <p:nvPr/>
        </p:nvSpPr>
        <p:spPr>
          <a:xfrm>
            <a:off x="763479" y="1899157"/>
            <a:ext cx="1467068" cy="400110"/>
          </a:xfrm>
          <a:prstGeom prst="rect">
            <a:avLst/>
          </a:prstGeom>
          <a:solidFill>
            <a:schemeClr val="accent6"/>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审查要点：</a:t>
            </a:r>
            <a:endParaRPr lang="zh-CN" altLang="en-US" sz="2000" b="1" dirty="0">
              <a:latin typeface="微软雅黑" panose="020B0503020204020204" pitchFamily="34" charset="-122"/>
              <a:ea typeface="微软雅黑" panose="020B0503020204020204" pitchFamily="34" charset="-122"/>
            </a:endParaRPr>
          </a:p>
        </p:txBody>
      </p:sp>
      <p:sp>
        <p:nvSpPr>
          <p:cNvPr id="17" name="矩形 16"/>
          <p:cNvSpPr/>
          <p:nvPr/>
        </p:nvSpPr>
        <p:spPr>
          <a:xfrm>
            <a:off x="6812183" y="1904206"/>
            <a:ext cx="1467068" cy="400110"/>
          </a:xfrm>
          <a:prstGeom prst="rect">
            <a:avLst/>
          </a:prstGeom>
          <a:solidFill>
            <a:schemeClr val="accent6"/>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规范要求</a:t>
            </a:r>
            <a:r>
              <a:rPr lang="zh-CN" altLang="en-US" sz="2000" b="1" dirty="0">
                <a:latin typeface="微软雅黑" panose="020B0503020204020204" pitchFamily="34" charset="-122"/>
                <a:ea typeface="微软雅黑" panose="020B0503020204020204" pitchFamily="34" charset="-122"/>
              </a:rPr>
              <a:t>：</a:t>
            </a:r>
            <a:endParaRPr lang="zh-CN" altLang="en-US" sz="2000" b="1" dirty="0">
              <a:latin typeface="微软雅黑" panose="020B0503020204020204" pitchFamily="34" charset="-122"/>
              <a:ea typeface="微软雅黑" panose="020B0503020204020204" pitchFamily="34" charset="-122"/>
            </a:endParaRPr>
          </a:p>
        </p:txBody>
      </p:sp>
      <p:sp>
        <p:nvSpPr>
          <p:cNvPr id="11" name="矩形 10"/>
          <p:cNvSpPr/>
          <p:nvPr/>
        </p:nvSpPr>
        <p:spPr>
          <a:xfrm>
            <a:off x="9222576" y="571759"/>
            <a:ext cx="2236510" cy="400110"/>
          </a:xfrm>
          <a:prstGeom prst="rect">
            <a:avLst/>
          </a:prstGeom>
        </p:spPr>
        <p:txBody>
          <a:bodyPr wrap="none">
            <a:spAutoFit/>
          </a:bodyPr>
          <a:lstStyle/>
          <a:p>
            <a:r>
              <a:rPr lang="zh-CN" altLang="en-US" sz="2000" b="1" dirty="0" smtClean="0">
                <a:sym typeface="+mn-ea"/>
              </a:rPr>
              <a:t>电气专业审查要点</a:t>
            </a:r>
            <a:endParaRPr lang="zh-CN" altLang="en-US" sz="2000" b="1" dirty="0">
              <a:sym typeface="+mn-ea"/>
            </a:endParaRPr>
          </a:p>
        </p:txBody>
      </p:sp>
      <p:sp>
        <p:nvSpPr>
          <p:cNvPr id="12" name="矩形 11"/>
          <p:cNvSpPr/>
          <p:nvPr/>
        </p:nvSpPr>
        <p:spPr>
          <a:xfrm>
            <a:off x="6795436" y="5361235"/>
            <a:ext cx="5117400" cy="752770"/>
          </a:xfrm>
          <a:prstGeom prst="rect">
            <a:avLst/>
          </a:prstGeom>
        </p:spPr>
        <p:txBody>
          <a:bodyPr wrap="square">
            <a:spAutoFit/>
          </a:bodyPr>
          <a:lstStyle/>
          <a:p>
            <a:pPr marL="285750" indent="-285750">
              <a:lnSpc>
                <a:spcPct val="125000"/>
              </a:lnSpc>
              <a:buFont typeface="Wingdings" panose="05000000000000000000" pitchFamily="2" charset="2"/>
              <a:buChar char="u"/>
            </a:pPr>
            <a:r>
              <a:rPr lang="zh-CN" altLang="en-US" b="1" dirty="0" smtClean="0">
                <a:solidFill>
                  <a:srgbClr val="FF0000"/>
                </a:solidFill>
              </a:rPr>
              <a:t>节点</a:t>
            </a:r>
            <a:r>
              <a:rPr lang="zh-CN" altLang="en-US" b="1" dirty="0">
                <a:solidFill>
                  <a:srgbClr val="FF0000"/>
                </a:solidFill>
              </a:rPr>
              <a:t>大样可选用国家标准图</a:t>
            </a:r>
            <a:r>
              <a:rPr lang="zh-CN" altLang="en-US" b="1" dirty="0" smtClean="0">
                <a:solidFill>
                  <a:srgbClr val="FF0000"/>
                </a:solidFill>
              </a:rPr>
              <a:t>集</a:t>
            </a:r>
            <a:r>
              <a:rPr lang="en-US" altLang="zh-CN" b="1" dirty="0" smtClean="0">
                <a:solidFill>
                  <a:srgbClr val="FF0000"/>
                </a:solidFill>
              </a:rPr>
              <a:t>20D804</a:t>
            </a:r>
            <a:r>
              <a:rPr lang="zh-CN" altLang="en-US" b="1" dirty="0" smtClean="0">
                <a:solidFill>
                  <a:srgbClr val="FF0000"/>
                </a:solidFill>
              </a:rPr>
              <a:t>，</a:t>
            </a:r>
            <a:r>
              <a:rPr lang="zh-CN" altLang="en-US" b="1" dirty="0">
                <a:solidFill>
                  <a:srgbClr val="FF0000"/>
                </a:solidFill>
              </a:rPr>
              <a:t>标明大样所对应的图集号及页码。</a:t>
            </a:r>
            <a:endParaRPr lang="en-US" altLang="zh-CN" b="1" dirty="0">
              <a:solidFill>
                <a:srgbClr val="FF0000"/>
              </a:solidFill>
            </a:endParaRPr>
          </a:p>
        </p:txBody>
      </p:sp>
    </p:spTree>
    <p:custDataLst>
      <p:tags r:id="rId2"/>
    </p:custData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678665"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7.5 </a:t>
            </a:r>
            <a:r>
              <a:rPr lang="zh-CN" altLang="en-US" sz="2000" b="1" dirty="0" smtClean="0">
                <a:latin typeface="微软雅黑" panose="020B0503020204020204" pitchFamily="34" charset="-122"/>
                <a:ea typeface="微软雅黑" panose="020B0503020204020204" pitchFamily="34" charset="-122"/>
              </a:rPr>
              <a:t>电气专业</a:t>
            </a:r>
            <a:endParaRPr lang="zh-CN" altLang="en-US" sz="2000" b="1" dirty="0">
              <a:latin typeface="微软雅黑" panose="020B0503020204020204" pitchFamily="34" charset="-122"/>
              <a:ea typeface="微软雅黑" panose="020B0503020204020204" pitchFamily="34" charset="-122"/>
            </a:endParaRPr>
          </a:p>
        </p:txBody>
      </p:sp>
      <p:sp>
        <p:nvSpPr>
          <p:cNvPr id="15" name="矩形 14"/>
          <p:cNvSpPr/>
          <p:nvPr/>
        </p:nvSpPr>
        <p:spPr>
          <a:xfrm>
            <a:off x="763479" y="1899157"/>
            <a:ext cx="1467068" cy="400110"/>
          </a:xfrm>
          <a:prstGeom prst="rect">
            <a:avLst/>
          </a:prstGeom>
          <a:solidFill>
            <a:schemeClr val="accent6"/>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审查要点：</a:t>
            </a:r>
            <a:endParaRPr lang="zh-CN" altLang="en-US" sz="2000" b="1" dirty="0">
              <a:latin typeface="微软雅黑" panose="020B0503020204020204" pitchFamily="34" charset="-122"/>
              <a:ea typeface="微软雅黑" panose="020B0503020204020204" pitchFamily="34" charset="-122"/>
            </a:endParaRPr>
          </a:p>
        </p:txBody>
      </p:sp>
      <p:pic>
        <p:nvPicPr>
          <p:cNvPr id="19" name="图片 18"/>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6207525" y="2984180"/>
            <a:ext cx="5782901" cy="3062093"/>
          </a:xfrm>
          <a:prstGeom prst="rect">
            <a:avLst/>
          </a:prstGeom>
        </p:spPr>
      </p:pic>
      <p:pic>
        <p:nvPicPr>
          <p:cNvPr id="5" name="图片 4"/>
          <p:cNvPicPr>
            <a:picLocks noChangeAspect="true"/>
          </p:cNvPicPr>
          <p:nvPr/>
        </p:nvPicPr>
        <p:blipFill>
          <a:blip r:embed="rId2">
            <a:extLst>
              <a:ext uri="{28A0092B-C50C-407E-A947-70E740481C1C}">
                <a14:useLocalDpi xmlns:a14="http://schemas.microsoft.com/office/drawing/2010/main" val="false"/>
              </a:ext>
            </a:extLst>
          </a:blip>
          <a:stretch>
            <a:fillRect/>
          </a:stretch>
        </p:blipFill>
        <p:spPr>
          <a:xfrm>
            <a:off x="6140150" y="2314739"/>
            <a:ext cx="5825264" cy="899837"/>
          </a:xfrm>
          <a:prstGeom prst="rect">
            <a:avLst/>
          </a:prstGeom>
        </p:spPr>
      </p:pic>
      <p:sp>
        <p:nvSpPr>
          <p:cNvPr id="18" name="矩形 17"/>
          <p:cNvSpPr/>
          <p:nvPr/>
        </p:nvSpPr>
        <p:spPr>
          <a:xfrm>
            <a:off x="7937500" y="4780017"/>
            <a:ext cx="151334" cy="246221"/>
          </a:xfrm>
          <a:prstGeom prst="rect">
            <a:avLst/>
          </a:prstGeom>
          <a:solidFill>
            <a:schemeClr val="bg1"/>
          </a:solidFill>
        </p:spPr>
        <p:txBody>
          <a:bodyPr wrap="square">
            <a:spAutoFit/>
          </a:bodyPr>
          <a:lstStyle/>
          <a:p>
            <a:r>
              <a:rPr lang="en-US" altLang="zh-CN" sz="1000" b="1" dirty="0">
                <a:latin typeface="微软雅黑" panose="020B0503020204020204" pitchFamily="34" charset="-122"/>
                <a:ea typeface="微软雅黑" panose="020B0503020204020204" pitchFamily="34" charset="-122"/>
              </a:rPr>
              <a:t>5</a:t>
            </a:r>
            <a:endParaRPr lang="zh-CN" altLang="en-US" sz="1000" b="1" dirty="0">
              <a:latin typeface="微软雅黑" panose="020B0503020204020204" pitchFamily="34" charset="-122"/>
              <a:ea typeface="微软雅黑" panose="020B0503020204020204" pitchFamily="34" charset="-122"/>
            </a:endParaRPr>
          </a:p>
        </p:txBody>
      </p:sp>
      <p:sp>
        <p:nvSpPr>
          <p:cNvPr id="21" name="矩形 20"/>
          <p:cNvSpPr/>
          <p:nvPr/>
        </p:nvSpPr>
        <p:spPr>
          <a:xfrm>
            <a:off x="7935901" y="5366344"/>
            <a:ext cx="151334" cy="246221"/>
          </a:xfrm>
          <a:prstGeom prst="rect">
            <a:avLst/>
          </a:prstGeom>
          <a:solidFill>
            <a:schemeClr val="bg1"/>
          </a:solidFill>
        </p:spPr>
        <p:txBody>
          <a:bodyPr wrap="square">
            <a:spAutoFit/>
          </a:bodyPr>
          <a:lstStyle/>
          <a:p>
            <a:r>
              <a:rPr lang="en-US" altLang="zh-CN" sz="1000" b="1" dirty="0">
                <a:latin typeface="微软雅黑" panose="020B0503020204020204" pitchFamily="34" charset="-122"/>
                <a:ea typeface="微软雅黑" panose="020B0503020204020204" pitchFamily="34" charset="-122"/>
              </a:rPr>
              <a:t>6</a:t>
            </a:r>
            <a:endParaRPr lang="zh-CN" altLang="en-US" sz="1000" b="1" dirty="0">
              <a:latin typeface="微软雅黑" panose="020B0503020204020204" pitchFamily="34" charset="-122"/>
              <a:ea typeface="微软雅黑" panose="020B0503020204020204" pitchFamily="34" charset="-122"/>
            </a:endParaRPr>
          </a:p>
        </p:txBody>
      </p:sp>
      <p:sp>
        <p:nvSpPr>
          <p:cNvPr id="22" name="矩形 21"/>
          <p:cNvSpPr/>
          <p:nvPr/>
        </p:nvSpPr>
        <p:spPr>
          <a:xfrm>
            <a:off x="7940309" y="5775580"/>
            <a:ext cx="151334" cy="246221"/>
          </a:xfrm>
          <a:prstGeom prst="rect">
            <a:avLst/>
          </a:prstGeom>
          <a:solidFill>
            <a:schemeClr val="bg1"/>
          </a:solidFill>
        </p:spPr>
        <p:txBody>
          <a:bodyPr wrap="square">
            <a:spAutoFit/>
          </a:bodyPr>
          <a:lstStyle/>
          <a:p>
            <a:r>
              <a:rPr lang="en-US" altLang="zh-CN" sz="1000" b="1" dirty="0">
                <a:latin typeface="微软雅黑" panose="020B0503020204020204" pitchFamily="34" charset="-122"/>
                <a:ea typeface="微软雅黑" panose="020B0503020204020204" pitchFamily="34" charset="-122"/>
              </a:rPr>
              <a:t>7</a:t>
            </a:r>
            <a:endParaRPr lang="zh-CN" altLang="en-US" sz="1000" b="1" dirty="0">
              <a:latin typeface="微软雅黑" panose="020B0503020204020204" pitchFamily="34" charset="-122"/>
              <a:ea typeface="微软雅黑" panose="020B0503020204020204" pitchFamily="34" charset="-122"/>
            </a:endParaRPr>
          </a:p>
        </p:txBody>
      </p:sp>
      <p:sp>
        <p:nvSpPr>
          <p:cNvPr id="23" name="矩形 22"/>
          <p:cNvSpPr/>
          <p:nvPr/>
        </p:nvSpPr>
        <p:spPr>
          <a:xfrm>
            <a:off x="6227983" y="1904206"/>
            <a:ext cx="1467068" cy="400110"/>
          </a:xfrm>
          <a:prstGeom prst="rect">
            <a:avLst/>
          </a:prstGeom>
          <a:solidFill>
            <a:schemeClr val="accent6"/>
          </a:solidFill>
        </p:spPr>
        <p:txBody>
          <a:bodyPr wrap="none">
            <a:spAutoFit/>
          </a:bodyPr>
          <a:lstStyle/>
          <a:p>
            <a:r>
              <a:rPr lang="zh-CN" altLang="en-US" sz="2000" b="1" dirty="0" smtClean="0">
                <a:latin typeface="微软雅黑" panose="020B0503020204020204" pitchFamily="34" charset="-122"/>
                <a:ea typeface="微软雅黑" panose="020B0503020204020204" pitchFamily="34" charset="-122"/>
              </a:rPr>
              <a:t>规范要求</a:t>
            </a:r>
            <a:r>
              <a:rPr lang="zh-CN" altLang="en-US" sz="2000" b="1" dirty="0">
                <a:latin typeface="微软雅黑" panose="020B0503020204020204" pitchFamily="34" charset="-122"/>
                <a:ea typeface="微软雅黑" panose="020B0503020204020204" pitchFamily="34" charset="-122"/>
              </a:rPr>
              <a:t>：</a:t>
            </a:r>
            <a:endParaRPr lang="zh-CN" altLang="en-US" sz="2000" b="1" dirty="0">
              <a:latin typeface="微软雅黑" panose="020B0503020204020204" pitchFamily="34" charset="-122"/>
              <a:ea typeface="微软雅黑" panose="020B0503020204020204" pitchFamily="34" charset="-122"/>
            </a:endParaRPr>
          </a:p>
        </p:txBody>
      </p:sp>
      <p:sp>
        <p:nvSpPr>
          <p:cNvPr id="24" name="矩形 23"/>
          <p:cNvSpPr/>
          <p:nvPr/>
        </p:nvSpPr>
        <p:spPr>
          <a:xfrm>
            <a:off x="770847" y="2299266"/>
            <a:ext cx="5109253" cy="3481722"/>
          </a:xfrm>
          <a:prstGeom prst="rect">
            <a:avLst/>
          </a:prstGeom>
          <a:solidFill>
            <a:schemeClr val="accent3">
              <a:lumMod val="20000"/>
              <a:lumOff val="80000"/>
            </a:schemeClr>
          </a:solidFill>
        </p:spPr>
        <p:txBody>
          <a:bodyPr wrap="square">
            <a:spAutoFit/>
          </a:bodyPr>
          <a:lstStyle/>
          <a:p>
            <a:pPr>
              <a:lnSpc>
                <a:spcPct val="200000"/>
              </a:lnSpc>
            </a:pPr>
            <a:r>
              <a:rPr lang="zh-CN" altLang="en-US" sz="1600" b="1" dirty="0" smtClean="0">
                <a:solidFill>
                  <a:srgbClr val="FF0000"/>
                </a:solidFill>
                <a:latin typeface="SimSun" panose="02010600030101010101" pitchFamily="2" charset="-122"/>
                <a:ea typeface="SimSun" panose="02010600030101010101" pitchFamily="2" charset="-122"/>
              </a:rPr>
              <a:t>装配式钢结构：</a:t>
            </a:r>
            <a:endParaRPr lang="en-US" altLang="zh-CN" sz="1600" dirty="0" smtClean="0">
              <a:solidFill>
                <a:srgbClr val="FF0000"/>
              </a:solidFill>
              <a:latin typeface="SimSun" panose="02010600030101010101" pitchFamily="2" charset="-122"/>
              <a:ea typeface="SimSun" panose="02010600030101010101" pitchFamily="2" charset="-122"/>
            </a:endParaRPr>
          </a:p>
          <a:p>
            <a:pPr marL="342900" indent="-342900">
              <a:lnSpc>
                <a:spcPct val="150000"/>
              </a:lnSpc>
              <a:buAutoNum type="arabicPeriod"/>
            </a:pPr>
            <a:r>
              <a:rPr lang="zh-CN" altLang="en-US" sz="1600" dirty="0" smtClean="0">
                <a:solidFill>
                  <a:srgbClr val="000000"/>
                </a:solidFill>
                <a:latin typeface="SimSun" panose="02010600030101010101" pitchFamily="2" charset="-122"/>
                <a:ea typeface="SimSun" panose="02010600030101010101" pitchFamily="2" charset="-122"/>
              </a:rPr>
              <a:t>应</a:t>
            </a:r>
            <a:r>
              <a:rPr lang="zh-CN" altLang="en-US" sz="1600" dirty="0">
                <a:solidFill>
                  <a:srgbClr val="000000"/>
                </a:solidFill>
                <a:latin typeface="SimSun" panose="02010600030101010101" pitchFamily="2" charset="-122"/>
                <a:ea typeface="SimSun" panose="02010600030101010101" pitchFamily="2" charset="-122"/>
              </a:rPr>
              <a:t>充分利用钢结构自身作为</a:t>
            </a:r>
            <a:r>
              <a:rPr lang="zh-CN" altLang="en-US" sz="1600" dirty="0" smtClean="0">
                <a:solidFill>
                  <a:srgbClr val="000000"/>
                </a:solidFill>
                <a:latin typeface="SimSun" panose="02010600030101010101" pitchFamily="2" charset="-122"/>
                <a:ea typeface="SimSun" panose="02010600030101010101" pitchFamily="2" charset="-122"/>
              </a:rPr>
              <a:t>防雷接地</a:t>
            </a:r>
            <a:r>
              <a:rPr lang="zh-CN" altLang="en-US" sz="1600" dirty="0">
                <a:solidFill>
                  <a:srgbClr val="000000"/>
                </a:solidFill>
                <a:latin typeface="SimSun" panose="02010600030101010101" pitchFamily="2" charset="-122"/>
                <a:ea typeface="SimSun" panose="02010600030101010101" pitchFamily="2" charset="-122"/>
              </a:rPr>
              <a:t>装置。构件连接部位应有永久性明显标记，其预留防雷装置的端 头应可靠连接。 </a:t>
            </a:r>
            <a:endParaRPr lang="zh-CN" altLang="en-US" sz="1600" dirty="0">
              <a:solidFill>
                <a:srgbClr val="000000"/>
              </a:solidFill>
              <a:latin typeface="SimSun" panose="02010600030101010101" pitchFamily="2" charset="-122"/>
              <a:ea typeface="SimSun" panose="02010600030101010101" pitchFamily="2" charset="-122"/>
            </a:endParaRPr>
          </a:p>
          <a:p>
            <a:pPr marL="342900" indent="-342900">
              <a:lnSpc>
                <a:spcPct val="150000"/>
              </a:lnSpc>
              <a:buAutoNum type="arabicPeriod"/>
            </a:pPr>
            <a:r>
              <a:rPr lang="zh-CN" altLang="en-US" sz="1600" dirty="0" smtClean="0">
                <a:solidFill>
                  <a:srgbClr val="000000"/>
                </a:solidFill>
                <a:latin typeface="SimSun" panose="02010600030101010101" pitchFamily="2" charset="-122"/>
                <a:ea typeface="SimSun" panose="02010600030101010101" pitchFamily="2" charset="-122"/>
              </a:rPr>
              <a:t>配电</a:t>
            </a:r>
            <a:r>
              <a:rPr lang="zh-CN" altLang="en-US" sz="1600" dirty="0">
                <a:solidFill>
                  <a:srgbClr val="000000"/>
                </a:solidFill>
                <a:latin typeface="SimSun" panose="02010600030101010101" pitchFamily="2" charset="-122"/>
                <a:ea typeface="SimSun" panose="02010600030101010101" pitchFamily="2" charset="-122"/>
              </a:rPr>
              <a:t>间、弱电间、监控室、各设备机房、竖井和设洗浴设施的卫生间等应设等电位连接，接地端子应与建筑物本身的钢结构金属物连接。</a:t>
            </a:r>
            <a:endParaRPr lang="en-US" altLang="zh-CN" sz="1600" dirty="0">
              <a:solidFill>
                <a:srgbClr val="000000"/>
              </a:solidFill>
              <a:latin typeface="SimSun" panose="02010600030101010101" pitchFamily="2" charset="-122"/>
              <a:ea typeface="SimSun" panose="02010600030101010101" pitchFamily="2" charset="-122"/>
            </a:endParaRPr>
          </a:p>
          <a:p>
            <a:pPr marL="342900" indent="-342900">
              <a:lnSpc>
                <a:spcPct val="150000"/>
              </a:lnSpc>
              <a:buAutoNum type="arabicPeriod"/>
            </a:pPr>
            <a:r>
              <a:rPr lang="zh-CN" altLang="en-US" sz="1600" dirty="0">
                <a:solidFill>
                  <a:srgbClr val="000000"/>
                </a:solidFill>
                <a:latin typeface="SimSun" panose="02010600030101010101" pitchFamily="2" charset="-122"/>
                <a:ea typeface="SimSun" panose="02010600030101010101" pitchFamily="2" charset="-122"/>
              </a:rPr>
              <a:t>外围护系统的金属围护部</a:t>
            </a:r>
            <a:r>
              <a:rPr lang="en-US" altLang="zh-CN" sz="1600" dirty="0">
                <a:solidFill>
                  <a:srgbClr val="000000"/>
                </a:solidFill>
                <a:latin typeface="SimSun" panose="02010600030101010101" pitchFamily="2" charset="-122"/>
                <a:ea typeface="SimSun" panose="02010600030101010101" pitchFamily="2" charset="-122"/>
              </a:rPr>
              <a:t>(</a:t>
            </a:r>
            <a:r>
              <a:rPr lang="zh-CN" altLang="en-US" sz="1600" dirty="0">
                <a:solidFill>
                  <a:srgbClr val="000000"/>
                </a:solidFill>
                <a:latin typeface="SimSun" panose="02010600030101010101" pitchFamily="2" charset="-122"/>
                <a:ea typeface="SimSun" panose="02010600030101010101" pitchFamily="2" charset="-122"/>
              </a:rPr>
              <a:t>构</a:t>
            </a:r>
            <a:r>
              <a:rPr lang="en-US" altLang="zh-CN" sz="1600" dirty="0">
                <a:solidFill>
                  <a:srgbClr val="000000"/>
                </a:solidFill>
                <a:latin typeface="SimSun" panose="02010600030101010101" pitchFamily="2" charset="-122"/>
                <a:ea typeface="SimSun" panose="02010600030101010101" pitchFamily="2" charset="-122"/>
              </a:rPr>
              <a:t>)</a:t>
            </a:r>
            <a:r>
              <a:rPr lang="zh-CN" altLang="en-US" sz="1600" dirty="0">
                <a:solidFill>
                  <a:srgbClr val="000000"/>
                </a:solidFill>
                <a:latin typeface="SimSun" panose="02010600030101010101" pitchFamily="2" charset="-122"/>
                <a:ea typeface="SimSun" panose="02010600030101010101" pitchFamily="2" charset="-122"/>
              </a:rPr>
              <a:t>件、金属遮阳部</a:t>
            </a:r>
            <a:r>
              <a:rPr lang="en-US" altLang="zh-CN" sz="1600" dirty="0">
                <a:solidFill>
                  <a:srgbClr val="000000"/>
                </a:solidFill>
                <a:latin typeface="SimSun" panose="02010600030101010101" pitchFamily="2" charset="-122"/>
                <a:ea typeface="SimSun" panose="02010600030101010101" pitchFamily="2" charset="-122"/>
              </a:rPr>
              <a:t>(</a:t>
            </a:r>
            <a:r>
              <a:rPr lang="zh-CN" altLang="en-US" sz="1600" dirty="0">
                <a:solidFill>
                  <a:srgbClr val="000000"/>
                </a:solidFill>
                <a:latin typeface="SimSun" panose="02010600030101010101" pitchFamily="2" charset="-122"/>
                <a:ea typeface="SimSun" panose="02010600030101010101" pitchFamily="2" charset="-122"/>
              </a:rPr>
              <a:t>构</a:t>
            </a:r>
            <a:r>
              <a:rPr lang="en-US" altLang="zh-CN" sz="1600" dirty="0">
                <a:solidFill>
                  <a:srgbClr val="000000"/>
                </a:solidFill>
                <a:latin typeface="SimSun" panose="02010600030101010101" pitchFamily="2" charset="-122"/>
                <a:ea typeface="SimSun" panose="02010600030101010101" pitchFamily="2" charset="-122"/>
              </a:rPr>
              <a:t>)</a:t>
            </a:r>
            <a:r>
              <a:rPr lang="zh-CN" altLang="en-US" sz="1600" dirty="0">
                <a:solidFill>
                  <a:srgbClr val="000000"/>
                </a:solidFill>
                <a:latin typeface="SimSun" panose="02010600030101010101" pitchFamily="2" charset="-122"/>
                <a:ea typeface="SimSun" panose="02010600030101010101" pitchFamily="2" charset="-122"/>
              </a:rPr>
              <a:t>件、金属</a:t>
            </a:r>
            <a:r>
              <a:rPr lang="zh-CN" altLang="en-US" sz="1600" dirty="0" smtClean="0">
                <a:solidFill>
                  <a:srgbClr val="000000"/>
                </a:solidFill>
                <a:latin typeface="SimSun" panose="02010600030101010101" pitchFamily="2" charset="-122"/>
                <a:ea typeface="SimSun" panose="02010600030101010101" pitchFamily="2" charset="-122"/>
              </a:rPr>
              <a:t>门窗等</a:t>
            </a:r>
            <a:r>
              <a:rPr lang="zh-CN" altLang="en-US" sz="1600" dirty="0">
                <a:solidFill>
                  <a:srgbClr val="000000"/>
                </a:solidFill>
                <a:latin typeface="SimSun" panose="02010600030101010101" pitchFamily="2" charset="-122"/>
                <a:ea typeface="SimSun" panose="02010600030101010101" pitchFamily="2" charset="-122"/>
              </a:rPr>
              <a:t>应有防雷措施。 </a:t>
            </a:r>
            <a:endParaRPr lang="zh-CN" altLang="en-US" sz="1600" dirty="0">
              <a:solidFill>
                <a:srgbClr val="000000"/>
              </a:solidFill>
              <a:latin typeface="SimSun" panose="02010600030101010101" pitchFamily="2" charset="-122"/>
              <a:ea typeface="SimSun" panose="02010600030101010101" pitchFamily="2" charset="-122"/>
            </a:endParaRPr>
          </a:p>
        </p:txBody>
      </p:sp>
      <p:sp>
        <p:nvSpPr>
          <p:cNvPr id="14" name="矩形 13"/>
          <p:cNvSpPr/>
          <p:nvPr/>
        </p:nvSpPr>
        <p:spPr>
          <a:xfrm>
            <a:off x="9222576" y="571759"/>
            <a:ext cx="2236510" cy="400110"/>
          </a:xfrm>
          <a:prstGeom prst="rect">
            <a:avLst/>
          </a:prstGeom>
        </p:spPr>
        <p:txBody>
          <a:bodyPr wrap="none">
            <a:spAutoFit/>
          </a:bodyPr>
          <a:lstStyle/>
          <a:p>
            <a:r>
              <a:rPr lang="zh-CN" altLang="en-US" sz="2000" b="1" dirty="0" smtClean="0">
                <a:sym typeface="+mn-ea"/>
              </a:rPr>
              <a:t>电气专业审查要点</a:t>
            </a:r>
            <a:endParaRPr lang="zh-CN" altLang="en-US" sz="2000" b="1" dirty="0">
              <a:sym typeface="+mn-ea"/>
            </a:endParaRPr>
          </a:p>
        </p:txBody>
      </p:sp>
    </p:spTree>
    <p:custDataLst>
      <p:tags r:id="rId3"/>
    </p:custData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678665"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7.5 </a:t>
            </a:r>
            <a:r>
              <a:rPr lang="zh-CN" altLang="en-US" sz="2000" b="1" dirty="0" smtClean="0">
                <a:latin typeface="微软雅黑" panose="020B0503020204020204" pitchFamily="34" charset="-122"/>
                <a:ea typeface="微软雅黑" panose="020B0503020204020204" pitchFamily="34" charset="-122"/>
              </a:rPr>
              <a:t>电气专业</a:t>
            </a:r>
            <a:endParaRPr lang="zh-CN" altLang="en-US" sz="2000" b="1" dirty="0">
              <a:latin typeface="微软雅黑" panose="020B0503020204020204" pitchFamily="34" charset="-122"/>
              <a:ea typeface="微软雅黑" panose="020B0503020204020204" pitchFamily="34" charset="-122"/>
            </a:endParaRPr>
          </a:p>
        </p:txBody>
      </p:sp>
      <p:graphicFrame>
        <p:nvGraphicFramePr>
          <p:cNvPr id="14" name="图示 13"/>
          <p:cNvGraphicFramePr/>
          <p:nvPr/>
        </p:nvGraphicFramePr>
        <p:xfrm>
          <a:off x="908550" y="2434592"/>
          <a:ext cx="2330409" cy="3915408"/>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graphicFrame>
        <p:nvGraphicFramePr>
          <p:cNvPr id="17" name="图示 16"/>
          <p:cNvGraphicFramePr/>
          <p:nvPr/>
        </p:nvGraphicFramePr>
        <p:xfrm>
          <a:off x="3360748" y="2466531"/>
          <a:ext cx="2784551" cy="412295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20" name="图示 19"/>
          <p:cNvGraphicFramePr/>
          <p:nvPr/>
        </p:nvGraphicFramePr>
        <p:xfrm>
          <a:off x="6392392" y="2097826"/>
          <a:ext cx="1874807" cy="3738496"/>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graphicFrame>
        <p:nvGraphicFramePr>
          <p:cNvPr id="26" name="图示 25"/>
          <p:cNvGraphicFramePr/>
          <p:nvPr/>
        </p:nvGraphicFramePr>
        <p:xfrm>
          <a:off x="8778501" y="2455479"/>
          <a:ext cx="2270500" cy="3474122"/>
        </p:xfrm>
        <a:graphic>
          <a:graphicData uri="http://schemas.openxmlformats.org/drawingml/2006/diagram">
            <dgm:relIds xmlns:dgm="http://schemas.openxmlformats.org/drawingml/2006/diagram" xmlns:r="http://schemas.openxmlformats.org/officeDocument/2006/relationships" r:dm="rId16" r:lo="rId17" r:qs="rId18" r:cs="rId19"/>
          </a:graphicData>
        </a:graphic>
      </p:graphicFrame>
      <p:sp>
        <p:nvSpPr>
          <p:cNvPr id="28" name="矩形 27"/>
          <p:cNvSpPr/>
          <p:nvPr/>
        </p:nvSpPr>
        <p:spPr>
          <a:xfrm>
            <a:off x="908551" y="1625613"/>
            <a:ext cx="2749471" cy="400110"/>
          </a:xfrm>
          <a:prstGeom prst="rect">
            <a:avLst/>
          </a:prstGeom>
          <a:solidFill>
            <a:schemeClr val="accent3">
              <a:lumMod val="75000"/>
            </a:schemeClr>
          </a:solidFill>
        </p:spPr>
        <p:txBody>
          <a:bodyPr wrap="non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防雷设计相关部品部件</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11" name="矩形 10"/>
          <p:cNvSpPr/>
          <p:nvPr/>
        </p:nvSpPr>
        <p:spPr>
          <a:xfrm>
            <a:off x="9222576" y="571759"/>
            <a:ext cx="2236510" cy="400110"/>
          </a:xfrm>
          <a:prstGeom prst="rect">
            <a:avLst/>
          </a:prstGeom>
        </p:spPr>
        <p:txBody>
          <a:bodyPr wrap="none">
            <a:spAutoFit/>
          </a:bodyPr>
          <a:lstStyle/>
          <a:p>
            <a:r>
              <a:rPr lang="zh-CN" altLang="en-US" sz="2000" b="1" dirty="0" smtClean="0">
                <a:sym typeface="+mn-ea"/>
              </a:rPr>
              <a:t>电气专业审查要点</a:t>
            </a:r>
            <a:endParaRPr lang="zh-CN" altLang="en-US" sz="2000" b="1" dirty="0">
              <a:sym typeface="+mn-ea"/>
            </a:endParaRPr>
          </a:p>
        </p:txBody>
      </p:sp>
    </p:spTree>
    <p:custDataLst>
      <p:tags r:id="rId2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1000"/>
                                        <p:tgtEl>
                                          <p:spTgt spid="17"/>
                                        </p:tgtEl>
                                      </p:cBhvr>
                                    </p:animEffect>
                                    <p:anim calcmode="lin" valueType="num">
                                      <p:cBhvr>
                                        <p:cTn id="15" dur="1000" fill="hold"/>
                                        <p:tgtEl>
                                          <p:spTgt spid="17"/>
                                        </p:tgtEl>
                                        <p:attrNameLst>
                                          <p:attrName>ppt_x</p:attrName>
                                        </p:attrNameLst>
                                      </p:cBhvr>
                                      <p:tavLst>
                                        <p:tav tm="0">
                                          <p:val>
                                            <p:strVal val="#ppt_x"/>
                                          </p:val>
                                        </p:tav>
                                        <p:tav tm="100000">
                                          <p:val>
                                            <p:strVal val="#ppt_x"/>
                                          </p:val>
                                        </p:tav>
                                      </p:tavLst>
                                    </p:anim>
                                    <p:anim calcmode="lin" valueType="num">
                                      <p:cBhvr>
                                        <p:cTn id="1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1000"/>
                                        <p:tgtEl>
                                          <p:spTgt spid="20"/>
                                        </p:tgtEl>
                                      </p:cBhvr>
                                    </p:animEffect>
                                    <p:anim calcmode="lin" valueType="num">
                                      <p:cBhvr>
                                        <p:cTn id="22" dur="1000" fill="hold"/>
                                        <p:tgtEl>
                                          <p:spTgt spid="20"/>
                                        </p:tgtEl>
                                        <p:attrNameLst>
                                          <p:attrName>ppt_x</p:attrName>
                                        </p:attrNameLst>
                                      </p:cBhvr>
                                      <p:tavLst>
                                        <p:tav tm="0">
                                          <p:val>
                                            <p:strVal val="#ppt_x"/>
                                          </p:val>
                                        </p:tav>
                                        <p:tav tm="100000">
                                          <p:val>
                                            <p:strVal val="#ppt_x"/>
                                          </p:val>
                                        </p:tav>
                                      </p:tavLst>
                                    </p:anim>
                                    <p:anim calcmode="lin" valueType="num">
                                      <p:cBhvr>
                                        <p:cTn id="2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1000"/>
                                        <p:tgtEl>
                                          <p:spTgt spid="26"/>
                                        </p:tgtEl>
                                      </p:cBhvr>
                                    </p:animEffect>
                                    <p:anim calcmode="lin" valueType="num">
                                      <p:cBhvr>
                                        <p:cTn id="29" dur="1000" fill="hold"/>
                                        <p:tgtEl>
                                          <p:spTgt spid="26"/>
                                        </p:tgtEl>
                                        <p:attrNameLst>
                                          <p:attrName>ppt_x</p:attrName>
                                        </p:attrNameLst>
                                      </p:cBhvr>
                                      <p:tavLst>
                                        <p:tav tm="0">
                                          <p:val>
                                            <p:strVal val="#ppt_x"/>
                                          </p:val>
                                        </p:tav>
                                        <p:tav tm="100000">
                                          <p:val>
                                            <p:strVal val="#ppt_x"/>
                                          </p:val>
                                        </p:tav>
                                      </p:tavLst>
                                    </p:anim>
                                    <p:anim calcmode="lin" valueType="num">
                                      <p:cBhvr>
                                        <p:cTn id="30"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Graphic spid="17" grpId="0">
        <p:bldAsOne/>
      </p:bldGraphic>
      <p:bldGraphic spid="20" grpId="0">
        <p:bldAsOne/>
      </p:bldGraphic>
      <p:bldGraphic spid="26" grpId="0">
        <p:bldAsOne/>
      </p:bldGraphic>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678665"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7.5 </a:t>
            </a:r>
            <a:r>
              <a:rPr lang="zh-CN" altLang="en-US" sz="2000" b="1" dirty="0" smtClean="0">
                <a:latin typeface="微软雅黑" panose="020B0503020204020204" pitchFamily="34" charset="-122"/>
                <a:ea typeface="微软雅黑" panose="020B0503020204020204" pitchFamily="34" charset="-122"/>
              </a:rPr>
              <a:t>电气专业</a:t>
            </a:r>
            <a:endParaRPr lang="zh-CN" altLang="en-US" sz="2000" b="1" dirty="0">
              <a:latin typeface="微软雅黑" panose="020B0503020204020204" pitchFamily="34" charset="-122"/>
              <a:ea typeface="微软雅黑" panose="020B0503020204020204" pitchFamily="34" charset="-122"/>
            </a:endParaRPr>
          </a:p>
        </p:txBody>
      </p:sp>
      <p:graphicFrame>
        <p:nvGraphicFramePr>
          <p:cNvPr id="6" name="表格 5"/>
          <p:cNvGraphicFramePr>
            <a:graphicFrameLocks noGrp="true"/>
          </p:cNvGraphicFramePr>
          <p:nvPr/>
        </p:nvGraphicFramePr>
        <p:xfrm>
          <a:off x="1409307" y="2335759"/>
          <a:ext cx="9719036" cy="3303041"/>
        </p:xfrm>
        <a:graphic>
          <a:graphicData uri="http://schemas.openxmlformats.org/drawingml/2006/table">
            <a:tbl>
              <a:tblPr firstRow="true" firstCol="true" bandRow="true">
                <a:tableStyleId>{5C22544A-7EE6-4342-B048-85BDC9FD1C3A}</a:tableStyleId>
              </a:tblPr>
              <a:tblGrid>
                <a:gridCol w="1704925"/>
                <a:gridCol w="2254333"/>
                <a:gridCol w="1772239"/>
                <a:gridCol w="2045617"/>
                <a:gridCol w="1941922"/>
              </a:tblGrid>
              <a:tr h="864257">
                <a:tc>
                  <a:txBody>
                    <a:bodyPr/>
                    <a:lstStyle/>
                    <a:p>
                      <a:pPr algn="ctr">
                        <a:spcAft>
                          <a:spcPts val="0"/>
                        </a:spcAft>
                      </a:pPr>
                      <a:r>
                        <a:rPr lang="zh-CN" sz="1600" b="1" kern="0" dirty="0">
                          <a:solidFill>
                            <a:schemeClr val="tx1"/>
                          </a:solidFill>
                          <a:effectLst/>
                          <a:latin typeface="+mj-ea"/>
                          <a:ea typeface="+mj-ea"/>
                        </a:rPr>
                        <a:t>装配式建筑分类</a:t>
                      </a:r>
                      <a:endParaRPr lang="zh-CN" sz="1600" b="1" kern="100" dirty="0">
                        <a:solidFill>
                          <a:schemeClr val="tx1"/>
                        </a:solidFill>
                        <a:effectLst/>
                        <a:latin typeface="+mj-ea"/>
                        <a:ea typeface="+mj-ea"/>
                        <a:cs typeface="Times New Roman" panose="02020603050405020304" charset="0"/>
                      </a:endParaRPr>
                    </a:p>
                  </a:txBody>
                  <a:tcPr marL="67318" marR="67318" marT="0" marB="0" anchor="ctr">
                    <a:solidFill>
                      <a:schemeClr val="accent1">
                        <a:lumMod val="60000"/>
                        <a:lumOff val="40000"/>
                      </a:schemeClr>
                    </a:solidFill>
                  </a:tcPr>
                </a:tc>
                <a:tc>
                  <a:txBody>
                    <a:bodyPr/>
                    <a:lstStyle/>
                    <a:p>
                      <a:pPr algn="ctr">
                        <a:spcAft>
                          <a:spcPts val="0"/>
                        </a:spcAft>
                      </a:pPr>
                      <a:r>
                        <a:rPr lang="zh-CN" sz="1600" b="1" kern="0" dirty="0">
                          <a:solidFill>
                            <a:schemeClr val="tx1"/>
                          </a:solidFill>
                          <a:effectLst/>
                          <a:latin typeface="+mj-ea"/>
                          <a:ea typeface="+mj-ea"/>
                        </a:rPr>
                        <a:t>结构形式</a:t>
                      </a:r>
                      <a:endParaRPr lang="zh-CN" sz="1600" b="1" kern="100" dirty="0">
                        <a:solidFill>
                          <a:schemeClr val="tx1"/>
                        </a:solidFill>
                        <a:effectLst/>
                        <a:latin typeface="+mj-ea"/>
                        <a:ea typeface="+mj-ea"/>
                        <a:cs typeface="Times New Roman" panose="02020603050405020304" charset="0"/>
                      </a:endParaRPr>
                    </a:p>
                  </a:txBody>
                  <a:tcPr marL="67318" marR="67318" marT="0" marB="0" anchor="ctr">
                    <a:solidFill>
                      <a:schemeClr val="accent1">
                        <a:lumMod val="60000"/>
                        <a:lumOff val="40000"/>
                      </a:schemeClr>
                    </a:solidFill>
                  </a:tcPr>
                </a:tc>
                <a:tc>
                  <a:txBody>
                    <a:bodyPr/>
                    <a:lstStyle/>
                    <a:p>
                      <a:pPr algn="ctr">
                        <a:spcAft>
                          <a:spcPts val="0"/>
                        </a:spcAft>
                      </a:pPr>
                      <a:r>
                        <a:rPr lang="zh-CN" sz="1600" b="1" kern="0" dirty="0" smtClean="0">
                          <a:solidFill>
                            <a:schemeClr val="tx1"/>
                          </a:solidFill>
                          <a:effectLst/>
                          <a:latin typeface="+mj-ea"/>
                          <a:ea typeface="+mj-ea"/>
                        </a:rPr>
                        <a:t>竖向承重</a:t>
                      </a:r>
                      <a:r>
                        <a:rPr lang="zh-CN" sz="1600" b="1" kern="0" dirty="0">
                          <a:solidFill>
                            <a:schemeClr val="tx1"/>
                          </a:solidFill>
                          <a:effectLst/>
                          <a:latin typeface="+mj-ea"/>
                          <a:ea typeface="+mj-ea"/>
                        </a:rPr>
                        <a:t>构件</a:t>
                      </a:r>
                      <a:endParaRPr lang="zh-CN" sz="1600" b="1" kern="100" dirty="0">
                        <a:solidFill>
                          <a:schemeClr val="tx1"/>
                        </a:solidFill>
                        <a:effectLst/>
                        <a:latin typeface="+mj-ea"/>
                        <a:ea typeface="+mj-ea"/>
                        <a:cs typeface="Times New Roman" panose="02020603050405020304" charset="0"/>
                      </a:endParaRPr>
                    </a:p>
                  </a:txBody>
                  <a:tcPr marL="67318" marR="67318" marT="0" marB="0" anchor="ctr" anchorCtr="true">
                    <a:solidFill>
                      <a:schemeClr val="accent1">
                        <a:lumMod val="60000"/>
                        <a:lumOff val="40000"/>
                      </a:schemeClr>
                    </a:solidFill>
                  </a:tcPr>
                </a:tc>
                <a:tc>
                  <a:txBody>
                    <a:bodyPr/>
                    <a:lstStyle/>
                    <a:p>
                      <a:pPr algn="ctr">
                        <a:spcAft>
                          <a:spcPts val="0"/>
                        </a:spcAft>
                      </a:pPr>
                      <a:r>
                        <a:rPr lang="zh-CN" sz="1600" b="1" kern="0" dirty="0">
                          <a:solidFill>
                            <a:schemeClr val="tx1"/>
                          </a:solidFill>
                          <a:effectLst/>
                          <a:latin typeface="+mj-ea"/>
                          <a:ea typeface="+mj-ea"/>
                        </a:rPr>
                        <a:t>竖向构件间连接方式</a:t>
                      </a:r>
                      <a:endParaRPr lang="zh-CN" sz="1600" b="1" kern="100" dirty="0">
                        <a:solidFill>
                          <a:schemeClr val="tx1"/>
                        </a:solidFill>
                        <a:effectLst/>
                        <a:latin typeface="+mj-ea"/>
                        <a:ea typeface="+mj-ea"/>
                        <a:cs typeface="Times New Roman" panose="02020603050405020304" charset="0"/>
                      </a:endParaRPr>
                    </a:p>
                  </a:txBody>
                  <a:tcPr marL="67318" marR="67318" marT="0" marB="0" anchor="ctr">
                    <a:solidFill>
                      <a:schemeClr val="accent1">
                        <a:lumMod val="60000"/>
                        <a:lumOff val="40000"/>
                      </a:schemeClr>
                    </a:solidFill>
                  </a:tcPr>
                </a:tc>
                <a:tc>
                  <a:txBody>
                    <a:bodyPr/>
                    <a:lstStyle/>
                    <a:p>
                      <a:pPr algn="ctr">
                        <a:spcAft>
                          <a:spcPts val="0"/>
                        </a:spcAft>
                      </a:pPr>
                      <a:r>
                        <a:rPr lang="zh-CN" sz="1600" b="1" kern="0" dirty="0">
                          <a:solidFill>
                            <a:schemeClr val="tx1"/>
                          </a:solidFill>
                          <a:effectLst/>
                          <a:latin typeface="+mj-ea"/>
                          <a:ea typeface="+mj-ea"/>
                        </a:rPr>
                        <a:t>竖向钢筋（钢构件</a:t>
                      </a:r>
                      <a:r>
                        <a:rPr lang="en-US" sz="1600" b="1" kern="0" dirty="0">
                          <a:solidFill>
                            <a:schemeClr val="tx1"/>
                          </a:solidFill>
                          <a:effectLst/>
                          <a:latin typeface="+mj-ea"/>
                          <a:ea typeface="+mj-ea"/>
                        </a:rPr>
                        <a:t>)</a:t>
                      </a:r>
                      <a:r>
                        <a:rPr lang="zh-CN" sz="1600" b="1" kern="0" dirty="0">
                          <a:solidFill>
                            <a:schemeClr val="tx1"/>
                          </a:solidFill>
                          <a:effectLst/>
                          <a:latin typeface="+mj-ea"/>
                          <a:ea typeface="+mj-ea"/>
                        </a:rPr>
                        <a:t>的自然连续性</a:t>
                      </a:r>
                      <a:endParaRPr lang="zh-CN" sz="1600" b="1" kern="100" dirty="0">
                        <a:solidFill>
                          <a:schemeClr val="tx1"/>
                        </a:solidFill>
                        <a:effectLst/>
                        <a:latin typeface="+mj-ea"/>
                        <a:ea typeface="+mj-ea"/>
                        <a:cs typeface="Times New Roman" panose="02020603050405020304" charset="0"/>
                      </a:endParaRPr>
                    </a:p>
                  </a:txBody>
                  <a:tcPr marL="67318" marR="67318" marT="0" marB="0" anchor="ctr" anchorCtr="true">
                    <a:solidFill>
                      <a:schemeClr val="accent1">
                        <a:lumMod val="60000"/>
                        <a:lumOff val="40000"/>
                      </a:schemeClr>
                    </a:solidFill>
                  </a:tcPr>
                </a:tc>
              </a:tr>
              <a:tr h="537361">
                <a:tc rowSpan="3">
                  <a:txBody>
                    <a:bodyPr/>
                    <a:lstStyle/>
                    <a:p>
                      <a:pPr algn="ctr">
                        <a:spcAft>
                          <a:spcPts val="0"/>
                        </a:spcAft>
                      </a:pPr>
                      <a:r>
                        <a:rPr lang="zh-CN" sz="1600" kern="0" dirty="0">
                          <a:solidFill>
                            <a:schemeClr val="tx1"/>
                          </a:solidFill>
                          <a:effectLst/>
                          <a:latin typeface="+mj-ea"/>
                          <a:ea typeface="+mj-ea"/>
                        </a:rPr>
                        <a:t>装配式混凝土</a:t>
                      </a:r>
                      <a:r>
                        <a:rPr lang="zh-CN" sz="1600" kern="0" dirty="0" smtClean="0">
                          <a:solidFill>
                            <a:schemeClr val="tx1"/>
                          </a:solidFill>
                          <a:effectLst/>
                          <a:latin typeface="+mj-ea"/>
                          <a:ea typeface="+mj-ea"/>
                        </a:rPr>
                        <a:t>结构建筑</a:t>
                      </a:r>
                      <a:endParaRPr lang="zh-CN" sz="1600" kern="100" dirty="0">
                        <a:solidFill>
                          <a:schemeClr val="tx1"/>
                        </a:solidFill>
                        <a:effectLst/>
                        <a:latin typeface="+mj-ea"/>
                        <a:ea typeface="+mj-ea"/>
                        <a:cs typeface="Times New Roman" panose="02020603050405020304" charset="0"/>
                      </a:endParaRPr>
                    </a:p>
                  </a:txBody>
                  <a:tcPr marL="67318" marR="67318" marT="0" marB="0" anchor="ctr">
                    <a:solidFill>
                      <a:schemeClr val="accent2">
                        <a:lumMod val="20000"/>
                        <a:lumOff val="80000"/>
                      </a:schemeClr>
                    </a:solidFill>
                  </a:tcPr>
                </a:tc>
                <a:tc rowSpan="2">
                  <a:txBody>
                    <a:bodyPr/>
                    <a:lstStyle/>
                    <a:p>
                      <a:pPr algn="l">
                        <a:spcAft>
                          <a:spcPts val="0"/>
                        </a:spcAft>
                      </a:pPr>
                      <a:r>
                        <a:rPr lang="zh-CN" sz="1600" kern="0" dirty="0" smtClean="0">
                          <a:solidFill>
                            <a:schemeClr val="tx1"/>
                          </a:solidFill>
                          <a:effectLst/>
                          <a:latin typeface="+mj-ea"/>
                          <a:ea typeface="+mj-ea"/>
                        </a:rPr>
                        <a:t>装配</a:t>
                      </a:r>
                      <a:r>
                        <a:rPr lang="zh-CN" altLang="en-US" sz="1600" kern="0" dirty="0" smtClean="0">
                          <a:solidFill>
                            <a:schemeClr val="tx1"/>
                          </a:solidFill>
                          <a:effectLst/>
                          <a:latin typeface="+mj-ea"/>
                          <a:ea typeface="+mj-ea"/>
                        </a:rPr>
                        <a:t>整体</a:t>
                      </a:r>
                      <a:r>
                        <a:rPr lang="zh-CN" sz="1600" kern="0" dirty="0" smtClean="0">
                          <a:solidFill>
                            <a:schemeClr val="tx1"/>
                          </a:solidFill>
                          <a:effectLst/>
                          <a:latin typeface="+mj-ea"/>
                          <a:ea typeface="+mj-ea"/>
                        </a:rPr>
                        <a:t>式</a:t>
                      </a:r>
                      <a:r>
                        <a:rPr lang="zh-CN" sz="1600" kern="0" dirty="0">
                          <a:solidFill>
                            <a:schemeClr val="tx1"/>
                          </a:solidFill>
                          <a:effectLst/>
                          <a:latin typeface="+mj-ea"/>
                          <a:ea typeface="+mj-ea"/>
                        </a:rPr>
                        <a:t>剪力墙结构</a:t>
                      </a:r>
                      <a:endParaRPr lang="zh-CN" sz="1600" kern="100" dirty="0">
                        <a:solidFill>
                          <a:schemeClr val="tx1"/>
                        </a:solidFill>
                        <a:effectLst/>
                        <a:latin typeface="+mj-ea"/>
                        <a:ea typeface="+mj-ea"/>
                        <a:cs typeface="Times New Roman" panose="02020603050405020304" charset="0"/>
                      </a:endParaRPr>
                    </a:p>
                  </a:txBody>
                  <a:tcPr marL="67318" marR="67318" marT="0" marB="0" anchor="ctr">
                    <a:solidFill>
                      <a:schemeClr val="accent2">
                        <a:lumMod val="20000"/>
                        <a:lumOff val="80000"/>
                      </a:schemeClr>
                    </a:solidFill>
                  </a:tcPr>
                </a:tc>
                <a:tc>
                  <a:txBody>
                    <a:bodyPr/>
                    <a:lstStyle/>
                    <a:p>
                      <a:pPr algn="ctr">
                        <a:spcAft>
                          <a:spcPts val="0"/>
                        </a:spcAft>
                      </a:pPr>
                      <a:r>
                        <a:rPr lang="zh-CN" sz="1600" b="0" kern="0" dirty="0">
                          <a:solidFill>
                            <a:schemeClr val="tx1"/>
                          </a:solidFill>
                          <a:effectLst/>
                          <a:latin typeface="+mj-ea"/>
                          <a:ea typeface="+mj-ea"/>
                        </a:rPr>
                        <a:t>预制剪力墙</a:t>
                      </a:r>
                      <a:endParaRPr lang="zh-CN" sz="1600" b="0" kern="100" dirty="0">
                        <a:solidFill>
                          <a:schemeClr val="tx1"/>
                        </a:solidFill>
                        <a:effectLst/>
                        <a:latin typeface="+mj-ea"/>
                        <a:ea typeface="+mj-ea"/>
                        <a:cs typeface="Times New Roman" panose="02020603050405020304" charset="0"/>
                      </a:endParaRPr>
                    </a:p>
                  </a:txBody>
                  <a:tcPr marL="67318" marR="67318" marT="0" marB="0" anchor="ctr">
                    <a:solidFill>
                      <a:schemeClr val="accent2">
                        <a:lumMod val="20000"/>
                        <a:lumOff val="80000"/>
                      </a:schemeClr>
                    </a:solidFill>
                  </a:tcPr>
                </a:tc>
                <a:tc>
                  <a:txBody>
                    <a:bodyPr/>
                    <a:lstStyle/>
                    <a:p>
                      <a:pPr algn="ctr">
                        <a:spcAft>
                          <a:spcPts val="0"/>
                        </a:spcAft>
                      </a:pPr>
                      <a:r>
                        <a:rPr lang="zh-CN" sz="1600" b="1" kern="0" dirty="0">
                          <a:solidFill>
                            <a:srgbClr val="FF0000"/>
                          </a:solidFill>
                          <a:effectLst/>
                          <a:latin typeface="+mj-ea"/>
                          <a:ea typeface="+mj-ea"/>
                        </a:rPr>
                        <a:t>灌浆套筒</a:t>
                      </a:r>
                      <a:endParaRPr lang="zh-CN" sz="1600" b="1" kern="100" dirty="0">
                        <a:solidFill>
                          <a:srgbClr val="FF0000"/>
                        </a:solidFill>
                        <a:effectLst/>
                        <a:latin typeface="+mj-ea"/>
                        <a:ea typeface="+mj-ea"/>
                        <a:cs typeface="Times New Roman" panose="02020603050405020304" charset="0"/>
                      </a:endParaRPr>
                    </a:p>
                  </a:txBody>
                  <a:tcPr marL="67318" marR="67318" marT="0" marB="0" anchor="ctr">
                    <a:solidFill>
                      <a:schemeClr val="accent2">
                        <a:lumMod val="20000"/>
                        <a:lumOff val="80000"/>
                      </a:schemeClr>
                    </a:solidFill>
                  </a:tcPr>
                </a:tc>
                <a:tc>
                  <a:txBody>
                    <a:bodyPr/>
                    <a:lstStyle/>
                    <a:p>
                      <a:pPr algn="ctr">
                        <a:spcAft>
                          <a:spcPts val="0"/>
                        </a:spcAft>
                      </a:pPr>
                      <a:r>
                        <a:rPr lang="zh-CN" sz="1600" b="1" kern="0" dirty="0">
                          <a:solidFill>
                            <a:srgbClr val="FF0000"/>
                          </a:solidFill>
                          <a:effectLst/>
                          <a:latin typeface="+mj-ea"/>
                          <a:ea typeface="+mj-ea"/>
                        </a:rPr>
                        <a:t>不连续</a:t>
                      </a:r>
                      <a:endParaRPr lang="zh-CN" sz="1600" b="1" kern="100" dirty="0">
                        <a:solidFill>
                          <a:srgbClr val="FF0000"/>
                        </a:solidFill>
                        <a:effectLst/>
                        <a:latin typeface="+mj-ea"/>
                        <a:ea typeface="+mj-ea"/>
                        <a:cs typeface="Times New Roman" panose="02020603050405020304" charset="0"/>
                      </a:endParaRPr>
                    </a:p>
                  </a:txBody>
                  <a:tcPr marL="67318" marR="67318" marT="0" marB="0" anchor="ctr">
                    <a:solidFill>
                      <a:schemeClr val="accent2">
                        <a:lumMod val="20000"/>
                        <a:lumOff val="80000"/>
                      </a:schemeClr>
                    </a:solidFill>
                  </a:tcPr>
                </a:tc>
              </a:tr>
              <a:tr h="573235">
                <a:tc vMerge="true">
                  <a:tcPr/>
                </a:tc>
                <a:tc vMerge="true">
                  <a:tcPr/>
                </a:tc>
                <a:tc>
                  <a:txBody>
                    <a:bodyPr/>
                    <a:lstStyle/>
                    <a:p>
                      <a:pPr algn="ctr">
                        <a:spcAft>
                          <a:spcPts val="0"/>
                        </a:spcAft>
                      </a:pPr>
                      <a:r>
                        <a:rPr lang="zh-CN" sz="1600" b="0" kern="0" dirty="0">
                          <a:solidFill>
                            <a:schemeClr val="tx1"/>
                          </a:solidFill>
                          <a:effectLst/>
                          <a:latin typeface="+mj-ea"/>
                          <a:ea typeface="+mj-ea"/>
                        </a:rPr>
                        <a:t>竖向</a:t>
                      </a:r>
                      <a:endParaRPr lang="zh-CN" sz="1600" b="0" kern="100" dirty="0">
                        <a:solidFill>
                          <a:schemeClr val="tx1"/>
                        </a:solidFill>
                        <a:effectLst/>
                        <a:latin typeface="+mj-ea"/>
                        <a:ea typeface="+mj-ea"/>
                      </a:endParaRPr>
                    </a:p>
                    <a:p>
                      <a:pPr algn="ctr">
                        <a:spcAft>
                          <a:spcPts val="0"/>
                        </a:spcAft>
                      </a:pPr>
                      <a:r>
                        <a:rPr lang="zh-CN" sz="1600" b="0" kern="0" dirty="0">
                          <a:solidFill>
                            <a:schemeClr val="tx1"/>
                          </a:solidFill>
                          <a:effectLst/>
                          <a:latin typeface="+mj-ea"/>
                          <a:ea typeface="+mj-ea"/>
                        </a:rPr>
                        <a:t>边缘构件</a:t>
                      </a:r>
                      <a:endParaRPr lang="zh-CN" sz="1600" b="0" kern="100" dirty="0">
                        <a:solidFill>
                          <a:schemeClr val="tx1"/>
                        </a:solidFill>
                        <a:effectLst/>
                        <a:latin typeface="+mj-ea"/>
                        <a:ea typeface="+mj-ea"/>
                        <a:cs typeface="Times New Roman" panose="02020603050405020304" charset="0"/>
                      </a:endParaRPr>
                    </a:p>
                  </a:txBody>
                  <a:tcPr marL="67318" marR="67318" marT="0" marB="0" anchor="ctr">
                    <a:solidFill>
                      <a:schemeClr val="accent2">
                        <a:lumMod val="20000"/>
                        <a:lumOff val="80000"/>
                      </a:schemeClr>
                    </a:solidFill>
                  </a:tcPr>
                </a:tc>
                <a:tc>
                  <a:txBody>
                    <a:bodyPr/>
                    <a:lstStyle/>
                    <a:p>
                      <a:pPr algn="ctr">
                        <a:spcAft>
                          <a:spcPts val="0"/>
                        </a:spcAft>
                      </a:pPr>
                      <a:r>
                        <a:rPr lang="zh-CN" sz="1600" b="1" kern="0" dirty="0">
                          <a:solidFill>
                            <a:srgbClr val="FF0000"/>
                          </a:solidFill>
                          <a:effectLst/>
                          <a:latin typeface="+mj-ea"/>
                          <a:ea typeface="+mj-ea"/>
                        </a:rPr>
                        <a:t>现浇</a:t>
                      </a:r>
                      <a:endParaRPr lang="zh-CN" sz="1600" b="1" kern="100" dirty="0">
                        <a:solidFill>
                          <a:srgbClr val="FF0000"/>
                        </a:solidFill>
                        <a:effectLst/>
                        <a:latin typeface="+mj-ea"/>
                        <a:ea typeface="+mj-ea"/>
                        <a:cs typeface="Times New Roman" panose="02020603050405020304" charset="0"/>
                      </a:endParaRPr>
                    </a:p>
                  </a:txBody>
                  <a:tcPr marL="67318" marR="67318" marT="0" marB="0" anchor="ctr">
                    <a:solidFill>
                      <a:schemeClr val="accent2">
                        <a:lumMod val="20000"/>
                        <a:lumOff val="80000"/>
                      </a:schemeClr>
                    </a:solidFill>
                  </a:tcPr>
                </a:tc>
                <a:tc>
                  <a:txBody>
                    <a:bodyPr/>
                    <a:lstStyle/>
                    <a:p>
                      <a:pPr indent="200025" algn="ctr">
                        <a:spcAft>
                          <a:spcPts val="0"/>
                        </a:spcAft>
                      </a:pPr>
                      <a:r>
                        <a:rPr lang="zh-CN" sz="1600" b="1" kern="0" dirty="0">
                          <a:solidFill>
                            <a:srgbClr val="FF0000"/>
                          </a:solidFill>
                          <a:effectLst/>
                          <a:latin typeface="+mj-ea"/>
                          <a:ea typeface="+mj-ea"/>
                        </a:rPr>
                        <a:t>连续</a:t>
                      </a:r>
                      <a:endParaRPr lang="zh-CN" sz="1600" b="1" kern="100" dirty="0">
                        <a:solidFill>
                          <a:srgbClr val="FF0000"/>
                        </a:solidFill>
                        <a:effectLst/>
                        <a:latin typeface="+mj-ea"/>
                        <a:ea typeface="+mj-ea"/>
                        <a:cs typeface="Times New Roman" panose="02020603050405020304" charset="0"/>
                      </a:endParaRPr>
                    </a:p>
                  </a:txBody>
                  <a:tcPr marL="67318" marR="67318" marT="0" marB="0" anchor="ctr">
                    <a:solidFill>
                      <a:schemeClr val="accent2">
                        <a:lumMod val="20000"/>
                        <a:lumOff val="80000"/>
                      </a:schemeClr>
                    </a:solidFill>
                  </a:tcPr>
                </a:tc>
              </a:tr>
              <a:tr h="407217">
                <a:tc vMerge="true">
                  <a:tcPr/>
                </a:tc>
                <a:tc>
                  <a:txBody>
                    <a:bodyPr/>
                    <a:lstStyle/>
                    <a:p>
                      <a:pPr algn="l">
                        <a:spcAft>
                          <a:spcPts val="0"/>
                        </a:spcAft>
                      </a:pPr>
                      <a:r>
                        <a:rPr lang="zh-CN" sz="1600" kern="0" dirty="0" smtClean="0">
                          <a:solidFill>
                            <a:schemeClr val="tx1"/>
                          </a:solidFill>
                          <a:effectLst/>
                          <a:latin typeface="+mj-ea"/>
                          <a:ea typeface="+mj-ea"/>
                        </a:rPr>
                        <a:t>装配</a:t>
                      </a:r>
                      <a:r>
                        <a:rPr lang="zh-CN" altLang="en-US" sz="1600" kern="0" dirty="0" smtClean="0">
                          <a:solidFill>
                            <a:schemeClr val="tx1"/>
                          </a:solidFill>
                          <a:effectLst/>
                          <a:latin typeface="+mj-ea"/>
                          <a:ea typeface="+mj-ea"/>
                        </a:rPr>
                        <a:t>整体</a:t>
                      </a:r>
                      <a:r>
                        <a:rPr lang="zh-CN" sz="1600" kern="0" dirty="0" smtClean="0">
                          <a:solidFill>
                            <a:schemeClr val="tx1"/>
                          </a:solidFill>
                          <a:effectLst/>
                          <a:latin typeface="+mj-ea"/>
                          <a:ea typeface="+mj-ea"/>
                        </a:rPr>
                        <a:t>式</a:t>
                      </a:r>
                      <a:r>
                        <a:rPr lang="zh-CN" sz="1600" kern="0" dirty="0">
                          <a:solidFill>
                            <a:schemeClr val="tx1"/>
                          </a:solidFill>
                          <a:effectLst/>
                          <a:latin typeface="+mj-ea"/>
                          <a:ea typeface="+mj-ea"/>
                        </a:rPr>
                        <a:t>框架结构</a:t>
                      </a:r>
                      <a:endParaRPr lang="zh-CN" sz="1600" kern="100" dirty="0">
                        <a:solidFill>
                          <a:schemeClr val="tx1"/>
                        </a:solidFill>
                        <a:effectLst/>
                        <a:latin typeface="+mj-ea"/>
                        <a:ea typeface="+mj-ea"/>
                        <a:cs typeface="Times New Roman" panose="02020603050405020304" charset="0"/>
                      </a:endParaRPr>
                    </a:p>
                  </a:txBody>
                  <a:tcPr marL="67318" marR="67318" marT="0" marB="0" anchor="ctr">
                    <a:solidFill>
                      <a:schemeClr val="accent2">
                        <a:lumMod val="20000"/>
                        <a:lumOff val="80000"/>
                      </a:schemeClr>
                    </a:solidFill>
                  </a:tcPr>
                </a:tc>
                <a:tc>
                  <a:txBody>
                    <a:bodyPr/>
                    <a:lstStyle/>
                    <a:p>
                      <a:pPr algn="ctr">
                        <a:spcAft>
                          <a:spcPts val="0"/>
                        </a:spcAft>
                      </a:pPr>
                      <a:r>
                        <a:rPr lang="zh-CN" sz="1600" b="0" kern="0" dirty="0">
                          <a:solidFill>
                            <a:schemeClr val="tx1"/>
                          </a:solidFill>
                          <a:effectLst/>
                          <a:latin typeface="+mj-ea"/>
                          <a:ea typeface="+mj-ea"/>
                        </a:rPr>
                        <a:t>预制柱</a:t>
                      </a:r>
                      <a:endParaRPr lang="zh-CN" sz="1600" b="0" kern="100" dirty="0">
                        <a:solidFill>
                          <a:schemeClr val="tx1"/>
                        </a:solidFill>
                        <a:effectLst/>
                        <a:latin typeface="+mj-ea"/>
                        <a:ea typeface="+mj-ea"/>
                        <a:cs typeface="Times New Roman" panose="02020603050405020304" charset="0"/>
                      </a:endParaRPr>
                    </a:p>
                  </a:txBody>
                  <a:tcPr marL="67318" marR="67318" marT="0" marB="0" anchor="ctr">
                    <a:solidFill>
                      <a:schemeClr val="accent2">
                        <a:lumMod val="20000"/>
                        <a:lumOff val="80000"/>
                      </a:schemeClr>
                    </a:solidFill>
                  </a:tcPr>
                </a:tc>
                <a:tc>
                  <a:txBody>
                    <a:bodyPr/>
                    <a:lstStyle/>
                    <a:p>
                      <a:pPr algn="ctr">
                        <a:spcAft>
                          <a:spcPts val="0"/>
                        </a:spcAft>
                      </a:pPr>
                      <a:r>
                        <a:rPr lang="zh-CN" sz="1600" b="1" kern="0" dirty="0">
                          <a:solidFill>
                            <a:srgbClr val="FF0000"/>
                          </a:solidFill>
                          <a:effectLst/>
                          <a:latin typeface="+mj-ea"/>
                          <a:ea typeface="+mj-ea"/>
                        </a:rPr>
                        <a:t>灌浆套筒</a:t>
                      </a:r>
                      <a:endParaRPr lang="zh-CN" sz="1600" b="1" kern="100" dirty="0">
                        <a:solidFill>
                          <a:srgbClr val="FF0000"/>
                        </a:solidFill>
                        <a:effectLst/>
                        <a:latin typeface="+mj-ea"/>
                        <a:ea typeface="+mj-ea"/>
                        <a:cs typeface="Times New Roman" panose="02020603050405020304" charset="0"/>
                      </a:endParaRPr>
                    </a:p>
                  </a:txBody>
                  <a:tcPr marL="67318" marR="67318" marT="0" marB="0" anchor="ctr">
                    <a:solidFill>
                      <a:schemeClr val="accent2">
                        <a:lumMod val="20000"/>
                        <a:lumOff val="80000"/>
                      </a:schemeClr>
                    </a:solidFill>
                  </a:tcPr>
                </a:tc>
                <a:tc>
                  <a:txBody>
                    <a:bodyPr/>
                    <a:lstStyle/>
                    <a:p>
                      <a:pPr algn="ctr">
                        <a:spcAft>
                          <a:spcPts val="0"/>
                        </a:spcAft>
                      </a:pPr>
                      <a:r>
                        <a:rPr lang="zh-CN" sz="1600" b="1" kern="0" dirty="0">
                          <a:solidFill>
                            <a:srgbClr val="FF0000"/>
                          </a:solidFill>
                          <a:effectLst/>
                          <a:latin typeface="+mj-ea"/>
                          <a:ea typeface="+mj-ea"/>
                        </a:rPr>
                        <a:t>不连续</a:t>
                      </a:r>
                      <a:endParaRPr lang="zh-CN" sz="1600" b="1" kern="100" dirty="0">
                        <a:solidFill>
                          <a:srgbClr val="FF0000"/>
                        </a:solidFill>
                        <a:effectLst/>
                        <a:latin typeface="+mj-ea"/>
                        <a:ea typeface="+mj-ea"/>
                        <a:cs typeface="Times New Roman" panose="02020603050405020304" charset="0"/>
                      </a:endParaRPr>
                    </a:p>
                  </a:txBody>
                  <a:tcPr marL="67318" marR="67318" marT="0" marB="0" anchor="ctr">
                    <a:solidFill>
                      <a:schemeClr val="accent2">
                        <a:lumMod val="20000"/>
                        <a:lumOff val="80000"/>
                      </a:schemeClr>
                    </a:solidFill>
                  </a:tcPr>
                </a:tc>
              </a:tr>
              <a:tr h="505958">
                <a:tc rowSpan="2">
                  <a:txBody>
                    <a:bodyPr/>
                    <a:lstStyle/>
                    <a:p>
                      <a:pPr algn="ctr">
                        <a:spcAft>
                          <a:spcPts val="0"/>
                        </a:spcAft>
                      </a:pPr>
                      <a:r>
                        <a:rPr lang="zh-CN" sz="1600" kern="0" dirty="0" smtClean="0">
                          <a:solidFill>
                            <a:schemeClr val="tx1"/>
                          </a:solidFill>
                          <a:effectLst/>
                          <a:latin typeface="+mj-ea"/>
                          <a:ea typeface="+mj-ea"/>
                        </a:rPr>
                        <a:t>装配式钢结构</a:t>
                      </a:r>
                      <a:endParaRPr lang="en-US" altLang="zh-CN" sz="1600" kern="0" dirty="0" smtClean="0">
                        <a:solidFill>
                          <a:schemeClr val="tx1"/>
                        </a:solidFill>
                        <a:effectLst/>
                        <a:latin typeface="+mj-ea"/>
                        <a:ea typeface="+mj-ea"/>
                      </a:endParaRPr>
                    </a:p>
                    <a:p>
                      <a:pPr algn="ctr">
                        <a:spcAft>
                          <a:spcPts val="0"/>
                        </a:spcAft>
                      </a:pPr>
                      <a:r>
                        <a:rPr lang="zh-CN" sz="1600" kern="0" dirty="0" smtClean="0">
                          <a:solidFill>
                            <a:schemeClr val="tx1"/>
                          </a:solidFill>
                          <a:effectLst/>
                          <a:latin typeface="+mj-ea"/>
                          <a:ea typeface="+mj-ea"/>
                        </a:rPr>
                        <a:t>建筑</a:t>
                      </a:r>
                      <a:endParaRPr lang="zh-CN" sz="1600" kern="100" dirty="0">
                        <a:solidFill>
                          <a:schemeClr val="tx1"/>
                        </a:solidFill>
                        <a:effectLst/>
                        <a:latin typeface="+mj-ea"/>
                        <a:ea typeface="+mj-ea"/>
                        <a:cs typeface="Times New Roman" panose="02020603050405020304" charset="0"/>
                      </a:endParaRPr>
                    </a:p>
                  </a:txBody>
                  <a:tcPr marL="67318" marR="67318" marT="0" marB="0" anchor="ctr">
                    <a:solidFill>
                      <a:schemeClr val="accent3">
                        <a:lumMod val="20000"/>
                        <a:lumOff val="80000"/>
                      </a:schemeClr>
                    </a:solidFill>
                  </a:tcPr>
                </a:tc>
                <a:tc>
                  <a:txBody>
                    <a:bodyPr/>
                    <a:lstStyle/>
                    <a:p>
                      <a:pPr algn="l">
                        <a:spcAft>
                          <a:spcPts val="0"/>
                        </a:spcAft>
                      </a:pPr>
                      <a:r>
                        <a:rPr lang="zh-CN" sz="1600" kern="0" dirty="0">
                          <a:solidFill>
                            <a:schemeClr val="tx1"/>
                          </a:solidFill>
                          <a:effectLst/>
                          <a:latin typeface="+mj-ea"/>
                          <a:ea typeface="+mj-ea"/>
                        </a:rPr>
                        <a:t>钢框架及框架</a:t>
                      </a:r>
                      <a:r>
                        <a:rPr lang="en-US" sz="1600" kern="0" dirty="0">
                          <a:solidFill>
                            <a:schemeClr val="tx1"/>
                          </a:solidFill>
                          <a:effectLst/>
                          <a:latin typeface="+mj-ea"/>
                          <a:ea typeface="+mj-ea"/>
                        </a:rPr>
                        <a:t>-</a:t>
                      </a:r>
                      <a:r>
                        <a:rPr lang="zh-CN" sz="1600" kern="0" dirty="0">
                          <a:solidFill>
                            <a:schemeClr val="tx1"/>
                          </a:solidFill>
                          <a:effectLst/>
                          <a:latin typeface="+mj-ea"/>
                          <a:ea typeface="+mj-ea"/>
                        </a:rPr>
                        <a:t>支撑结构</a:t>
                      </a:r>
                      <a:endParaRPr lang="zh-CN" sz="1600" kern="100" dirty="0">
                        <a:solidFill>
                          <a:schemeClr val="tx1"/>
                        </a:solidFill>
                        <a:effectLst/>
                        <a:latin typeface="+mj-ea"/>
                        <a:ea typeface="+mj-ea"/>
                        <a:cs typeface="Times New Roman" panose="02020603050405020304" charset="0"/>
                      </a:endParaRPr>
                    </a:p>
                  </a:txBody>
                  <a:tcPr marL="67318" marR="67318" marT="0" marB="0" anchor="ctr">
                    <a:solidFill>
                      <a:schemeClr val="accent3">
                        <a:lumMod val="20000"/>
                        <a:lumOff val="80000"/>
                      </a:schemeClr>
                    </a:solidFill>
                  </a:tcPr>
                </a:tc>
                <a:tc rowSpan="2">
                  <a:txBody>
                    <a:bodyPr/>
                    <a:lstStyle/>
                    <a:p>
                      <a:pPr algn="ctr">
                        <a:spcAft>
                          <a:spcPts val="0"/>
                        </a:spcAft>
                      </a:pPr>
                      <a:r>
                        <a:rPr lang="zh-CN" sz="1600" b="0" kern="0" dirty="0">
                          <a:solidFill>
                            <a:schemeClr val="tx1"/>
                          </a:solidFill>
                          <a:effectLst/>
                          <a:latin typeface="+mj-ea"/>
                          <a:ea typeface="+mj-ea"/>
                        </a:rPr>
                        <a:t>钢</a:t>
                      </a:r>
                      <a:r>
                        <a:rPr lang="zh-CN" sz="1600" b="0" kern="0" dirty="0" smtClean="0">
                          <a:solidFill>
                            <a:schemeClr val="tx1"/>
                          </a:solidFill>
                          <a:effectLst/>
                          <a:latin typeface="+mj-ea"/>
                          <a:ea typeface="+mj-ea"/>
                        </a:rPr>
                        <a:t>柱</a:t>
                      </a:r>
                      <a:endParaRPr lang="zh-CN" sz="1600" b="0" kern="100" dirty="0">
                        <a:solidFill>
                          <a:schemeClr val="tx1"/>
                        </a:solidFill>
                        <a:effectLst/>
                        <a:latin typeface="+mj-ea"/>
                        <a:ea typeface="+mj-ea"/>
                        <a:cs typeface="Times New Roman" panose="02020603050405020304" charset="0"/>
                      </a:endParaRPr>
                    </a:p>
                  </a:txBody>
                  <a:tcPr marL="67318" marR="67318" marT="0" marB="0" anchor="ctr">
                    <a:solidFill>
                      <a:schemeClr val="accent3">
                        <a:lumMod val="20000"/>
                        <a:lumOff val="80000"/>
                      </a:schemeClr>
                    </a:solidFill>
                  </a:tcPr>
                </a:tc>
                <a:tc rowSpan="2">
                  <a:txBody>
                    <a:bodyPr/>
                    <a:lstStyle/>
                    <a:p>
                      <a:pPr algn="ctr">
                        <a:spcAft>
                          <a:spcPts val="0"/>
                        </a:spcAft>
                      </a:pPr>
                      <a:r>
                        <a:rPr lang="zh-CN" sz="1600" kern="0" dirty="0">
                          <a:solidFill>
                            <a:schemeClr val="tx1"/>
                          </a:solidFill>
                          <a:effectLst/>
                          <a:latin typeface="+mj-ea"/>
                          <a:ea typeface="+mj-ea"/>
                        </a:rPr>
                        <a:t>焊接、</a:t>
                      </a:r>
                      <a:endParaRPr lang="zh-CN" sz="1600" kern="100" dirty="0">
                        <a:solidFill>
                          <a:schemeClr val="tx1"/>
                        </a:solidFill>
                        <a:effectLst/>
                        <a:latin typeface="+mj-ea"/>
                        <a:ea typeface="+mj-ea"/>
                      </a:endParaRPr>
                    </a:p>
                    <a:p>
                      <a:pPr algn="ctr">
                        <a:spcAft>
                          <a:spcPts val="0"/>
                        </a:spcAft>
                      </a:pPr>
                      <a:r>
                        <a:rPr lang="zh-CN" sz="1600" kern="0" dirty="0">
                          <a:solidFill>
                            <a:schemeClr val="tx1"/>
                          </a:solidFill>
                          <a:effectLst/>
                          <a:latin typeface="+mj-ea"/>
                          <a:ea typeface="+mj-ea"/>
                        </a:rPr>
                        <a:t>螺栓连接</a:t>
                      </a:r>
                      <a:endParaRPr lang="zh-CN" sz="1600" kern="100" dirty="0">
                        <a:solidFill>
                          <a:schemeClr val="tx1"/>
                        </a:solidFill>
                        <a:effectLst/>
                        <a:latin typeface="+mj-ea"/>
                        <a:ea typeface="+mj-ea"/>
                        <a:cs typeface="Times New Roman" panose="02020603050405020304" charset="0"/>
                      </a:endParaRPr>
                    </a:p>
                  </a:txBody>
                  <a:tcPr marL="67318" marR="67318" marT="0" marB="0" anchor="ctr">
                    <a:solidFill>
                      <a:schemeClr val="accent3">
                        <a:lumMod val="20000"/>
                        <a:lumOff val="80000"/>
                      </a:schemeClr>
                    </a:solidFill>
                  </a:tcPr>
                </a:tc>
                <a:tc rowSpan="2">
                  <a:txBody>
                    <a:bodyPr/>
                    <a:lstStyle/>
                    <a:p>
                      <a:pPr algn="ctr">
                        <a:spcAft>
                          <a:spcPts val="0"/>
                        </a:spcAft>
                      </a:pPr>
                      <a:r>
                        <a:rPr lang="zh-CN" sz="1600" kern="0" dirty="0">
                          <a:solidFill>
                            <a:schemeClr val="tx1"/>
                          </a:solidFill>
                          <a:effectLst/>
                          <a:latin typeface="+mj-ea"/>
                          <a:ea typeface="+mj-ea"/>
                        </a:rPr>
                        <a:t>连续</a:t>
                      </a:r>
                      <a:endParaRPr lang="zh-CN" sz="1600" kern="100" dirty="0">
                        <a:solidFill>
                          <a:schemeClr val="tx1"/>
                        </a:solidFill>
                        <a:effectLst/>
                        <a:latin typeface="+mj-ea"/>
                        <a:ea typeface="+mj-ea"/>
                        <a:cs typeface="Times New Roman" panose="02020603050405020304" charset="0"/>
                      </a:endParaRPr>
                    </a:p>
                  </a:txBody>
                  <a:tcPr marL="67318" marR="67318" marT="0" marB="0" anchor="ctr">
                    <a:solidFill>
                      <a:schemeClr val="accent3">
                        <a:lumMod val="20000"/>
                        <a:lumOff val="80000"/>
                      </a:schemeClr>
                    </a:solidFill>
                  </a:tcPr>
                </a:tc>
              </a:tr>
              <a:tr h="415013">
                <a:tc vMerge="true">
                  <a:tcPr/>
                </a:tc>
                <a:tc>
                  <a:txBody>
                    <a:bodyPr/>
                    <a:lstStyle/>
                    <a:p>
                      <a:pPr algn="l">
                        <a:spcAft>
                          <a:spcPts val="0"/>
                        </a:spcAft>
                      </a:pPr>
                      <a:r>
                        <a:rPr lang="zh-CN" sz="1600" kern="0" dirty="0">
                          <a:solidFill>
                            <a:schemeClr val="tx1"/>
                          </a:solidFill>
                          <a:effectLst/>
                          <a:latin typeface="+mj-ea"/>
                          <a:ea typeface="+mj-ea"/>
                        </a:rPr>
                        <a:t>交错桁架结构</a:t>
                      </a:r>
                      <a:endParaRPr lang="zh-CN" sz="1600" kern="100" dirty="0">
                        <a:solidFill>
                          <a:schemeClr val="tx1"/>
                        </a:solidFill>
                        <a:effectLst/>
                        <a:latin typeface="+mj-ea"/>
                        <a:ea typeface="+mj-ea"/>
                        <a:cs typeface="Times New Roman" panose="02020603050405020304" charset="0"/>
                      </a:endParaRPr>
                    </a:p>
                  </a:txBody>
                  <a:tcPr marL="67318" marR="67318" marT="0" marB="0" anchor="ctr">
                    <a:solidFill>
                      <a:schemeClr val="accent3">
                        <a:lumMod val="20000"/>
                        <a:lumOff val="80000"/>
                      </a:schemeClr>
                    </a:solidFill>
                  </a:tcPr>
                </a:tc>
                <a:tc vMerge="true">
                  <a:tcPr marL="67318" marR="67318" marT="0" marB="0" anchor="ctr">
                    <a:solidFill>
                      <a:schemeClr val="bg2">
                        <a:lumMod val="90000"/>
                      </a:schemeClr>
                    </a:solidFill>
                  </a:tcPr>
                </a:tc>
                <a:tc vMerge="true">
                  <a:tcPr/>
                </a:tc>
                <a:tc vMerge="true">
                  <a:tcPr/>
                </a:tc>
              </a:tr>
            </a:tbl>
          </a:graphicData>
        </a:graphic>
      </p:graphicFrame>
      <p:sp>
        <p:nvSpPr>
          <p:cNvPr id="7" name="矩形 6"/>
          <p:cNvSpPr/>
          <p:nvPr/>
        </p:nvSpPr>
        <p:spPr>
          <a:xfrm>
            <a:off x="908551" y="1625613"/>
            <a:ext cx="2749471" cy="400110"/>
          </a:xfrm>
          <a:prstGeom prst="rect">
            <a:avLst/>
          </a:prstGeom>
          <a:solidFill>
            <a:schemeClr val="accent3">
              <a:lumMod val="75000"/>
            </a:schemeClr>
          </a:solidFill>
        </p:spPr>
        <p:txBody>
          <a:bodyPr wrap="non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防雷设计相关部品部件</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11" name="圆角矩形 10"/>
          <p:cNvSpPr/>
          <p:nvPr/>
        </p:nvSpPr>
        <p:spPr>
          <a:xfrm>
            <a:off x="7370245" y="4317999"/>
            <a:ext cx="1570555" cy="419101"/>
          </a:xfrm>
          <a:prstGeom prst="roundRect">
            <a:avLst/>
          </a:prstGeom>
          <a:solidFill>
            <a:srgbClr val="00B0F0">
              <a:alpha val="5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标注 11"/>
          <p:cNvSpPr/>
          <p:nvPr/>
        </p:nvSpPr>
        <p:spPr>
          <a:xfrm>
            <a:off x="4249706" y="5904524"/>
            <a:ext cx="2811494" cy="534376"/>
          </a:xfrm>
          <a:prstGeom prst="wedgeRoundRectCallout">
            <a:avLst>
              <a:gd name="adj1" fmla="val 70857"/>
              <a:gd name="adj2" fmla="val -310266"/>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solidFill>
                  <a:srgbClr val="FF0000"/>
                </a:solidFill>
                <a:latin typeface="宋体" panose="02010600030101010101" pitchFamily="2" charset="-122"/>
                <a:ea typeface="宋体" panose="02010600030101010101" pitchFamily="2" charset="-122"/>
              </a:rPr>
              <a:t>预制柱内防雷专用引下线的连接需要有节点大样</a:t>
            </a:r>
            <a:endParaRPr lang="zh-CN" altLang="en-US" sz="1600" b="1" dirty="0">
              <a:solidFill>
                <a:srgbClr val="FF0000"/>
              </a:solidFill>
              <a:latin typeface="宋体" panose="02010600030101010101" pitchFamily="2" charset="-122"/>
              <a:ea typeface="宋体" panose="02010600030101010101" pitchFamily="2" charset="-122"/>
            </a:endParaRPr>
          </a:p>
        </p:txBody>
      </p:sp>
      <p:sp>
        <p:nvSpPr>
          <p:cNvPr id="13" name="矩形 12"/>
          <p:cNvSpPr/>
          <p:nvPr/>
        </p:nvSpPr>
        <p:spPr>
          <a:xfrm>
            <a:off x="9222576" y="571759"/>
            <a:ext cx="2236510" cy="400110"/>
          </a:xfrm>
          <a:prstGeom prst="rect">
            <a:avLst/>
          </a:prstGeom>
        </p:spPr>
        <p:txBody>
          <a:bodyPr wrap="none">
            <a:spAutoFit/>
          </a:bodyPr>
          <a:lstStyle/>
          <a:p>
            <a:r>
              <a:rPr lang="zh-CN" altLang="en-US" sz="2000" b="1" dirty="0" smtClean="0">
                <a:sym typeface="+mn-ea"/>
              </a:rPr>
              <a:t>电气专业审查要点</a:t>
            </a:r>
            <a:endParaRPr lang="zh-CN" altLang="en-US" sz="2000" b="1" dirty="0">
              <a:sym typeface="+mn-ea"/>
            </a:endParaRPr>
          </a:p>
        </p:txBody>
      </p:sp>
      <p:sp>
        <p:nvSpPr>
          <p:cNvPr id="14" name="圆角矩形标注 13"/>
          <p:cNvSpPr/>
          <p:nvPr/>
        </p:nvSpPr>
        <p:spPr>
          <a:xfrm>
            <a:off x="7816829" y="1682898"/>
            <a:ext cx="2811494" cy="534376"/>
          </a:xfrm>
          <a:prstGeom prst="wedgeRoundRectCallout">
            <a:avLst>
              <a:gd name="adj1" fmla="val -37686"/>
              <a:gd name="adj2" fmla="val 372134"/>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solidFill>
                  <a:srgbClr val="FF0000"/>
                </a:solidFill>
                <a:latin typeface="宋体" panose="02010600030101010101" pitchFamily="2" charset="-122"/>
                <a:ea typeface="宋体" panose="02010600030101010101" pitchFamily="2" charset="-122"/>
              </a:rPr>
              <a:t>利用竖向边缘构件内钢筋做防雷专用引下线</a:t>
            </a:r>
            <a:endParaRPr lang="zh-CN" altLang="en-US" sz="1600" b="1" dirty="0" smtClean="0">
              <a:solidFill>
                <a:srgbClr val="FF0000"/>
              </a:solidFill>
              <a:latin typeface="宋体" panose="02010600030101010101" pitchFamily="2" charset="-122"/>
              <a:ea typeface="宋体" panose="02010600030101010101" pitchFamily="2" charset="-122"/>
            </a:endParaRPr>
          </a:p>
        </p:txBody>
      </p:sp>
      <p:sp>
        <p:nvSpPr>
          <p:cNvPr id="15" name="圆角矩形 14"/>
          <p:cNvSpPr/>
          <p:nvPr/>
        </p:nvSpPr>
        <p:spPr>
          <a:xfrm>
            <a:off x="7370244" y="3787353"/>
            <a:ext cx="1570555" cy="419101"/>
          </a:xfrm>
          <a:prstGeom prst="roundRect">
            <a:avLst/>
          </a:prstGeom>
          <a:solidFill>
            <a:srgbClr val="00B0F0">
              <a:alpha val="5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true"/>
      <p:bldP spid="12" grpId="0" animBg="true"/>
      <p:bldP spid="14" grpId="0" animBg="true"/>
      <p:bldP spid="15" grpId="0" animBg="true"/>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695325" y="4763"/>
            <a:ext cx="10825163" cy="1012825"/>
          </a:xfrm>
          <a:prstGeom prst="rect">
            <a:avLst/>
          </a:prstGeom>
          <a:noFill/>
          <a:ln w="9525">
            <a:noFill/>
            <a:miter lim="800000"/>
          </a:ln>
        </p:spPr>
        <p:txBody>
          <a:bodyPr anchor="b"/>
          <a:lstStyle/>
          <a:p>
            <a:pPr>
              <a:lnSpc>
                <a:spcPct val="150000"/>
              </a:lnSpc>
            </a:pPr>
            <a:r>
              <a:rPr lang="en-US" altLang="zh-CN" sz="2800" b="1" dirty="0" smtClean="0">
                <a:solidFill>
                  <a:srgbClr val="C00000"/>
                </a:solidFill>
                <a:latin typeface="Arial" panose="02080604020202020204" pitchFamily="34" charset="0"/>
                <a:ea typeface="微软雅黑" panose="020B0503020204020204" pitchFamily="34" charset="-122"/>
              </a:rPr>
              <a:t>02</a:t>
            </a:r>
            <a:r>
              <a:rPr lang="en-US" altLang="zh-CN" sz="2800" b="1" dirty="0" smtClean="0">
                <a:latin typeface="Arial" panose="02080604020202020204" pitchFamily="34" charset="0"/>
                <a:ea typeface="微软雅黑" panose="020B0503020204020204" pitchFamily="34" charset="-122"/>
              </a:rPr>
              <a:t> </a:t>
            </a:r>
            <a:r>
              <a:rPr lang="en-US" altLang="zh-CN" sz="2800" b="1" dirty="0" smtClean="0"/>
              <a:t>《</a:t>
            </a:r>
            <a:r>
              <a:rPr lang="zh-CN" altLang="en-US" sz="2800" b="1" dirty="0"/>
              <a:t>审查要点</a:t>
            </a:r>
            <a:r>
              <a:rPr lang="en-US" altLang="zh-CN" sz="2800" b="1" dirty="0" smtClean="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6" name="矩形 15"/>
          <p:cNvSpPr/>
          <p:nvPr/>
        </p:nvSpPr>
        <p:spPr>
          <a:xfrm>
            <a:off x="695325" y="1193027"/>
            <a:ext cx="1678665" cy="400110"/>
          </a:xfrm>
          <a:prstGeom prst="rect">
            <a:avLst/>
          </a:prstGeom>
        </p:spPr>
        <p:txBody>
          <a:bodyPr wrap="none">
            <a:spAutoFit/>
          </a:bodyPr>
          <a:lstStyle/>
          <a:p>
            <a:pPr lvl="0"/>
            <a:r>
              <a:rPr lang="en-US" altLang="zh-CN" sz="2000" b="1" dirty="0" smtClean="0">
                <a:latin typeface="微软雅黑" panose="020B0503020204020204" pitchFamily="34" charset="-122"/>
                <a:ea typeface="微软雅黑" panose="020B0503020204020204" pitchFamily="34" charset="-122"/>
              </a:rPr>
              <a:t>7.5 </a:t>
            </a:r>
            <a:r>
              <a:rPr lang="zh-CN" altLang="en-US" sz="2000" b="1" dirty="0" smtClean="0">
                <a:latin typeface="微软雅黑" panose="020B0503020204020204" pitchFamily="34" charset="-122"/>
                <a:ea typeface="微软雅黑" panose="020B0503020204020204" pitchFamily="34" charset="-122"/>
              </a:rPr>
              <a:t>电气专业</a:t>
            </a:r>
            <a:endParaRPr lang="zh-CN" altLang="en-US" sz="2000" b="1" dirty="0">
              <a:latin typeface="微软雅黑" panose="020B0503020204020204" pitchFamily="34" charset="-122"/>
              <a:ea typeface="微软雅黑" panose="020B0503020204020204" pitchFamily="34" charset="-122"/>
            </a:endParaRPr>
          </a:p>
        </p:txBody>
      </p:sp>
      <p:pic>
        <p:nvPicPr>
          <p:cNvPr id="6" name="图片 5"/>
          <p:cNvPicPr>
            <a:picLocks noChangeAspect="true"/>
          </p:cNvPicPr>
          <p:nvPr/>
        </p:nvPicPr>
        <p:blipFill>
          <a:blip r:embed="rId1">
            <a:extLst>
              <a:ext uri="{28A0092B-C50C-407E-A947-70E740481C1C}">
                <a14:useLocalDpi xmlns:a14="http://schemas.microsoft.com/office/drawing/2010/main" val="false"/>
              </a:ext>
            </a:extLst>
          </a:blip>
          <a:stretch>
            <a:fillRect/>
          </a:stretch>
        </p:blipFill>
        <p:spPr>
          <a:xfrm>
            <a:off x="3068249" y="1928938"/>
            <a:ext cx="3951080" cy="4874398"/>
          </a:xfrm>
          <a:prstGeom prst="rect">
            <a:avLst/>
          </a:prstGeom>
        </p:spPr>
      </p:pic>
      <p:sp>
        <p:nvSpPr>
          <p:cNvPr id="7" name="圆角矩形 6"/>
          <p:cNvSpPr/>
          <p:nvPr/>
        </p:nvSpPr>
        <p:spPr>
          <a:xfrm>
            <a:off x="4931624" y="3486795"/>
            <a:ext cx="443009" cy="763461"/>
          </a:xfrm>
          <a:prstGeom prst="roundRect">
            <a:avLst/>
          </a:prstGeom>
          <a:solidFill>
            <a:schemeClr val="accent2">
              <a:lumMod val="60000"/>
              <a:lumOff val="40000"/>
              <a:alpha val="5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4947396" y="4882582"/>
            <a:ext cx="443009" cy="763461"/>
          </a:xfrm>
          <a:prstGeom prst="roundRect">
            <a:avLst/>
          </a:prstGeom>
          <a:solidFill>
            <a:schemeClr val="accent2">
              <a:lumMod val="60000"/>
              <a:lumOff val="40000"/>
              <a:alpha val="5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5356852" y="5940979"/>
            <a:ext cx="595648" cy="491649"/>
          </a:xfrm>
          <a:prstGeom prst="roundRect">
            <a:avLst/>
          </a:prstGeom>
          <a:solidFill>
            <a:srgbClr val="FF0000">
              <a:alpha val="2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肘形连接符 11"/>
          <p:cNvCxnSpPr>
            <a:stCxn id="15" idx="3"/>
            <a:endCxn id="7" idx="1"/>
          </p:cNvCxnSpPr>
          <p:nvPr/>
        </p:nvCxnSpPr>
        <p:spPr>
          <a:xfrm flipV="true">
            <a:off x="2851876" y="3868526"/>
            <a:ext cx="2079748" cy="142169"/>
          </a:xfrm>
          <a:prstGeom prst="bentConnector3">
            <a:avLst/>
          </a:prstGeom>
          <a:ln w="38100">
            <a:solidFill>
              <a:srgbClr val="C00000"/>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13" name="圆角矩形 12"/>
          <p:cNvSpPr/>
          <p:nvPr/>
        </p:nvSpPr>
        <p:spPr>
          <a:xfrm>
            <a:off x="1344677" y="2398032"/>
            <a:ext cx="1467951" cy="570206"/>
          </a:xfrm>
          <a:prstGeom prst="roundRect">
            <a:avLst/>
          </a:prstGeom>
          <a:solidFill>
            <a:schemeClr val="accent4">
              <a:lumMod val="60000"/>
              <a:lumOff val="40000"/>
              <a:alpha val="58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rgbClr val="002060"/>
                </a:solidFill>
              </a:rPr>
              <a:t>接闪器</a:t>
            </a:r>
            <a:endParaRPr lang="zh-CN" altLang="en-US" sz="1600" b="1" dirty="0">
              <a:solidFill>
                <a:srgbClr val="002060"/>
              </a:solidFill>
            </a:endParaRPr>
          </a:p>
        </p:txBody>
      </p:sp>
      <p:cxnSp>
        <p:nvCxnSpPr>
          <p:cNvPr id="14" name="肘形连接符 13"/>
          <p:cNvCxnSpPr>
            <a:stCxn id="13" idx="3"/>
            <a:endCxn id="30" idx="1"/>
          </p:cNvCxnSpPr>
          <p:nvPr/>
        </p:nvCxnSpPr>
        <p:spPr>
          <a:xfrm flipV="true">
            <a:off x="2812628" y="2329938"/>
            <a:ext cx="2110834" cy="353197"/>
          </a:xfrm>
          <a:prstGeom prst="bentConnector3">
            <a:avLst/>
          </a:prstGeom>
          <a:ln w="38100">
            <a:solidFill>
              <a:srgbClr val="C00000"/>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15" name="圆角矩形 14"/>
          <p:cNvSpPr/>
          <p:nvPr/>
        </p:nvSpPr>
        <p:spPr>
          <a:xfrm>
            <a:off x="1344678" y="3628276"/>
            <a:ext cx="1507198" cy="764838"/>
          </a:xfrm>
          <a:prstGeom prst="roundRect">
            <a:avLst/>
          </a:prstGeom>
          <a:solidFill>
            <a:schemeClr val="accent4">
              <a:lumMod val="60000"/>
              <a:lumOff val="40000"/>
              <a:alpha val="58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solidFill>
                  <a:srgbClr val="002060"/>
                </a:solidFill>
              </a:rPr>
              <a:t>防侧击雷</a:t>
            </a:r>
            <a:endParaRPr lang="en-US" altLang="zh-CN" sz="1600" b="1" dirty="0" smtClean="0">
              <a:solidFill>
                <a:srgbClr val="002060"/>
              </a:solidFill>
            </a:endParaRPr>
          </a:p>
          <a:p>
            <a:pPr algn="ctr"/>
            <a:r>
              <a:rPr lang="zh-CN" altLang="en-US" sz="1600" b="1" dirty="0">
                <a:solidFill>
                  <a:srgbClr val="002060"/>
                </a:solidFill>
              </a:rPr>
              <a:t>防</a:t>
            </a:r>
            <a:r>
              <a:rPr lang="zh-CN" altLang="en-US" sz="1600" b="1" dirty="0" smtClean="0">
                <a:solidFill>
                  <a:srgbClr val="002060"/>
                </a:solidFill>
              </a:rPr>
              <a:t>雷等电位</a:t>
            </a:r>
            <a:endParaRPr lang="zh-CN" altLang="en-US" sz="1600" b="1" dirty="0">
              <a:solidFill>
                <a:srgbClr val="002060"/>
              </a:solidFill>
            </a:endParaRPr>
          </a:p>
        </p:txBody>
      </p:sp>
      <p:cxnSp>
        <p:nvCxnSpPr>
          <p:cNvPr id="17" name="肘形连接符 16"/>
          <p:cNvCxnSpPr>
            <a:stCxn id="18" idx="3"/>
            <a:endCxn id="8" idx="1"/>
          </p:cNvCxnSpPr>
          <p:nvPr/>
        </p:nvCxnSpPr>
        <p:spPr>
          <a:xfrm flipV="true">
            <a:off x="2875021" y="5264313"/>
            <a:ext cx="2072375" cy="335999"/>
          </a:xfrm>
          <a:prstGeom prst="bentConnector3">
            <a:avLst/>
          </a:prstGeom>
          <a:ln w="38100">
            <a:solidFill>
              <a:srgbClr val="C00000"/>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18" name="圆角矩形 17"/>
          <p:cNvSpPr/>
          <p:nvPr/>
        </p:nvSpPr>
        <p:spPr>
          <a:xfrm>
            <a:off x="1344677" y="5315209"/>
            <a:ext cx="1530344" cy="570206"/>
          </a:xfrm>
          <a:prstGeom prst="roundRect">
            <a:avLst/>
          </a:prstGeom>
          <a:solidFill>
            <a:schemeClr val="accent4">
              <a:lumMod val="60000"/>
              <a:lumOff val="40000"/>
              <a:alpha val="58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rgbClr val="002060"/>
                </a:solidFill>
              </a:rPr>
              <a:t>幕</a:t>
            </a:r>
            <a:r>
              <a:rPr lang="zh-CN" altLang="en-US" sz="1600" b="1" dirty="0" smtClean="0">
                <a:solidFill>
                  <a:srgbClr val="002060"/>
                </a:solidFill>
              </a:rPr>
              <a:t>墙防雷</a:t>
            </a:r>
            <a:endParaRPr lang="zh-CN" altLang="en-US" sz="1600" b="1" dirty="0">
              <a:solidFill>
                <a:srgbClr val="002060"/>
              </a:solidFill>
            </a:endParaRPr>
          </a:p>
        </p:txBody>
      </p:sp>
      <p:sp>
        <p:nvSpPr>
          <p:cNvPr id="19" name="圆角矩形 18"/>
          <p:cNvSpPr/>
          <p:nvPr/>
        </p:nvSpPr>
        <p:spPr>
          <a:xfrm>
            <a:off x="7086600" y="2572879"/>
            <a:ext cx="2380721" cy="570206"/>
          </a:xfrm>
          <a:prstGeom prst="roundRect">
            <a:avLst/>
          </a:prstGeom>
          <a:solidFill>
            <a:schemeClr val="accent6">
              <a:lumMod val="40000"/>
              <a:lumOff val="60000"/>
              <a:alpha val="2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rgbClr val="002060"/>
                </a:solidFill>
              </a:rPr>
              <a:t>屋顶层专用引下线与接闪器的连接</a:t>
            </a:r>
            <a:endParaRPr lang="zh-CN" altLang="en-US" sz="1600" b="1" dirty="0">
              <a:solidFill>
                <a:srgbClr val="002060"/>
              </a:solidFill>
            </a:endParaRPr>
          </a:p>
        </p:txBody>
      </p:sp>
      <p:cxnSp>
        <p:nvCxnSpPr>
          <p:cNvPr id="20" name="肘形连接符 19"/>
          <p:cNvCxnSpPr>
            <a:stCxn id="19" idx="1"/>
          </p:cNvCxnSpPr>
          <p:nvPr/>
        </p:nvCxnSpPr>
        <p:spPr>
          <a:xfrm rot="10800000">
            <a:off x="5808138" y="2572880"/>
            <a:ext cx="1278463" cy="285103"/>
          </a:xfrm>
          <a:prstGeom prst="bentConnector3">
            <a:avLst>
              <a:gd name="adj1" fmla="val 50000"/>
            </a:avLst>
          </a:prstGeom>
          <a:ln w="38100">
            <a:solidFill>
              <a:srgbClr val="C00000"/>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21" name="圆角矩形 20"/>
          <p:cNvSpPr/>
          <p:nvPr/>
        </p:nvSpPr>
        <p:spPr>
          <a:xfrm>
            <a:off x="7086600" y="3838978"/>
            <a:ext cx="2380721" cy="570206"/>
          </a:xfrm>
          <a:prstGeom prst="roundRect">
            <a:avLst/>
          </a:prstGeom>
          <a:solidFill>
            <a:schemeClr val="accent6">
              <a:lumMod val="40000"/>
              <a:lumOff val="60000"/>
              <a:alpha val="2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solidFill>
                  <a:srgbClr val="002060"/>
                </a:solidFill>
              </a:rPr>
              <a:t>中间层专用引下线</a:t>
            </a:r>
            <a:r>
              <a:rPr lang="zh-CN" altLang="en-US" sz="1600" b="1" dirty="0">
                <a:solidFill>
                  <a:srgbClr val="002060"/>
                </a:solidFill>
              </a:rPr>
              <a:t>之间</a:t>
            </a:r>
            <a:r>
              <a:rPr lang="zh-CN" altLang="en-US" sz="1600" b="1" dirty="0" smtClean="0">
                <a:solidFill>
                  <a:srgbClr val="002060"/>
                </a:solidFill>
              </a:rPr>
              <a:t>的连接</a:t>
            </a:r>
            <a:endParaRPr lang="zh-CN" altLang="en-US" sz="1600" b="1" dirty="0">
              <a:solidFill>
                <a:srgbClr val="002060"/>
              </a:solidFill>
            </a:endParaRPr>
          </a:p>
        </p:txBody>
      </p:sp>
      <p:cxnSp>
        <p:nvCxnSpPr>
          <p:cNvPr id="22" name="肘形连接符 21"/>
          <p:cNvCxnSpPr>
            <a:stCxn id="21" idx="1"/>
          </p:cNvCxnSpPr>
          <p:nvPr/>
        </p:nvCxnSpPr>
        <p:spPr>
          <a:xfrm rot="10800000" flipV="true">
            <a:off x="5808138" y="4124080"/>
            <a:ext cx="1278462" cy="126175"/>
          </a:xfrm>
          <a:prstGeom prst="bentConnector3">
            <a:avLst>
              <a:gd name="adj1" fmla="val 50000"/>
            </a:avLst>
          </a:prstGeom>
          <a:ln w="38100">
            <a:solidFill>
              <a:srgbClr val="C00000"/>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23" name="圆角矩形 22"/>
          <p:cNvSpPr/>
          <p:nvPr/>
        </p:nvSpPr>
        <p:spPr>
          <a:xfrm>
            <a:off x="7086600" y="5325676"/>
            <a:ext cx="2380721" cy="570206"/>
          </a:xfrm>
          <a:prstGeom prst="roundRect">
            <a:avLst/>
          </a:prstGeom>
          <a:solidFill>
            <a:schemeClr val="accent6">
              <a:lumMod val="60000"/>
              <a:lumOff val="40000"/>
              <a:alpha val="2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rgbClr val="002060"/>
                </a:solidFill>
              </a:rPr>
              <a:t>预制</a:t>
            </a:r>
            <a:r>
              <a:rPr lang="zh-CN" altLang="en-US" sz="1600" b="1" dirty="0" smtClean="0">
                <a:solidFill>
                  <a:srgbClr val="002060"/>
                </a:solidFill>
              </a:rPr>
              <a:t>柱内专用引下线与现浇基础之间的连接</a:t>
            </a:r>
            <a:endParaRPr lang="zh-CN" altLang="en-US" sz="1600" b="1" dirty="0">
              <a:solidFill>
                <a:srgbClr val="002060"/>
              </a:solidFill>
            </a:endParaRPr>
          </a:p>
        </p:txBody>
      </p:sp>
      <p:cxnSp>
        <p:nvCxnSpPr>
          <p:cNvPr id="24" name="肘形连接符 23"/>
          <p:cNvCxnSpPr>
            <a:stCxn id="23" idx="1"/>
            <a:endCxn id="11" idx="3"/>
          </p:cNvCxnSpPr>
          <p:nvPr/>
        </p:nvCxnSpPr>
        <p:spPr>
          <a:xfrm rot="10800000" flipV="true">
            <a:off x="5952500" y="5610778"/>
            <a:ext cx="1134100" cy="576025"/>
          </a:xfrm>
          <a:prstGeom prst="bentConnector3">
            <a:avLst>
              <a:gd name="adj1" fmla="val 50000"/>
            </a:avLst>
          </a:prstGeom>
          <a:ln w="38100">
            <a:solidFill>
              <a:srgbClr val="C00000"/>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1302074" y="4413586"/>
            <a:ext cx="2636030" cy="738664"/>
          </a:xfrm>
          <a:prstGeom prst="rect">
            <a:avLst/>
          </a:prstGeom>
        </p:spPr>
        <p:txBody>
          <a:bodyPr wrap="square">
            <a:spAutoFit/>
          </a:bodyPr>
          <a:lstStyle/>
          <a:p>
            <a:pPr marL="285750" lvl="0" indent="-285750">
              <a:buFont typeface="Wingdings" panose="05000000000000000000" pitchFamily="2" charset="2"/>
              <a:buChar char="l"/>
            </a:pPr>
            <a:r>
              <a:rPr lang="zh-CN" altLang="en-US" sz="1400" dirty="0">
                <a:solidFill>
                  <a:srgbClr val="FF0000"/>
                </a:solidFill>
              </a:rPr>
              <a:t>外墙上的金属栏杆、</a:t>
            </a:r>
            <a:r>
              <a:rPr lang="zh-CN" altLang="en-US" sz="1400" dirty="0" smtClean="0">
                <a:solidFill>
                  <a:srgbClr val="FF0000"/>
                </a:solidFill>
              </a:rPr>
              <a:t>门窗</a:t>
            </a:r>
            <a:endParaRPr lang="en-US" altLang="zh-CN" sz="1400" dirty="0" smtClean="0">
              <a:solidFill>
                <a:srgbClr val="FF0000"/>
              </a:solidFill>
            </a:endParaRPr>
          </a:p>
          <a:p>
            <a:pPr marL="285750" lvl="0" indent="-285750">
              <a:buFont typeface="Wingdings" panose="05000000000000000000" pitchFamily="2" charset="2"/>
              <a:buChar char="l"/>
            </a:pPr>
            <a:r>
              <a:rPr lang="zh-CN" altLang="en-US" sz="1400" dirty="0" smtClean="0">
                <a:solidFill>
                  <a:srgbClr val="FF0000"/>
                </a:solidFill>
              </a:rPr>
              <a:t>预制阳台</a:t>
            </a:r>
            <a:endParaRPr lang="en-US" altLang="zh-CN" sz="1400" dirty="0" smtClean="0">
              <a:solidFill>
                <a:srgbClr val="FF0000"/>
              </a:solidFill>
            </a:endParaRPr>
          </a:p>
          <a:p>
            <a:pPr marL="285750" lvl="0" indent="-285750">
              <a:buFont typeface="Wingdings" panose="05000000000000000000" pitchFamily="2" charset="2"/>
              <a:buChar char="l"/>
            </a:pPr>
            <a:r>
              <a:rPr lang="zh-CN" altLang="en-US" sz="1400" dirty="0" smtClean="0">
                <a:solidFill>
                  <a:srgbClr val="FF0000"/>
                </a:solidFill>
              </a:rPr>
              <a:t>预制空调板</a:t>
            </a:r>
            <a:endParaRPr lang="zh-CN" altLang="en-US" sz="1400" dirty="0">
              <a:solidFill>
                <a:srgbClr val="FF0000"/>
              </a:solidFill>
            </a:endParaRPr>
          </a:p>
        </p:txBody>
      </p:sp>
      <p:sp>
        <p:nvSpPr>
          <p:cNvPr id="27" name="矩形 26"/>
          <p:cNvSpPr/>
          <p:nvPr/>
        </p:nvSpPr>
        <p:spPr>
          <a:xfrm>
            <a:off x="1315588" y="2957941"/>
            <a:ext cx="2382498" cy="523220"/>
          </a:xfrm>
          <a:prstGeom prst="rect">
            <a:avLst/>
          </a:prstGeom>
        </p:spPr>
        <p:txBody>
          <a:bodyPr wrap="square">
            <a:spAutoFit/>
          </a:bodyPr>
          <a:lstStyle/>
          <a:p>
            <a:pPr marL="285750" lvl="0" indent="-285750">
              <a:buFont typeface="Wingdings" panose="05000000000000000000" pitchFamily="2" charset="2"/>
              <a:buChar char="l"/>
            </a:pPr>
            <a:r>
              <a:rPr lang="zh-CN" altLang="en-US" sz="1400" dirty="0" smtClean="0">
                <a:solidFill>
                  <a:srgbClr val="FF0000"/>
                </a:solidFill>
              </a:rPr>
              <a:t>预制压顶：明</a:t>
            </a:r>
            <a:r>
              <a:rPr lang="zh-CN" altLang="en-US" sz="1400" dirty="0">
                <a:solidFill>
                  <a:srgbClr val="FF0000"/>
                </a:solidFill>
              </a:rPr>
              <a:t>设接闪器</a:t>
            </a:r>
            <a:endParaRPr lang="en-US" altLang="zh-CN" sz="1400" dirty="0">
              <a:solidFill>
                <a:srgbClr val="FF0000"/>
              </a:solidFill>
            </a:endParaRPr>
          </a:p>
          <a:p>
            <a:pPr marL="285750" lvl="0" indent="-285750">
              <a:buFont typeface="Wingdings" panose="05000000000000000000" pitchFamily="2" charset="2"/>
              <a:buChar char="l"/>
            </a:pPr>
            <a:r>
              <a:rPr lang="zh-CN" altLang="en-US" sz="1400" dirty="0" smtClean="0">
                <a:solidFill>
                  <a:srgbClr val="FF0000"/>
                </a:solidFill>
              </a:rPr>
              <a:t>金属</a:t>
            </a:r>
            <a:r>
              <a:rPr lang="zh-CN" altLang="en-US" sz="1400" dirty="0">
                <a:solidFill>
                  <a:srgbClr val="FF0000"/>
                </a:solidFill>
              </a:rPr>
              <a:t>压顶接闪</a:t>
            </a:r>
            <a:r>
              <a:rPr lang="zh-CN" altLang="en-US" sz="1400" dirty="0" smtClean="0">
                <a:solidFill>
                  <a:srgbClr val="FF0000"/>
                </a:solidFill>
              </a:rPr>
              <a:t>器</a:t>
            </a:r>
            <a:endParaRPr lang="zh-CN" altLang="en-US" sz="1400" dirty="0">
              <a:solidFill>
                <a:srgbClr val="FF0000"/>
              </a:solidFill>
            </a:endParaRPr>
          </a:p>
        </p:txBody>
      </p:sp>
      <p:sp>
        <p:nvSpPr>
          <p:cNvPr id="28" name="矩形 27"/>
          <p:cNvSpPr/>
          <p:nvPr/>
        </p:nvSpPr>
        <p:spPr>
          <a:xfrm>
            <a:off x="1314774" y="5909408"/>
            <a:ext cx="2382498" cy="523220"/>
          </a:xfrm>
          <a:prstGeom prst="rect">
            <a:avLst/>
          </a:prstGeom>
        </p:spPr>
        <p:txBody>
          <a:bodyPr wrap="square">
            <a:spAutoFit/>
          </a:bodyPr>
          <a:lstStyle/>
          <a:p>
            <a:pPr marL="285750" lvl="0" indent="-285750">
              <a:buFont typeface="Wingdings" panose="05000000000000000000" pitchFamily="2" charset="2"/>
              <a:buChar char="l"/>
            </a:pPr>
            <a:r>
              <a:rPr lang="zh-CN" altLang="en-US" sz="1400" dirty="0" smtClean="0">
                <a:solidFill>
                  <a:srgbClr val="FF0000"/>
                </a:solidFill>
              </a:rPr>
              <a:t>玻璃幕墙</a:t>
            </a:r>
            <a:endParaRPr lang="en-US" altLang="zh-CN" sz="1400" dirty="0" smtClean="0">
              <a:solidFill>
                <a:srgbClr val="FF0000"/>
              </a:solidFill>
            </a:endParaRPr>
          </a:p>
          <a:p>
            <a:pPr marL="285750" lvl="0" indent="-285750">
              <a:buFont typeface="Wingdings" panose="05000000000000000000" pitchFamily="2" charset="2"/>
              <a:buChar char="l"/>
            </a:pPr>
            <a:r>
              <a:rPr lang="zh-CN" altLang="en-US" sz="1400" dirty="0" smtClean="0">
                <a:solidFill>
                  <a:srgbClr val="FF0000"/>
                </a:solidFill>
              </a:rPr>
              <a:t>金属外墙</a:t>
            </a:r>
            <a:endParaRPr lang="zh-CN" altLang="en-US" sz="1400" dirty="0">
              <a:solidFill>
                <a:srgbClr val="FF0000"/>
              </a:solidFill>
            </a:endParaRPr>
          </a:p>
        </p:txBody>
      </p:sp>
      <p:sp>
        <p:nvSpPr>
          <p:cNvPr id="30" name="圆角矩形 29"/>
          <p:cNvSpPr/>
          <p:nvPr/>
        </p:nvSpPr>
        <p:spPr>
          <a:xfrm>
            <a:off x="4923462" y="1948207"/>
            <a:ext cx="443009" cy="763461"/>
          </a:xfrm>
          <a:prstGeom prst="roundRect">
            <a:avLst/>
          </a:prstGeom>
          <a:solidFill>
            <a:schemeClr val="accent2">
              <a:lumMod val="60000"/>
              <a:lumOff val="40000"/>
              <a:alpha val="5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908551" y="1625613"/>
            <a:ext cx="2236510" cy="400110"/>
          </a:xfrm>
          <a:prstGeom prst="rect">
            <a:avLst/>
          </a:prstGeom>
          <a:solidFill>
            <a:schemeClr val="accent3">
              <a:lumMod val="75000"/>
            </a:schemeClr>
          </a:solidFill>
        </p:spPr>
        <p:txBody>
          <a:bodyPr wrap="non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防雷设计关键部位</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29" name="圆角矩形 28"/>
          <p:cNvSpPr/>
          <p:nvPr/>
        </p:nvSpPr>
        <p:spPr>
          <a:xfrm>
            <a:off x="5366432" y="4002559"/>
            <a:ext cx="515894" cy="406626"/>
          </a:xfrm>
          <a:prstGeom prst="roundRect">
            <a:avLst/>
          </a:prstGeom>
          <a:solidFill>
            <a:srgbClr val="FF0000">
              <a:alpha val="2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圆角矩形 30"/>
          <p:cNvSpPr/>
          <p:nvPr/>
        </p:nvSpPr>
        <p:spPr>
          <a:xfrm>
            <a:off x="5418686" y="2294796"/>
            <a:ext cx="515894" cy="406626"/>
          </a:xfrm>
          <a:prstGeom prst="roundRect">
            <a:avLst/>
          </a:prstGeom>
          <a:solidFill>
            <a:srgbClr val="FF0000">
              <a:alpha val="2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标注 31"/>
          <p:cNvSpPr/>
          <p:nvPr/>
        </p:nvSpPr>
        <p:spPr>
          <a:xfrm>
            <a:off x="7144872" y="1696682"/>
            <a:ext cx="1273546" cy="360607"/>
          </a:xfrm>
          <a:prstGeom prst="wedgeRoundRectCallout">
            <a:avLst>
              <a:gd name="adj1" fmla="val -80523"/>
              <a:gd name="adj2" fmla="val 215493"/>
              <a:gd name="adj3" fmla="val 16667"/>
            </a:avLst>
          </a:prstGeom>
          <a:solidFill>
            <a:schemeClr val="accent2">
              <a:lumMod val="20000"/>
              <a:lumOff val="8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solidFill>
                  <a:srgbClr val="FF0000"/>
                </a:solidFill>
                <a:latin typeface="宋体" panose="02010600030101010101" pitchFamily="2" charset="-122"/>
                <a:ea typeface="宋体" panose="02010600030101010101" pitchFamily="2" charset="-122"/>
              </a:rPr>
              <a:t>索引对位号</a:t>
            </a:r>
            <a:endParaRPr lang="zh-CN" altLang="en-US" sz="1600" b="1" dirty="0">
              <a:solidFill>
                <a:srgbClr val="FF0000"/>
              </a:solidFill>
              <a:latin typeface="宋体" panose="02010600030101010101" pitchFamily="2" charset="-122"/>
              <a:ea typeface="宋体" panose="02010600030101010101" pitchFamily="2" charset="-122"/>
            </a:endParaRPr>
          </a:p>
        </p:txBody>
      </p:sp>
      <p:pic>
        <p:nvPicPr>
          <p:cNvPr id="2" name="图片 1"/>
          <p:cNvPicPr>
            <a:picLocks noChangeAspect="true"/>
          </p:cNvPicPr>
          <p:nvPr/>
        </p:nvPicPr>
        <p:blipFill>
          <a:blip r:embed="rId2">
            <a:extLst>
              <a:ext uri="{28A0092B-C50C-407E-A947-70E740481C1C}">
                <a14:useLocalDpi xmlns:a14="http://schemas.microsoft.com/office/drawing/2010/main" val="false"/>
              </a:ext>
            </a:extLst>
          </a:blip>
          <a:stretch>
            <a:fillRect/>
          </a:stretch>
        </p:blipFill>
        <p:spPr>
          <a:xfrm>
            <a:off x="6519549" y="6208554"/>
            <a:ext cx="4198984" cy="602032"/>
          </a:xfrm>
          <a:prstGeom prst="rect">
            <a:avLst/>
          </a:prstGeom>
        </p:spPr>
      </p:pic>
      <p:pic>
        <p:nvPicPr>
          <p:cNvPr id="5" name="图片 4"/>
          <p:cNvPicPr>
            <a:picLocks noChangeAspect="true"/>
          </p:cNvPicPr>
          <p:nvPr/>
        </p:nvPicPr>
        <p:blipFill>
          <a:blip r:embed="rId3">
            <a:extLst>
              <a:ext uri="{28A0092B-C50C-407E-A947-70E740481C1C}">
                <a14:useLocalDpi xmlns:a14="http://schemas.microsoft.com/office/drawing/2010/main" val="false"/>
              </a:ext>
            </a:extLst>
          </a:blip>
          <a:stretch>
            <a:fillRect/>
          </a:stretch>
        </p:blipFill>
        <p:spPr>
          <a:xfrm>
            <a:off x="8724352" y="1022909"/>
            <a:ext cx="3388971" cy="1475199"/>
          </a:xfrm>
          <a:prstGeom prst="rect">
            <a:avLst/>
          </a:prstGeom>
        </p:spPr>
      </p:pic>
      <p:sp>
        <p:nvSpPr>
          <p:cNvPr id="33" name="矩形 32"/>
          <p:cNvSpPr/>
          <p:nvPr/>
        </p:nvSpPr>
        <p:spPr>
          <a:xfrm>
            <a:off x="9222576" y="571759"/>
            <a:ext cx="2236510" cy="400110"/>
          </a:xfrm>
          <a:prstGeom prst="rect">
            <a:avLst/>
          </a:prstGeom>
        </p:spPr>
        <p:txBody>
          <a:bodyPr wrap="none">
            <a:spAutoFit/>
          </a:bodyPr>
          <a:lstStyle/>
          <a:p>
            <a:r>
              <a:rPr lang="zh-CN" altLang="en-US" sz="2000" b="1" dirty="0" smtClean="0">
                <a:sym typeface="+mn-ea"/>
              </a:rPr>
              <a:t>电气专业审查要点</a:t>
            </a:r>
            <a:endParaRPr lang="zh-CN" altLang="en-US" sz="2000" b="1" dirty="0">
              <a:sym typeface="+mn-ea"/>
            </a:endParaRPr>
          </a:p>
        </p:txBody>
      </p:sp>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anim calcmode="lin" valueType="num">
                                      <p:cBhvr>
                                        <p:cTn id="18" dur="1000" fill="hold"/>
                                        <p:tgtEl>
                                          <p:spTgt spid="27"/>
                                        </p:tgtEl>
                                        <p:attrNameLst>
                                          <p:attrName>ppt_x</p:attrName>
                                        </p:attrNameLst>
                                      </p:cBhvr>
                                      <p:tavLst>
                                        <p:tav tm="0">
                                          <p:val>
                                            <p:strVal val="#ppt_x"/>
                                          </p:val>
                                        </p:tav>
                                        <p:tav tm="100000">
                                          <p:val>
                                            <p:strVal val="#ppt_x"/>
                                          </p:val>
                                        </p:tav>
                                      </p:tavLst>
                                    </p:anim>
                                    <p:anim calcmode="lin" valueType="num">
                                      <p:cBhvr>
                                        <p:cTn id="19" dur="1000" fill="hold"/>
                                        <p:tgtEl>
                                          <p:spTgt spid="2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1000"/>
                                        <p:tgtEl>
                                          <p:spTgt spid="30"/>
                                        </p:tgtEl>
                                      </p:cBhvr>
                                    </p:animEffect>
                                    <p:anim calcmode="lin" valueType="num">
                                      <p:cBhvr>
                                        <p:cTn id="23" dur="1000" fill="hold"/>
                                        <p:tgtEl>
                                          <p:spTgt spid="30"/>
                                        </p:tgtEl>
                                        <p:attrNameLst>
                                          <p:attrName>ppt_x</p:attrName>
                                        </p:attrNameLst>
                                      </p:cBhvr>
                                      <p:tavLst>
                                        <p:tav tm="0">
                                          <p:val>
                                            <p:strVal val="#ppt_x"/>
                                          </p:val>
                                        </p:tav>
                                        <p:tav tm="100000">
                                          <p:val>
                                            <p:strVal val="#ppt_x"/>
                                          </p:val>
                                        </p:tav>
                                      </p:tavLst>
                                    </p:anim>
                                    <p:anim calcmode="lin" valueType="num">
                                      <p:cBhvr>
                                        <p:cTn id="24"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1000"/>
                                        <p:tgtEl>
                                          <p:spTgt spid="15"/>
                                        </p:tgtEl>
                                      </p:cBhvr>
                                    </p:animEffect>
                                    <p:anim calcmode="lin" valueType="num">
                                      <p:cBhvr>
                                        <p:cTn id="30" dur="1000" fill="hold"/>
                                        <p:tgtEl>
                                          <p:spTgt spid="15"/>
                                        </p:tgtEl>
                                        <p:attrNameLst>
                                          <p:attrName>ppt_x</p:attrName>
                                        </p:attrNameLst>
                                      </p:cBhvr>
                                      <p:tavLst>
                                        <p:tav tm="0">
                                          <p:val>
                                            <p:strVal val="#ppt_x"/>
                                          </p:val>
                                        </p:tav>
                                        <p:tav tm="100000">
                                          <p:val>
                                            <p:strVal val="#ppt_x"/>
                                          </p:val>
                                        </p:tav>
                                      </p:tavLst>
                                    </p:anim>
                                    <p:anim calcmode="lin" valueType="num">
                                      <p:cBhvr>
                                        <p:cTn id="31" dur="1000" fill="hold"/>
                                        <p:tgtEl>
                                          <p:spTgt spid="15"/>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1000"/>
                                        <p:tgtEl>
                                          <p:spTgt spid="12"/>
                                        </p:tgtEl>
                                      </p:cBhvr>
                                    </p:animEffect>
                                    <p:anim calcmode="lin" valueType="num">
                                      <p:cBhvr>
                                        <p:cTn id="35" dur="1000" fill="hold"/>
                                        <p:tgtEl>
                                          <p:spTgt spid="12"/>
                                        </p:tgtEl>
                                        <p:attrNameLst>
                                          <p:attrName>ppt_x</p:attrName>
                                        </p:attrNameLst>
                                      </p:cBhvr>
                                      <p:tavLst>
                                        <p:tav tm="0">
                                          <p:val>
                                            <p:strVal val="#ppt_x"/>
                                          </p:val>
                                        </p:tav>
                                        <p:tav tm="100000">
                                          <p:val>
                                            <p:strVal val="#ppt_x"/>
                                          </p:val>
                                        </p:tav>
                                      </p:tavLst>
                                    </p:anim>
                                    <p:anim calcmode="lin" valueType="num">
                                      <p:cBhvr>
                                        <p:cTn id="36" dur="1000" fill="hold"/>
                                        <p:tgtEl>
                                          <p:spTgt spid="12"/>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anim calcmode="lin" valueType="num">
                                      <p:cBhvr>
                                        <p:cTn id="40" dur="1000" fill="hold"/>
                                        <p:tgtEl>
                                          <p:spTgt spid="7"/>
                                        </p:tgtEl>
                                        <p:attrNameLst>
                                          <p:attrName>ppt_x</p:attrName>
                                        </p:attrNameLst>
                                      </p:cBhvr>
                                      <p:tavLst>
                                        <p:tav tm="0">
                                          <p:val>
                                            <p:strVal val="#ppt_x"/>
                                          </p:val>
                                        </p:tav>
                                        <p:tav tm="100000">
                                          <p:val>
                                            <p:strVal val="#ppt_x"/>
                                          </p:val>
                                        </p:tav>
                                      </p:tavLst>
                                    </p:anim>
                                    <p:anim calcmode="lin" valueType="num">
                                      <p:cBhvr>
                                        <p:cTn id="41" dur="1000" fill="hold"/>
                                        <p:tgtEl>
                                          <p:spTgt spid="7"/>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1000"/>
                                        <p:tgtEl>
                                          <p:spTgt spid="26"/>
                                        </p:tgtEl>
                                      </p:cBhvr>
                                    </p:animEffect>
                                    <p:anim calcmode="lin" valueType="num">
                                      <p:cBhvr>
                                        <p:cTn id="45" dur="1000" fill="hold"/>
                                        <p:tgtEl>
                                          <p:spTgt spid="26"/>
                                        </p:tgtEl>
                                        <p:attrNameLst>
                                          <p:attrName>ppt_x</p:attrName>
                                        </p:attrNameLst>
                                      </p:cBhvr>
                                      <p:tavLst>
                                        <p:tav tm="0">
                                          <p:val>
                                            <p:strVal val="#ppt_x"/>
                                          </p:val>
                                        </p:tav>
                                        <p:tav tm="100000">
                                          <p:val>
                                            <p:strVal val="#ppt_x"/>
                                          </p:val>
                                        </p:tav>
                                      </p:tavLst>
                                    </p:anim>
                                    <p:anim calcmode="lin" valueType="num">
                                      <p:cBhvr>
                                        <p:cTn id="46"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1000"/>
                                        <p:tgtEl>
                                          <p:spTgt spid="18"/>
                                        </p:tgtEl>
                                      </p:cBhvr>
                                    </p:animEffect>
                                    <p:anim calcmode="lin" valueType="num">
                                      <p:cBhvr>
                                        <p:cTn id="52" dur="1000" fill="hold"/>
                                        <p:tgtEl>
                                          <p:spTgt spid="18"/>
                                        </p:tgtEl>
                                        <p:attrNameLst>
                                          <p:attrName>ppt_x</p:attrName>
                                        </p:attrNameLst>
                                      </p:cBhvr>
                                      <p:tavLst>
                                        <p:tav tm="0">
                                          <p:val>
                                            <p:strVal val="#ppt_x"/>
                                          </p:val>
                                        </p:tav>
                                        <p:tav tm="100000">
                                          <p:val>
                                            <p:strVal val="#ppt_x"/>
                                          </p:val>
                                        </p:tav>
                                      </p:tavLst>
                                    </p:anim>
                                    <p:anim calcmode="lin" valueType="num">
                                      <p:cBhvr>
                                        <p:cTn id="53" dur="1000" fill="hold"/>
                                        <p:tgtEl>
                                          <p:spTgt spid="18"/>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1000"/>
                                        <p:tgtEl>
                                          <p:spTgt spid="17"/>
                                        </p:tgtEl>
                                      </p:cBhvr>
                                    </p:animEffect>
                                    <p:anim calcmode="lin" valueType="num">
                                      <p:cBhvr>
                                        <p:cTn id="57" dur="1000" fill="hold"/>
                                        <p:tgtEl>
                                          <p:spTgt spid="17"/>
                                        </p:tgtEl>
                                        <p:attrNameLst>
                                          <p:attrName>ppt_x</p:attrName>
                                        </p:attrNameLst>
                                      </p:cBhvr>
                                      <p:tavLst>
                                        <p:tav tm="0">
                                          <p:val>
                                            <p:strVal val="#ppt_x"/>
                                          </p:val>
                                        </p:tav>
                                        <p:tav tm="100000">
                                          <p:val>
                                            <p:strVal val="#ppt_x"/>
                                          </p:val>
                                        </p:tav>
                                      </p:tavLst>
                                    </p:anim>
                                    <p:anim calcmode="lin" valueType="num">
                                      <p:cBhvr>
                                        <p:cTn id="58" dur="1000" fill="hold"/>
                                        <p:tgtEl>
                                          <p:spTgt spid="17"/>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fade">
                                      <p:cBhvr>
                                        <p:cTn id="66" dur="1000"/>
                                        <p:tgtEl>
                                          <p:spTgt spid="8"/>
                                        </p:tgtEl>
                                      </p:cBhvr>
                                    </p:animEffect>
                                    <p:anim calcmode="lin" valueType="num">
                                      <p:cBhvr>
                                        <p:cTn id="67" dur="1000" fill="hold"/>
                                        <p:tgtEl>
                                          <p:spTgt spid="8"/>
                                        </p:tgtEl>
                                        <p:attrNameLst>
                                          <p:attrName>ppt_x</p:attrName>
                                        </p:attrNameLst>
                                      </p:cBhvr>
                                      <p:tavLst>
                                        <p:tav tm="0">
                                          <p:val>
                                            <p:strVal val="#ppt_x"/>
                                          </p:val>
                                        </p:tav>
                                        <p:tav tm="100000">
                                          <p:val>
                                            <p:strVal val="#ppt_x"/>
                                          </p:val>
                                        </p:tav>
                                      </p:tavLst>
                                    </p:anim>
                                    <p:anim calcmode="lin" valueType="num">
                                      <p:cBhvr>
                                        <p:cTn id="6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grpId="0" nodeType="click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1000"/>
                                        <p:tgtEl>
                                          <p:spTgt spid="19"/>
                                        </p:tgtEl>
                                      </p:cBhvr>
                                    </p:animEffect>
                                    <p:anim calcmode="lin" valueType="num">
                                      <p:cBhvr>
                                        <p:cTn id="74" dur="1000" fill="hold"/>
                                        <p:tgtEl>
                                          <p:spTgt spid="19"/>
                                        </p:tgtEl>
                                        <p:attrNameLst>
                                          <p:attrName>ppt_x</p:attrName>
                                        </p:attrNameLst>
                                      </p:cBhvr>
                                      <p:tavLst>
                                        <p:tav tm="0">
                                          <p:val>
                                            <p:strVal val="#ppt_x"/>
                                          </p:val>
                                        </p:tav>
                                        <p:tav tm="100000">
                                          <p:val>
                                            <p:strVal val="#ppt_x"/>
                                          </p:val>
                                        </p:tav>
                                      </p:tavLst>
                                    </p:anim>
                                    <p:anim calcmode="lin" valueType="num">
                                      <p:cBhvr>
                                        <p:cTn id="75" dur="1000" fill="hold"/>
                                        <p:tgtEl>
                                          <p:spTgt spid="19"/>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fade">
                                      <p:cBhvr>
                                        <p:cTn id="78" dur="1000"/>
                                        <p:tgtEl>
                                          <p:spTgt spid="31"/>
                                        </p:tgtEl>
                                      </p:cBhvr>
                                    </p:animEffect>
                                    <p:anim calcmode="lin" valueType="num">
                                      <p:cBhvr>
                                        <p:cTn id="79" dur="1000" fill="hold"/>
                                        <p:tgtEl>
                                          <p:spTgt spid="31"/>
                                        </p:tgtEl>
                                        <p:attrNameLst>
                                          <p:attrName>ppt_x</p:attrName>
                                        </p:attrNameLst>
                                      </p:cBhvr>
                                      <p:tavLst>
                                        <p:tav tm="0">
                                          <p:val>
                                            <p:strVal val="#ppt_x"/>
                                          </p:val>
                                        </p:tav>
                                        <p:tav tm="100000">
                                          <p:val>
                                            <p:strVal val="#ppt_x"/>
                                          </p:val>
                                        </p:tav>
                                      </p:tavLst>
                                    </p:anim>
                                    <p:anim calcmode="lin" valueType="num">
                                      <p:cBhvr>
                                        <p:cTn id="80" dur="1000" fill="hold"/>
                                        <p:tgtEl>
                                          <p:spTgt spid="31"/>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1000"/>
                                        <p:tgtEl>
                                          <p:spTgt spid="20"/>
                                        </p:tgtEl>
                                      </p:cBhvr>
                                    </p:animEffect>
                                    <p:anim calcmode="lin" valueType="num">
                                      <p:cBhvr>
                                        <p:cTn id="84" dur="1000" fill="hold"/>
                                        <p:tgtEl>
                                          <p:spTgt spid="20"/>
                                        </p:tgtEl>
                                        <p:attrNameLst>
                                          <p:attrName>ppt_x</p:attrName>
                                        </p:attrNameLst>
                                      </p:cBhvr>
                                      <p:tavLst>
                                        <p:tav tm="0">
                                          <p:val>
                                            <p:strVal val="#ppt_x"/>
                                          </p:val>
                                        </p:tav>
                                        <p:tav tm="100000">
                                          <p:val>
                                            <p:strVal val="#ppt_x"/>
                                          </p:val>
                                        </p:tav>
                                      </p:tavLst>
                                    </p:anim>
                                    <p:anim calcmode="lin" valueType="num">
                                      <p:cBhvr>
                                        <p:cTn id="85"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42" presetClass="entr" presetSubtype="0" fill="hold" grpId="0" nodeType="clickEffect">
                                  <p:stCondLst>
                                    <p:cond delay="0"/>
                                  </p:stCondLst>
                                  <p:childTnLst>
                                    <p:set>
                                      <p:cBhvr>
                                        <p:cTn id="89" dur="1" fill="hold">
                                          <p:stCondLst>
                                            <p:cond delay="0"/>
                                          </p:stCondLst>
                                        </p:cTn>
                                        <p:tgtEl>
                                          <p:spTgt spid="29"/>
                                        </p:tgtEl>
                                        <p:attrNameLst>
                                          <p:attrName>style.visibility</p:attrName>
                                        </p:attrNameLst>
                                      </p:cBhvr>
                                      <p:to>
                                        <p:strVal val="visible"/>
                                      </p:to>
                                    </p:set>
                                    <p:animEffect transition="in" filter="fade">
                                      <p:cBhvr>
                                        <p:cTn id="90" dur="1000"/>
                                        <p:tgtEl>
                                          <p:spTgt spid="29"/>
                                        </p:tgtEl>
                                      </p:cBhvr>
                                    </p:animEffect>
                                    <p:anim calcmode="lin" valueType="num">
                                      <p:cBhvr>
                                        <p:cTn id="91" dur="1000" fill="hold"/>
                                        <p:tgtEl>
                                          <p:spTgt spid="29"/>
                                        </p:tgtEl>
                                        <p:attrNameLst>
                                          <p:attrName>ppt_x</p:attrName>
                                        </p:attrNameLst>
                                      </p:cBhvr>
                                      <p:tavLst>
                                        <p:tav tm="0">
                                          <p:val>
                                            <p:strVal val="#ppt_x"/>
                                          </p:val>
                                        </p:tav>
                                        <p:tav tm="100000">
                                          <p:val>
                                            <p:strVal val="#ppt_x"/>
                                          </p:val>
                                        </p:tav>
                                      </p:tavLst>
                                    </p:anim>
                                    <p:anim calcmode="lin" valueType="num">
                                      <p:cBhvr>
                                        <p:cTn id="92" dur="1000" fill="hold"/>
                                        <p:tgtEl>
                                          <p:spTgt spid="29"/>
                                        </p:tgtEl>
                                        <p:attrNameLst>
                                          <p:attrName>ppt_y</p:attrName>
                                        </p:attrNameLst>
                                      </p:cBhvr>
                                      <p:tavLst>
                                        <p:tav tm="0">
                                          <p:val>
                                            <p:strVal val="#ppt_y+.1"/>
                                          </p:val>
                                        </p:tav>
                                        <p:tav tm="100000">
                                          <p:val>
                                            <p:strVal val="#ppt_y"/>
                                          </p:val>
                                        </p:tav>
                                      </p:tavLst>
                                    </p:anim>
                                  </p:childTnLst>
                                </p:cTn>
                              </p:par>
                              <p:par>
                                <p:cTn id="93" presetID="42" presetClass="entr" presetSubtype="0" fill="hold" nodeType="withEffect">
                                  <p:stCondLst>
                                    <p:cond delay="0"/>
                                  </p:stCondLst>
                                  <p:childTnLst>
                                    <p:set>
                                      <p:cBhvr>
                                        <p:cTn id="94" dur="1" fill="hold">
                                          <p:stCondLst>
                                            <p:cond delay="0"/>
                                          </p:stCondLst>
                                        </p:cTn>
                                        <p:tgtEl>
                                          <p:spTgt spid="22"/>
                                        </p:tgtEl>
                                        <p:attrNameLst>
                                          <p:attrName>style.visibility</p:attrName>
                                        </p:attrNameLst>
                                      </p:cBhvr>
                                      <p:to>
                                        <p:strVal val="visible"/>
                                      </p:to>
                                    </p:set>
                                    <p:animEffect transition="in" filter="fade">
                                      <p:cBhvr>
                                        <p:cTn id="95" dur="1000"/>
                                        <p:tgtEl>
                                          <p:spTgt spid="22"/>
                                        </p:tgtEl>
                                      </p:cBhvr>
                                    </p:animEffect>
                                    <p:anim calcmode="lin" valueType="num">
                                      <p:cBhvr>
                                        <p:cTn id="96" dur="1000" fill="hold"/>
                                        <p:tgtEl>
                                          <p:spTgt spid="22"/>
                                        </p:tgtEl>
                                        <p:attrNameLst>
                                          <p:attrName>ppt_x</p:attrName>
                                        </p:attrNameLst>
                                      </p:cBhvr>
                                      <p:tavLst>
                                        <p:tav tm="0">
                                          <p:val>
                                            <p:strVal val="#ppt_x"/>
                                          </p:val>
                                        </p:tav>
                                        <p:tav tm="100000">
                                          <p:val>
                                            <p:strVal val="#ppt_x"/>
                                          </p:val>
                                        </p:tav>
                                      </p:tavLst>
                                    </p:anim>
                                    <p:anim calcmode="lin" valueType="num">
                                      <p:cBhvr>
                                        <p:cTn id="97" dur="1000" fill="hold"/>
                                        <p:tgtEl>
                                          <p:spTgt spid="22"/>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fade">
                                      <p:cBhvr>
                                        <p:cTn id="100" dur="1000"/>
                                        <p:tgtEl>
                                          <p:spTgt spid="21"/>
                                        </p:tgtEl>
                                      </p:cBhvr>
                                    </p:animEffect>
                                    <p:anim calcmode="lin" valueType="num">
                                      <p:cBhvr>
                                        <p:cTn id="101" dur="1000" fill="hold"/>
                                        <p:tgtEl>
                                          <p:spTgt spid="21"/>
                                        </p:tgtEl>
                                        <p:attrNameLst>
                                          <p:attrName>ppt_x</p:attrName>
                                        </p:attrNameLst>
                                      </p:cBhvr>
                                      <p:tavLst>
                                        <p:tav tm="0">
                                          <p:val>
                                            <p:strVal val="#ppt_x"/>
                                          </p:val>
                                        </p:tav>
                                        <p:tav tm="100000">
                                          <p:val>
                                            <p:strVal val="#ppt_x"/>
                                          </p:val>
                                        </p:tav>
                                      </p:tavLst>
                                    </p:anim>
                                    <p:anim calcmode="lin" valueType="num">
                                      <p:cBhvr>
                                        <p:cTn id="102"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42" presetClass="entr" presetSubtype="0" fill="hold" grpId="0" nodeType="clickEffect">
                                  <p:stCondLst>
                                    <p:cond delay="0"/>
                                  </p:stCondLst>
                                  <p:childTnLst>
                                    <p:set>
                                      <p:cBhvr>
                                        <p:cTn id="106" dur="1" fill="hold">
                                          <p:stCondLst>
                                            <p:cond delay="0"/>
                                          </p:stCondLst>
                                        </p:cTn>
                                        <p:tgtEl>
                                          <p:spTgt spid="11"/>
                                        </p:tgtEl>
                                        <p:attrNameLst>
                                          <p:attrName>style.visibility</p:attrName>
                                        </p:attrNameLst>
                                      </p:cBhvr>
                                      <p:to>
                                        <p:strVal val="visible"/>
                                      </p:to>
                                    </p:set>
                                    <p:animEffect transition="in" filter="fade">
                                      <p:cBhvr>
                                        <p:cTn id="107" dur="1000"/>
                                        <p:tgtEl>
                                          <p:spTgt spid="11"/>
                                        </p:tgtEl>
                                      </p:cBhvr>
                                    </p:animEffect>
                                    <p:anim calcmode="lin" valueType="num">
                                      <p:cBhvr>
                                        <p:cTn id="108" dur="1000" fill="hold"/>
                                        <p:tgtEl>
                                          <p:spTgt spid="11"/>
                                        </p:tgtEl>
                                        <p:attrNameLst>
                                          <p:attrName>ppt_x</p:attrName>
                                        </p:attrNameLst>
                                      </p:cBhvr>
                                      <p:tavLst>
                                        <p:tav tm="0">
                                          <p:val>
                                            <p:strVal val="#ppt_x"/>
                                          </p:val>
                                        </p:tav>
                                        <p:tav tm="100000">
                                          <p:val>
                                            <p:strVal val="#ppt_x"/>
                                          </p:val>
                                        </p:tav>
                                      </p:tavLst>
                                    </p:anim>
                                    <p:anim calcmode="lin" valueType="num">
                                      <p:cBhvr>
                                        <p:cTn id="109" dur="1000" fill="hold"/>
                                        <p:tgtEl>
                                          <p:spTgt spid="11"/>
                                        </p:tgtEl>
                                        <p:attrNameLst>
                                          <p:attrName>ppt_y</p:attrName>
                                        </p:attrNameLst>
                                      </p:cBhvr>
                                      <p:tavLst>
                                        <p:tav tm="0">
                                          <p:val>
                                            <p:strVal val="#ppt_y+.1"/>
                                          </p:val>
                                        </p:tav>
                                        <p:tav tm="100000">
                                          <p:val>
                                            <p:strVal val="#ppt_y"/>
                                          </p:val>
                                        </p:tav>
                                      </p:tavLst>
                                    </p:anim>
                                  </p:childTnLst>
                                </p:cTn>
                              </p:par>
                              <p:par>
                                <p:cTn id="110" presetID="42" presetClass="entr" presetSubtype="0" fill="hold" nodeType="withEffect">
                                  <p:stCondLst>
                                    <p:cond delay="0"/>
                                  </p:stCondLst>
                                  <p:childTnLst>
                                    <p:set>
                                      <p:cBhvr>
                                        <p:cTn id="111" dur="1" fill="hold">
                                          <p:stCondLst>
                                            <p:cond delay="0"/>
                                          </p:stCondLst>
                                        </p:cTn>
                                        <p:tgtEl>
                                          <p:spTgt spid="24"/>
                                        </p:tgtEl>
                                        <p:attrNameLst>
                                          <p:attrName>style.visibility</p:attrName>
                                        </p:attrNameLst>
                                      </p:cBhvr>
                                      <p:to>
                                        <p:strVal val="visible"/>
                                      </p:to>
                                    </p:set>
                                    <p:animEffect transition="in" filter="fade">
                                      <p:cBhvr>
                                        <p:cTn id="112" dur="1000"/>
                                        <p:tgtEl>
                                          <p:spTgt spid="24"/>
                                        </p:tgtEl>
                                      </p:cBhvr>
                                    </p:animEffect>
                                    <p:anim calcmode="lin" valueType="num">
                                      <p:cBhvr>
                                        <p:cTn id="113" dur="1000" fill="hold"/>
                                        <p:tgtEl>
                                          <p:spTgt spid="24"/>
                                        </p:tgtEl>
                                        <p:attrNameLst>
                                          <p:attrName>ppt_x</p:attrName>
                                        </p:attrNameLst>
                                      </p:cBhvr>
                                      <p:tavLst>
                                        <p:tav tm="0">
                                          <p:val>
                                            <p:strVal val="#ppt_x"/>
                                          </p:val>
                                        </p:tav>
                                        <p:tav tm="100000">
                                          <p:val>
                                            <p:strVal val="#ppt_x"/>
                                          </p:val>
                                        </p:tav>
                                      </p:tavLst>
                                    </p:anim>
                                    <p:anim calcmode="lin" valueType="num">
                                      <p:cBhvr>
                                        <p:cTn id="114" dur="1000" fill="hold"/>
                                        <p:tgtEl>
                                          <p:spTgt spid="24"/>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23"/>
                                        </p:tgtEl>
                                        <p:attrNameLst>
                                          <p:attrName>style.visibility</p:attrName>
                                        </p:attrNameLst>
                                      </p:cBhvr>
                                      <p:to>
                                        <p:strVal val="visible"/>
                                      </p:to>
                                    </p:set>
                                    <p:animEffect transition="in" filter="fade">
                                      <p:cBhvr>
                                        <p:cTn id="117" dur="1000"/>
                                        <p:tgtEl>
                                          <p:spTgt spid="23"/>
                                        </p:tgtEl>
                                      </p:cBhvr>
                                    </p:animEffect>
                                    <p:anim calcmode="lin" valueType="num">
                                      <p:cBhvr>
                                        <p:cTn id="118" dur="1000" fill="hold"/>
                                        <p:tgtEl>
                                          <p:spTgt spid="23"/>
                                        </p:tgtEl>
                                        <p:attrNameLst>
                                          <p:attrName>ppt_x</p:attrName>
                                        </p:attrNameLst>
                                      </p:cBhvr>
                                      <p:tavLst>
                                        <p:tav tm="0">
                                          <p:val>
                                            <p:strVal val="#ppt_x"/>
                                          </p:val>
                                        </p:tav>
                                        <p:tav tm="100000">
                                          <p:val>
                                            <p:strVal val="#ppt_x"/>
                                          </p:val>
                                        </p:tav>
                                      </p:tavLst>
                                    </p:anim>
                                    <p:anim calcmode="lin" valueType="num">
                                      <p:cBhvr>
                                        <p:cTn id="11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presetID="42" presetClass="entr" presetSubtype="0" fill="hold" grpId="0" nodeType="clickEffect">
                                  <p:stCondLst>
                                    <p:cond delay="0"/>
                                  </p:stCondLst>
                                  <p:childTnLst>
                                    <p:set>
                                      <p:cBhvr>
                                        <p:cTn id="123" dur="1" fill="hold">
                                          <p:stCondLst>
                                            <p:cond delay="0"/>
                                          </p:stCondLst>
                                        </p:cTn>
                                        <p:tgtEl>
                                          <p:spTgt spid="32"/>
                                        </p:tgtEl>
                                        <p:attrNameLst>
                                          <p:attrName>style.visibility</p:attrName>
                                        </p:attrNameLst>
                                      </p:cBhvr>
                                      <p:to>
                                        <p:strVal val="visible"/>
                                      </p:to>
                                    </p:set>
                                    <p:animEffect transition="in" filter="fade">
                                      <p:cBhvr>
                                        <p:cTn id="124" dur="1000"/>
                                        <p:tgtEl>
                                          <p:spTgt spid="32"/>
                                        </p:tgtEl>
                                      </p:cBhvr>
                                    </p:animEffect>
                                    <p:anim calcmode="lin" valueType="num">
                                      <p:cBhvr>
                                        <p:cTn id="125" dur="1000" fill="hold"/>
                                        <p:tgtEl>
                                          <p:spTgt spid="32"/>
                                        </p:tgtEl>
                                        <p:attrNameLst>
                                          <p:attrName>ppt_x</p:attrName>
                                        </p:attrNameLst>
                                      </p:cBhvr>
                                      <p:tavLst>
                                        <p:tav tm="0">
                                          <p:val>
                                            <p:strVal val="#ppt_x"/>
                                          </p:val>
                                        </p:tav>
                                        <p:tav tm="100000">
                                          <p:val>
                                            <p:strVal val="#ppt_x"/>
                                          </p:val>
                                        </p:tav>
                                      </p:tavLst>
                                    </p:anim>
                                    <p:anim calcmode="lin" valueType="num">
                                      <p:cBhvr>
                                        <p:cTn id="126" dur="1000" fill="hold"/>
                                        <p:tgtEl>
                                          <p:spTgt spid="32"/>
                                        </p:tgtEl>
                                        <p:attrNameLst>
                                          <p:attrName>ppt_y</p:attrName>
                                        </p:attrNameLst>
                                      </p:cBhvr>
                                      <p:tavLst>
                                        <p:tav tm="0">
                                          <p:val>
                                            <p:strVal val="#ppt_y+.1"/>
                                          </p:val>
                                        </p:tav>
                                        <p:tav tm="100000">
                                          <p:val>
                                            <p:strVal val="#ppt_y"/>
                                          </p:val>
                                        </p:tav>
                                      </p:tavLst>
                                    </p:anim>
                                  </p:childTnLst>
                                </p:cTn>
                              </p:par>
                              <p:par>
                                <p:cTn id="127" presetID="42" presetClass="entr" presetSubtype="0" fill="hold" nodeType="withEffect">
                                  <p:stCondLst>
                                    <p:cond delay="0"/>
                                  </p:stCondLst>
                                  <p:childTnLst>
                                    <p:set>
                                      <p:cBhvr>
                                        <p:cTn id="128" dur="1" fill="hold">
                                          <p:stCondLst>
                                            <p:cond delay="0"/>
                                          </p:stCondLst>
                                        </p:cTn>
                                        <p:tgtEl>
                                          <p:spTgt spid="5"/>
                                        </p:tgtEl>
                                        <p:attrNameLst>
                                          <p:attrName>style.visibility</p:attrName>
                                        </p:attrNameLst>
                                      </p:cBhvr>
                                      <p:to>
                                        <p:strVal val="visible"/>
                                      </p:to>
                                    </p:set>
                                    <p:animEffect transition="in" filter="fade">
                                      <p:cBhvr>
                                        <p:cTn id="129" dur="1000"/>
                                        <p:tgtEl>
                                          <p:spTgt spid="5"/>
                                        </p:tgtEl>
                                      </p:cBhvr>
                                    </p:animEffect>
                                    <p:anim calcmode="lin" valueType="num">
                                      <p:cBhvr>
                                        <p:cTn id="130" dur="1000" fill="hold"/>
                                        <p:tgtEl>
                                          <p:spTgt spid="5"/>
                                        </p:tgtEl>
                                        <p:attrNameLst>
                                          <p:attrName>ppt_x</p:attrName>
                                        </p:attrNameLst>
                                      </p:cBhvr>
                                      <p:tavLst>
                                        <p:tav tm="0">
                                          <p:val>
                                            <p:strVal val="#ppt_x"/>
                                          </p:val>
                                        </p:tav>
                                        <p:tav tm="100000">
                                          <p:val>
                                            <p:strVal val="#ppt_x"/>
                                          </p:val>
                                        </p:tav>
                                      </p:tavLst>
                                    </p:anim>
                                    <p:anim calcmode="lin" valueType="num">
                                      <p:cBhvr>
                                        <p:cTn id="13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true"/>
      <p:bldP spid="8" grpId="0" animBg="true"/>
      <p:bldP spid="11" grpId="0" animBg="true"/>
      <p:bldP spid="13" grpId="0" animBg="true"/>
      <p:bldP spid="15" grpId="0" animBg="true"/>
      <p:bldP spid="18" grpId="0" animBg="true"/>
      <p:bldP spid="19" grpId="0" animBg="true"/>
      <p:bldP spid="21" grpId="0" animBg="true"/>
      <p:bldP spid="23" grpId="0" animBg="true"/>
      <p:bldP spid="26" grpId="0"/>
      <p:bldP spid="27" grpId="0"/>
      <p:bldP spid="28" grpId="0"/>
      <p:bldP spid="30" grpId="0" animBg="true"/>
      <p:bldP spid="29" grpId="0" animBg="true"/>
      <p:bldP spid="31" grpId="0" animBg="true"/>
      <p:bldP spid="32" grpId="0" animBg="true"/>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346982" y="0"/>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5" name="矩形 14"/>
          <p:cNvSpPr/>
          <p:nvPr/>
        </p:nvSpPr>
        <p:spPr>
          <a:xfrm>
            <a:off x="4552493" y="1534140"/>
            <a:ext cx="1398140" cy="461665"/>
          </a:xfrm>
          <a:prstGeom prst="rect">
            <a:avLst/>
          </a:prstGeom>
        </p:spPr>
        <p:txBody>
          <a:bodyPr wrap="none">
            <a:spAutoFit/>
          </a:bodyPr>
          <a:lstStyle/>
          <a:p>
            <a:r>
              <a:rPr lang="en-US" altLang="zh-CN" sz="2400" b="1" dirty="0">
                <a:solidFill>
                  <a:schemeClr val="tx2">
                    <a:lumMod val="90000"/>
                    <a:lumOff val="10000"/>
                  </a:schemeClr>
                </a:solidFill>
                <a:sym typeface="+mn-ea"/>
              </a:rPr>
              <a:t>2.2  </a:t>
            </a:r>
            <a:r>
              <a:rPr lang="zh-CN" altLang="en-US" sz="2400" b="1" dirty="0">
                <a:solidFill>
                  <a:schemeClr val="tx2">
                    <a:lumMod val="90000"/>
                    <a:lumOff val="10000"/>
                  </a:schemeClr>
                </a:solidFill>
                <a:sym typeface="+mn-ea"/>
              </a:rPr>
              <a:t>附件</a:t>
            </a:r>
            <a:endParaRPr lang="zh-CN" altLang="en-US" sz="2400" b="1" dirty="0">
              <a:solidFill>
                <a:schemeClr val="tx2">
                  <a:lumMod val="90000"/>
                  <a:lumOff val="10000"/>
                </a:schemeClr>
              </a:solidFill>
              <a:sym typeface="+mn-ea"/>
            </a:endParaRPr>
          </a:p>
        </p:txBody>
      </p:sp>
      <p:sp>
        <p:nvSpPr>
          <p:cNvPr id="5" name="任意多边形 4"/>
          <p:cNvSpPr/>
          <p:nvPr/>
        </p:nvSpPr>
        <p:spPr>
          <a:xfrm>
            <a:off x="2239627" y="2440754"/>
            <a:ext cx="7738145"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chemeClr val="accent1">
              <a:lumMod val="75000"/>
            </a:schemeClr>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zh-CN" altLang="zh-CN" sz="2000" dirty="0"/>
              <a:t>附件</a:t>
            </a:r>
            <a:r>
              <a:rPr lang="en-US" altLang="zh-CN" sz="2000" dirty="0"/>
              <a:t>1</a:t>
            </a:r>
            <a:r>
              <a:rPr lang="zh-CN" altLang="zh-CN" sz="2000" dirty="0"/>
              <a:t>四川省装配式钢结构建筑施工图设计阶段自评价表（国标）</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6" name="任意多边形 5"/>
          <p:cNvSpPr/>
          <p:nvPr/>
        </p:nvSpPr>
        <p:spPr>
          <a:xfrm>
            <a:off x="2239627" y="3108892"/>
            <a:ext cx="7580601"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chemeClr val="accent1">
              <a:lumMod val="75000"/>
            </a:schemeClr>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zh-CN" altLang="zh-CN" sz="2000" dirty="0"/>
              <a:t>附件</a:t>
            </a:r>
            <a:r>
              <a:rPr lang="en-US" altLang="zh-CN" sz="2000" dirty="0"/>
              <a:t>2</a:t>
            </a:r>
            <a:r>
              <a:rPr lang="zh-CN" altLang="zh-CN" sz="2000" dirty="0"/>
              <a:t>四川省装配式钢结构建筑施工图设计阶段自评价表（川标）</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7" name="任意多边形 6"/>
          <p:cNvSpPr/>
          <p:nvPr/>
        </p:nvSpPr>
        <p:spPr>
          <a:xfrm>
            <a:off x="2239628" y="3777030"/>
            <a:ext cx="5640002"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chemeClr val="accent1">
              <a:lumMod val="75000"/>
            </a:schemeClr>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zh-CN" altLang="zh-CN" sz="2000" dirty="0"/>
              <a:t>附录</a:t>
            </a:r>
            <a:r>
              <a:rPr lang="en-US" altLang="zh-CN" sz="2000" dirty="0"/>
              <a:t>1</a:t>
            </a:r>
            <a:r>
              <a:rPr lang="zh-CN" altLang="zh-CN" sz="2000" dirty="0"/>
              <a:t>政府主管部门制定的相关文件</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8" name="任意多边形 7"/>
          <p:cNvSpPr/>
          <p:nvPr/>
        </p:nvSpPr>
        <p:spPr>
          <a:xfrm>
            <a:off x="2239628" y="4445168"/>
            <a:ext cx="5640002" cy="668138"/>
          </a:xfrm>
          <a:custGeom>
            <a:avLst/>
            <a:gdLst>
              <a:gd name="connsiteX0" fmla="*/ 0 w 4749141"/>
              <a:gd name="connsiteY0" fmla="*/ 111359 h 668138"/>
              <a:gd name="connsiteX1" fmla="*/ 111359 w 4749141"/>
              <a:gd name="connsiteY1" fmla="*/ 0 h 668138"/>
              <a:gd name="connsiteX2" fmla="*/ 4637782 w 4749141"/>
              <a:gd name="connsiteY2" fmla="*/ 0 h 668138"/>
              <a:gd name="connsiteX3" fmla="*/ 4749141 w 4749141"/>
              <a:gd name="connsiteY3" fmla="*/ 111359 h 668138"/>
              <a:gd name="connsiteX4" fmla="*/ 4749141 w 4749141"/>
              <a:gd name="connsiteY4" fmla="*/ 556779 h 668138"/>
              <a:gd name="connsiteX5" fmla="*/ 4637782 w 4749141"/>
              <a:gd name="connsiteY5" fmla="*/ 668138 h 668138"/>
              <a:gd name="connsiteX6" fmla="*/ 111359 w 4749141"/>
              <a:gd name="connsiteY6" fmla="*/ 668138 h 668138"/>
              <a:gd name="connsiteX7" fmla="*/ 0 w 4749141"/>
              <a:gd name="connsiteY7" fmla="*/ 556779 h 668138"/>
              <a:gd name="connsiteX8" fmla="*/ 0 w 4749141"/>
              <a:gd name="connsiteY8" fmla="*/ 111359 h 66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49141" h="668138">
                <a:moveTo>
                  <a:pt x="0" y="111359"/>
                </a:moveTo>
                <a:cubicBezTo>
                  <a:pt x="0" y="49857"/>
                  <a:pt x="49857" y="0"/>
                  <a:pt x="111359" y="0"/>
                </a:cubicBezTo>
                <a:lnTo>
                  <a:pt x="4637782" y="0"/>
                </a:lnTo>
                <a:cubicBezTo>
                  <a:pt x="4699284" y="0"/>
                  <a:pt x="4749141" y="49857"/>
                  <a:pt x="4749141" y="111359"/>
                </a:cubicBezTo>
                <a:lnTo>
                  <a:pt x="4749141" y="556779"/>
                </a:lnTo>
                <a:cubicBezTo>
                  <a:pt x="4749141" y="618281"/>
                  <a:pt x="4699284" y="668138"/>
                  <a:pt x="4637782" y="668138"/>
                </a:cubicBezTo>
                <a:lnTo>
                  <a:pt x="111359" y="668138"/>
                </a:lnTo>
                <a:cubicBezTo>
                  <a:pt x="49857" y="668138"/>
                  <a:pt x="0" y="618281"/>
                  <a:pt x="0" y="556779"/>
                </a:cubicBezTo>
                <a:lnTo>
                  <a:pt x="0" y="111359"/>
                </a:lnTo>
                <a:close/>
              </a:path>
            </a:pathLst>
          </a:custGeom>
          <a:solidFill>
            <a:schemeClr val="accent1">
              <a:lumMod val="75000"/>
            </a:schemeClr>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101196" tIns="66906" rIns="101196" bIns="66906" numCol="1" spcCol="1270" anchor="ctr" anchorCtr="false">
            <a:noAutofit/>
          </a:bodyPr>
          <a:lstStyle/>
          <a:p>
            <a:pPr lvl="0" defTabSz="800100">
              <a:lnSpc>
                <a:spcPct val="90000"/>
              </a:lnSpc>
              <a:spcBef>
                <a:spcPct val="0"/>
              </a:spcBef>
              <a:spcAft>
                <a:spcPct val="35000"/>
              </a:spcAft>
            </a:pPr>
            <a:r>
              <a:rPr lang="zh-CN" altLang="zh-CN" sz="2000" dirty="0"/>
              <a:t>附录</a:t>
            </a:r>
            <a:r>
              <a:rPr lang="en-US" altLang="zh-CN" sz="2000" dirty="0"/>
              <a:t>2</a:t>
            </a:r>
            <a:r>
              <a:rPr lang="zh-CN" altLang="zh-CN" sz="2000" dirty="0"/>
              <a:t>引用标准</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11" name="矩形 10"/>
          <p:cNvSpPr/>
          <p:nvPr/>
        </p:nvSpPr>
        <p:spPr>
          <a:xfrm>
            <a:off x="11057345" y="571759"/>
            <a:ext cx="697627" cy="400110"/>
          </a:xfrm>
          <a:prstGeom prst="rect">
            <a:avLst/>
          </a:prstGeom>
        </p:spPr>
        <p:txBody>
          <a:bodyPr wrap="none">
            <a:spAutoFit/>
          </a:bodyPr>
          <a:lstStyle/>
          <a:p>
            <a:r>
              <a:rPr lang="zh-CN" altLang="en-US" sz="2000" b="1" dirty="0" smtClean="0">
                <a:sym typeface="+mn-ea"/>
              </a:rPr>
              <a:t>附件</a:t>
            </a:r>
            <a:endParaRPr lang="zh-CN" altLang="en-US" sz="2000" b="1" dirty="0">
              <a:sym typeface="+mn-ea"/>
            </a:endParaRPr>
          </a:p>
        </p:txBody>
      </p:sp>
    </p:spTree>
    <p:custDataLst>
      <p:tags r:id="rId1"/>
    </p:custData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346982" y="0"/>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5" name="矩形 14"/>
          <p:cNvSpPr/>
          <p:nvPr/>
        </p:nvSpPr>
        <p:spPr>
          <a:xfrm>
            <a:off x="4552493" y="1534140"/>
            <a:ext cx="1398140" cy="461665"/>
          </a:xfrm>
          <a:prstGeom prst="rect">
            <a:avLst/>
          </a:prstGeom>
        </p:spPr>
        <p:txBody>
          <a:bodyPr wrap="none">
            <a:spAutoFit/>
          </a:bodyPr>
          <a:lstStyle/>
          <a:p>
            <a:r>
              <a:rPr lang="en-US" altLang="zh-CN" sz="2400" b="1" dirty="0">
                <a:solidFill>
                  <a:schemeClr val="tx2">
                    <a:lumMod val="90000"/>
                    <a:lumOff val="10000"/>
                  </a:schemeClr>
                </a:solidFill>
                <a:sym typeface="+mn-ea"/>
              </a:rPr>
              <a:t>2.2  </a:t>
            </a:r>
            <a:r>
              <a:rPr lang="zh-CN" altLang="en-US" sz="2400" b="1" dirty="0">
                <a:solidFill>
                  <a:schemeClr val="tx2">
                    <a:lumMod val="90000"/>
                    <a:lumOff val="10000"/>
                  </a:schemeClr>
                </a:solidFill>
                <a:sym typeface="+mn-ea"/>
              </a:rPr>
              <a:t>附件</a:t>
            </a:r>
            <a:endParaRPr lang="zh-CN" altLang="en-US" sz="2400" b="1" dirty="0">
              <a:solidFill>
                <a:schemeClr val="tx2">
                  <a:lumMod val="90000"/>
                  <a:lumOff val="10000"/>
                </a:schemeClr>
              </a:solidFill>
              <a:sym typeface="+mn-ea"/>
            </a:endParaRPr>
          </a:p>
        </p:txBody>
      </p:sp>
      <p:grpSp>
        <p:nvGrpSpPr>
          <p:cNvPr id="16" name="组合 15"/>
          <p:cNvGrpSpPr/>
          <p:nvPr/>
        </p:nvGrpSpPr>
        <p:grpSpPr>
          <a:xfrm>
            <a:off x="605775" y="2914521"/>
            <a:ext cx="11149477" cy="3943479"/>
            <a:chOff x="303974" y="1238669"/>
            <a:chExt cx="17956343" cy="6351013"/>
          </a:xfrm>
        </p:grpSpPr>
        <p:pic>
          <p:nvPicPr>
            <p:cNvPr id="2" name="图片 1"/>
            <p:cNvPicPr>
              <a:picLocks noChangeAspect="true"/>
            </p:cNvPicPr>
            <p:nvPr/>
          </p:nvPicPr>
          <p:blipFill>
            <a:blip r:embed="rId1"/>
            <a:stretch>
              <a:fillRect/>
            </a:stretch>
          </p:blipFill>
          <p:spPr>
            <a:xfrm>
              <a:off x="303974" y="1315614"/>
              <a:ext cx="4057651" cy="4391025"/>
            </a:xfrm>
            <a:prstGeom prst="rect">
              <a:avLst/>
            </a:prstGeom>
          </p:spPr>
        </p:pic>
        <p:grpSp>
          <p:nvGrpSpPr>
            <p:cNvPr id="12" name="组合 11"/>
            <p:cNvGrpSpPr/>
            <p:nvPr/>
          </p:nvGrpSpPr>
          <p:grpSpPr>
            <a:xfrm>
              <a:off x="4735172" y="1238669"/>
              <a:ext cx="4334480" cy="6351013"/>
              <a:chOff x="4764641" y="-144159"/>
              <a:chExt cx="4334480" cy="6351013"/>
            </a:xfrm>
          </p:grpSpPr>
          <p:pic>
            <p:nvPicPr>
              <p:cNvPr id="3" name="图片 2"/>
              <p:cNvPicPr>
                <a:picLocks noChangeAspect="true"/>
              </p:cNvPicPr>
              <p:nvPr/>
            </p:nvPicPr>
            <p:blipFill>
              <a:blip r:embed="rId2">
                <a:extLst>
                  <a:ext uri="{28A0092B-C50C-407E-A947-70E740481C1C}">
                    <a14:useLocalDpi xmlns:a14="http://schemas.microsoft.com/office/drawing/2010/main" val="false"/>
                  </a:ext>
                </a:extLst>
              </a:blip>
              <a:stretch>
                <a:fillRect/>
              </a:stretch>
            </p:blipFill>
            <p:spPr>
              <a:xfrm>
                <a:off x="4764641" y="-144159"/>
                <a:ext cx="4334480" cy="5982535"/>
              </a:xfrm>
              <a:prstGeom prst="rect">
                <a:avLst/>
              </a:prstGeom>
            </p:spPr>
          </p:pic>
          <p:pic>
            <p:nvPicPr>
              <p:cNvPr id="4" name="图片 3"/>
              <p:cNvPicPr>
                <a:picLocks noChangeAspect="true"/>
              </p:cNvPicPr>
              <p:nvPr/>
            </p:nvPicPr>
            <p:blipFill rotWithShape="true">
              <a:blip r:embed="rId3"/>
              <a:srcRect t="14351"/>
              <a:stretch>
                <a:fillRect/>
              </a:stretch>
            </p:blipFill>
            <p:spPr>
              <a:xfrm>
                <a:off x="4888700" y="5758215"/>
                <a:ext cx="4180952" cy="448639"/>
              </a:xfrm>
              <a:prstGeom prst="rect">
                <a:avLst/>
              </a:prstGeom>
            </p:spPr>
          </p:pic>
        </p:grpSp>
        <p:pic>
          <p:nvPicPr>
            <p:cNvPr id="13" name="图片 12"/>
            <p:cNvPicPr>
              <a:picLocks noChangeAspect="true"/>
            </p:cNvPicPr>
            <p:nvPr/>
          </p:nvPicPr>
          <p:blipFill>
            <a:blip r:embed="rId4"/>
            <a:stretch>
              <a:fillRect/>
            </a:stretch>
          </p:blipFill>
          <p:spPr>
            <a:xfrm>
              <a:off x="9443201" y="1315614"/>
              <a:ext cx="4180951" cy="4780952"/>
            </a:xfrm>
            <a:prstGeom prst="rect">
              <a:avLst/>
            </a:prstGeom>
          </p:spPr>
        </p:pic>
        <p:pic>
          <p:nvPicPr>
            <p:cNvPr id="14" name="图片 13"/>
            <p:cNvPicPr>
              <a:picLocks noChangeAspect="true"/>
            </p:cNvPicPr>
            <p:nvPr/>
          </p:nvPicPr>
          <p:blipFill>
            <a:blip r:embed="rId5"/>
            <a:stretch>
              <a:fillRect/>
            </a:stretch>
          </p:blipFill>
          <p:spPr>
            <a:xfrm>
              <a:off x="14079366" y="1315614"/>
              <a:ext cx="4180951" cy="4733333"/>
            </a:xfrm>
            <a:prstGeom prst="rect">
              <a:avLst/>
            </a:prstGeom>
          </p:spPr>
        </p:pic>
      </p:grpSp>
      <p:sp>
        <p:nvSpPr>
          <p:cNvPr id="17" name="矩形 16"/>
          <p:cNvSpPr/>
          <p:nvPr/>
        </p:nvSpPr>
        <p:spPr>
          <a:xfrm>
            <a:off x="373832" y="1990071"/>
            <a:ext cx="11678468" cy="1077218"/>
          </a:xfrm>
          <a:prstGeom prst="rect">
            <a:avLst/>
          </a:prstGeom>
        </p:spPr>
        <p:txBody>
          <a:bodyPr wrap="square">
            <a:spAutoFit/>
          </a:bodyPr>
          <a:lstStyle/>
          <a:p>
            <a:r>
              <a:rPr lang="zh-CN" altLang="en-US" sz="1600" dirty="0"/>
              <a:t>（国标） 四川省装配式混凝土结构建筑施工图设计阶段自</a:t>
            </a:r>
            <a:r>
              <a:rPr lang="zh-CN" altLang="en-US" sz="1600" dirty="0" smtClean="0"/>
              <a:t>评价表</a:t>
            </a:r>
            <a:endParaRPr lang="en-US" altLang="zh-CN" sz="1600" dirty="0" smtClean="0"/>
          </a:p>
          <a:p>
            <a:r>
              <a:rPr lang="zh-CN" altLang="en-US" sz="1600" dirty="0"/>
              <a:t>（川标） 四川省装配式混凝土结构建筑施工图设计阶段自</a:t>
            </a:r>
            <a:r>
              <a:rPr lang="zh-CN" altLang="en-US" sz="1600" dirty="0" smtClean="0"/>
              <a:t>评价表</a:t>
            </a:r>
            <a:endParaRPr lang="en-US" altLang="zh-CN" sz="1600" dirty="0" smtClean="0"/>
          </a:p>
          <a:p>
            <a:r>
              <a:rPr lang="en-US" altLang="zh-CN" sz="1600" dirty="0"/>
              <a:t> </a:t>
            </a:r>
            <a:r>
              <a:rPr lang="en-US" altLang="zh-CN" sz="1600" dirty="0" smtClean="0"/>
              <a:t>       ——</a:t>
            </a:r>
            <a:r>
              <a:rPr lang="zh-CN" altLang="en-US" sz="1600" dirty="0" smtClean="0"/>
              <a:t>居住建筑、公共建筑</a:t>
            </a:r>
            <a:r>
              <a:rPr lang="zh-CN" altLang="en-US" sz="1600" dirty="0"/>
              <a:t>（全装修）、</a:t>
            </a:r>
            <a:r>
              <a:rPr lang="zh-CN" altLang="en-US" sz="1600" dirty="0" smtClean="0"/>
              <a:t>公共建筑（</a:t>
            </a:r>
            <a:r>
              <a:rPr lang="zh-CN" altLang="en-US" sz="1600" dirty="0"/>
              <a:t>仅公区和确定使用功能的区域装修）</a:t>
            </a:r>
            <a:endParaRPr lang="en-US" altLang="zh-CN" sz="1600" dirty="0" smtClean="0"/>
          </a:p>
          <a:p>
            <a:endParaRPr lang="zh-CN" altLang="en-US" sz="1600" dirty="0">
              <a:solidFill>
                <a:schemeClr val="tx2">
                  <a:lumMod val="90000"/>
                  <a:lumOff val="10000"/>
                </a:schemeClr>
              </a:solidFill>
              <a:sym typeface="+mn-ea"/>
            </a:endParaRPr>
          </a:p>
        </p:txBody>
      </p:sp>
      <p:sp>
        <p:nvSpPr>
          <p:cNvPr id="18" name="矩形 17"/>
          <p:cNvSpPr/>
          <p:nvPr/>
        </p:nvSpPr>
        <p:spPr>
          <a:xfrm>
            <a:off x="11057345" y="571759"/>
            <a:ext cx="697627" cy="400110"/>
          </a:xfrm>
          <a:prstGeom prst="rect">
            <a:avLst/>
          </a:prstGeom>
        </p:spPr>
        <p:txBody>
          <a:bodyPr wrap="none">
            <a:spAutoFit/>
          </a:bodyPr>
          <a:lstStyle/>
          <a:p>
            <a:r>
              <a:rPr lang="zh-CN" altLang="en-US" sz="2000" b="1" dirty="0" smtClean="0">
                <a:sym typeface="+mn-ea"/>
              </a:rPr>
              <a:t>附件</a:t>
            </a:r>
            <a:endParaRPr lang="zh-CN" altLang="en-US" sz="2000" b="1" dirty="0">
              <a:sym typeface="+mn-ea"/>
            </a:endParaRPr>
          </a:p>
        </p:txBody>
      </p:sp>
    </p:spTree>
    <p:custDataLst>
      <p:tags r:id="rId6"/>
    </p:custData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1"/>
          <p:cNvSpPr txBox="true"/>
          <p:nvPr/>
        </p:nvSpPr>
        <p:spPr bwMode="auto">
          <a:xfrm>
            <a:off x="346982" y="0"/>
            <a:ext cx="10825163" cy="1012825"/>
          </a:xfrm>
          <a:prstGeom prst="rect">
            <a:avLst/>
          </a:prstGeom>
          <a:noFill/>
          <a:ln w="9525">
            <a:noFill/>
            <a:miter lim="800000"/>
          </a:ln>
        </p:spPr>
        <p:txBody>
          <a:bodyPr anchor="b"/>
          <a:lstStyle/>
          <a:p>
            <a:pPr>
              <a:lnSpc>
                <a:spcPct val="150000"/>
              </a:lnSpc>
            </a:pPr>
            <a:r>
              <a:rPr lang="en-US" altLang="zh-CN" sz="2800" b="1" dirty="0">
                <a:solidFill>
                  <a:srgbClr val="C00000"/>
                </a:solidFill>
                <a:latin typeface="Arial" panose="02080604020202020204" pitchFamily="34" charset="0"/>
                <a:ea typeface="微软雅黑" panose="020B0503020204020204" pitchFamily="34" charset="-122"/>
              </a:rPr>
              <a:t>02</a:t>
            </a:r>
            <a:r>
              <a:rPr lang="en-US" altLang="zh-CN" sz="2800" b="1" dirty="0">
                <a:latin typeface="Arial" panose="02080604020202020204" pitchFamily="34" charset="0"/>
                <a:ea typeface="微软雅黑" panose="020B0503020204020204" pitchFamily="34" charset="-122"/>
              </a:rPr>
              <a:t> </a:t>
            </a:r>
            <a:r>
              <a:rPr lang="en-US" altLang="zh-CN" sz="2800" b="1" dirty="0"/>
              <a:t>《</a:t>
            </a:r>
            <a:r>
              <a:rPr lang="zh-CN" altLang="en-US" sz="2800" b="1" dirty="0"/>
              <a:t>审查要点</a:t>
            </a:r>
            <a:r>
              <a:rPr lang="en-US" altLang="zh-CN" sz="2800" b="1" dirty="0"/>
              <a:t>》</a:t>
            </a:r>
            <a:r>
              <a:rPr lang="zh-CN" altLang="en-US" sz="2800" b="1" dirty="0"/>
              <a:t>内容概述</a:t>
            </a:r>
            <a:endParaRPr lang="en-US" altLang="zh-CN" sz="2800" b="1" dirty="0"/>
          </a:p>
        </p:txBody>
      </p:sp>
      <p:sp>
        <p:nvSpPr>
          <p:cNvPr id="10" name="직사각형 45"/>
          <p:cNvSpPr/>
          <p:nvPr/>
        </p:nvSpPr>
        <p:spPr>
          <a:xfrm flipV="true">
            <a:off x="1" y="982980"/>
            <a:ext cx="12192000" cy="45719"/>
          </a:xfrm>
          <a:prstGeom prst="rect">
            <a:avLst/>
          </a:prstGeom>
          <a:solidFill>
            <a:srgbClr val="BEB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5" name="矩形 14"/>
          <p:cNvSpPr/>
          <p:nvPr/>
        </p:nvSpPr>
        <p:spPr>
          <a:xfrm>
            <a:off x="4552493" y="1534140"/>
            <a:ext cx="1398140" cy="461665"/>
          </a:xfrm>
          <a:prstGeom prst="rect">
            <a:avLst/>
          </a:prstGeom>
        </p:spPr>
        <p:txBody>
          <a:bodyPr wrap="none">
            <a:spAutoFit/>
          </a:bodyPr>
          <a:lstStyle/>
          <a:p>
            <a:r>
              <a:rPr lang="en-US" altLang="zh-CN" sz="2400" b="1" dirty="0">
                <a:solidFill>
                  <a:schemeClr val="tx2">
                    <a:lumMod val="90000"/>
                    <a:lumOff val="10000"/>
                  </a:schemeClr>
                </a:solidFill>
                <a:sym typeface="+mn-ea"/>
              </a:rPr>
              <a:t>2.2  </a:t>
            </a:r>
            <a:r>
              <a:rPr lang="zh-CN" altLang="en-US" sz="2400" b="1" dirty="0">
                <a:solidFill>
                  <a:schemeClr val="tx2">
                    <a:lumMod val="90000"/>
                    <a:lumOff val="10000"/>
                  </a:schemeClr>
                </a:solidFill>
                <a:sym typeface="+mn-ea"/>
              </a:rPr>
              <a:t>附件</a:t>
            </a:r>
            <a:endParaRPr lang="zh-CN" altLang="en-US" sz="2400" b="1" dirty="0">
              <a:solidFill>
                <a:schemeClr val="tx2">
                  <a:lumMod val="90000"/>
                  <a:lumOff val="10000"/>
                </a:schemeClr>
              </a:solidFill>
              <a:sym typeface="+mn-ea"/>
            </a:endParaRPr>
          </a:p>
        </p:txBody>
      </p:sp>
      <p:sp>
        <p:nvSpPr>
          <p:cNvPr id="17" name="矩形 16"/>
          <p:cNvSpPr/>
          <p:nvPr/>
        </p:nvSpPr>
        <p:spPr>
          <a:xfrm>
            <a:off x="373832" y="1990071"/>
            <a:ext cx="11678468" cy="1107996"/>
          </a:xfrm>
          <a:prstGeom prst="rect">
            <a:avLst/>
          </a:prstGeom>
        </p:spPr>
        <p:txBody>
          <a:bodyPr wrap="square">
            <a:spAutoFit/>
          </a:bodyPr>
          <a:lstStyle/>
          <a:p>
            <a:r>
              <a:rPr lang="zh-CN" altLang="en-US" sz="1600" dirty="0"/>
              <a:t>（国标） 四川省装配式钢结构</a:t>
            </a:r>
            <a:r>
              <a:rPr lang="zh-CN" altLang="en-US" sz="1600" dirty="0" smtClean="0"/>
              <a:t>建筑</a:t>
            </a:r>
            <a:r>
              <a:rPr lang="zh-CN" altLang="en-US" sz="1600" dirty="0"/>
              <a:t>施工图设计阶段自</a:t>
            </a:r>
            <a:r>
              <a:rPr lang="zh-CN" altLang="en-US" sz="1600" dirty="0" smtClean="0"/>
              <a:t>评价表</a:t>
            </a:r>
            <a:endParaRPr lang="en-US" altLang="zh-CN" sz="1600" dirty="0" smtClean="0"/>
          </a:p>
          <a:p>
            <a:r>
              <a:rPr lang="zh-CN" altLang="en-US" sz="1600" dirty="0"/>
              <a:t>（川标） 四川省装配式钢结构</a:t>
            </a:r>
            <a:r>
              <a:rPr lang="zh-CN" altLang="en-US" sz="1600" dirty="0" smtClean="0"/>
              <a:t>建筑</a:t>
            </a:r>
            <a:r>
              <a:rPr lang="zh-CN" altLang="en-US" sz="1600" dirty="0"/>
              <a:t>施工图设计阶段自</a:t>
            </a:r>
            <a:r>
              <a:rPr lang="zh-CN" altLang="en-US" sz="1600" dirty="0" smtClean="0"/>
              <a:t>评价表</a:t>
            </a:r>
            <a:endParaRPr lang="en-US" altLang="zh-CN" sz="1600" dirty="0" smtClean="0"/>
          </a:p>
          <a:p>
            <a:r>
              <a:rPr lang="en-US" altLang="zh-CN" sz="1600" dirty="0"/>
              <a:t> </a:t>
            </a:r>
            <a:r>
              <a:rPr lang="en-US" altLang="zh-CN" sz="1600" dirty="0" smtClean="0"/>
              <a:t>       ——</a:t>
            </a:r>
            <a:r>
              <a:rPr lang="zh-CN" altLang="en-US" sz="1600" dirty="0" smtClean="0"/>
              <a:t>居住建筑、公共建筑</a:t>
            </a:r>
            <a:r>
              <a:rPr lang="zh-CN" altLang="en-US" sz="1600" dirty="0"/>
              <a:t>（全装修）、</a:t>
            </a:r>
            <a:r>
              <a:rPr lang="zh-CN" altLang="en-US" sz="1600" dirty="0" smtClean="0"/>
              <a:t>公共建筑（</a:t>
            </a:r>
            <a:r>
              <a:rPr lang="zh-CN" altLang="en-US" sz="1600" dirty="0"/>
              <a:t>仅公区和确定使用功能的区域装修）</a:t>
            </a:r>
            <a:endParaRPr lang="en-US" altLang="zh-CN" sz="1600" dirty="0" smtClean="0"/>
          </a:p>
          <a:p>
            <a:endParaRPr lang="zh-CN" altLang="en-US" sz="1600" dirty="0">
              <a:solidFill>
                <a:schemeClr val="tx2">
                  <a:lumMod val="90000"/>
                  <a:lumOff val="10000"/>
                </a:schemeClr>
              </a:solidFill>
              <a:sym typeface="+mn-ea"/>
            </a:endParaRPr>
          </a:p>
        </p:txBody>
      </p:sp>
      <p:grpSp>
        <p:nvGrpSpPr>
          <p:cNvPr id="18" name="组合 17"/>
          <p:cNvGrpSpPr/>
          <p:nvPr/>
        </p:nvGrpSpPr>
        <p:grpSpPr>
          <a:xfrm>
            <a:off x="687268" y="3067289"/>
            <a:ext cx="11078334" cy="3456951"/>
            <a:chOff x="687268" y="1716852"/>
            <a:chExt cx="11078334" cy="3456951"/>
          </a:xfrm>
        </p:grpSpPr>
        <p:pic>
          <p:nvPicPr>
            <p:cNvPr id="5" name="图片 4"/>
            <p:cNvPicPr>
              <a:picLocks noChangeAspect="true"/>
            </p:cNvPicPr>
            <p:nvPr/>
          </p:nvPicPr>
          <p:blipFill>
            <a:blip r:embed="rId1"/>
            <a:stretch>
              <a:fillRect/>
            </a:stretch>
          </p:blipFill>
          <p:spPr>
            <a:xfrm>
              <a:off x="687268" y="1736526"/>
              <a:ext cx="2356496" cy="2661525"/>
            </a:xfrm>
            <a:prstGeom prst="rect">
              <a:avLst/>
            </a:prstGeom>
          </p:spPr>
        </p:pic>
        <p:pic>
          <p:nvPicPr>
            <p:cNvPr id="6" name="图片 5"/>
            <p:cNvPicPr>
              <a:picLocks noChangeAspect="true"/>
            </p:cNvPicPr>
            <p:nvPr/>
          </p:nvPicPr>
          <p:blipFill>
            <a:blip r:embed="rId2"/>
            <a:stretch>
              <a:fillRect/>
            </a:stretch>
          </p:blipFill>
          <p:spPr>
            <a:xfrm>
              <a:off x="3415762" y="1736526"/>
              <a:ext cx="2592723" cy="3437277"/>
            </a:xfrm>
            <a:prstGeom prst="rect">
              <a:avLst/>
            </a:prstGeom>
          </p:spPr>
        </p:pic>
        <p:pic>
          <p:nvPicPr>
            <p:cNvPr id="7" name="图片 6"/>
            <p:cNvPicPr>
              <a:picLocks noChangeAspect="true"/>
            </p:cNvPicPr>
            <p:nvPr/>
          </p:nvPicPr>
          <p:blipFill>
            <a:blip r:embed="rId3"/>
            <a:stretch>
              <a:fillRect/>
            </a:stretch>
          </p:blipFill>
          <p:spPr>
            <a:xfrm>
              <a:off x="6259602" y="1716852"/>
              <a:ext cx="2602560" cy="2976048"/>
            </a:xfrm>
            <a:prstGeom prst="rect">
              <a:avLst/>
            </a:prstGeom>
          </p:spPr>
        </p:pic>
        <p:pic>
          <p:nvPicPr>
            <p:cNvPr id="8" name="图片 7"/>
            <p:cNvPicPr>
              <a:picLocks noChangeAspect="true"/>
            </p:cNvPicPr>
            <p:nvPr/>
          </p:nvPicPr>
          <p:blipFill>
            <a:blip r:embed="rId4"/>
            <a:stretch>
              <a:fillRect/>
            </a:stretch>
          </p:blipFill>
          <p:spPr>
            <a:xfrm>
              <a:off x="9182210" y="1736526"/>
              <a:ext cx="2583392" cy="2951599"/>
            </a:xfrm>
            <a:prstGeom prst="rect">
              <a:avLst/>
            </a:prstGeom>
          </p:spPr>
        </p:pic>
      </p:grpSp>
      <p:sp>
        <p:nvSpPr>
          <p:cNvPr id="12" name="矩形 11"/>
          <p:cNvSpPr/>
          <p:nvPr/>
        </p:nvSpPr>
        <p:spPr>
          <a:xfrm>
            <a:off x="11057345" y="571759"/>
            <a:ext cx="697627" cy="400110"/>
          </a:xfrm>
          <a:prstGeom prst="rect">
            <a:avLst/>
          </a:prstGeom>
        </p:spPr>
        <p:txBody>
          <a:bodyPr wrap="none">
            <a:spAutoFit/>
          </a:bodyPr>
          <a:lstStyle/>
          <a:p>
            <a:r>
              <a:rPr lang="zh-CN" altLang="en-US" sz="2000" b="1" dirty="0" smtClean="0">
                <a:sym typeface="+mn-ea"/>
              </a:rPr>
              <a:t>附件</a:t>
            </a:r>
            <a:endParaRPr lang="zh-CN" altLang="en-US" sz="2000" b="1" dirty="0">
              <a:sym typeface="+mn-ea"/>
            </a:endParaRPr>
          </a:p>
        </p:txBody>
      </p:sp>
    </p:spTree>
    <p:custDataLst>
      <p:tags r:id="rId5"/>
    </p:custData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对象 2" hidden="true"/>
          <p:cNvGraphicFramePr>
            <a:graphicFrameLocks noChangeAspect="true"/>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112" name="think-cell Slide" r:id="rId2" imgW="0" imgH="0" progId="">
                  <p:embed/>
                </p:oleObj>
              </mc:Choice>
              <mc:Fallback>
                <p:oleObj name="think-cell Slide" r:id="rId2" imgW="0" imgH="0" progId="">
                  <p:embed/>
                  <p:pic>
                    <p:nvPicPr>
                      <p:cNvPr id="0" name="图片 1111"/>
                      <p:cNvPicPr>
                        <a:picLocks noChangeAspect="true" noChangeArrowheads="true"/>
                      </p:cNvPicPr>
                      <p:nvPr/>
                    </p:nvPicPr>
                    <p:blipFill>
                      <a:blip r:embed="rId3">
                        <a:extLst>
                          <a:ext uri="{28A0092B-C50C-407E-A947-70E740481C1C}">
                            <a14:useLocalDpi xmlns:a14="http://schemas.microsoft.com/office/drawing/2010/main" val="false"/>
                          </a:ext>
                        </a:extLst>
                      </a:blip>
                      <a:srcRect/>
                      <a:stretch>
                        <a:fillRect/>
                      </a:stretch>
                    </p:blipFill>
                    <p:spPr bwMode="auto">
                      <a:xfrm>
                        <a:off x="1588" y="1588"/>
                        <a:ext cx="1588" cy="15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矩形 1" hidden="true"/>
          <p:cNvSpPr/>
          <p:nvPr>
            <p:custDataLst>
              <p:tags r:id="rId4"/>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false">
            <a:noAutofit/>
          </a:bodyPr>
          <a:lstStyle/>
          <a:p>
            <a:pPr algn="ctr">
              <a:lnSpc>
                <a:spcPct val="90000"/>
              </a:lnSpc>
              <a:spcBef>
                <a:spcPct val="0"/>
              </a:spcBef>
              <a:spcAft>
                <a:spcPct val="0"/>
              </a:spcAft>
            </a:pPr>
            <a:endParaRPr lang="en-US" altLang="zh-CN" sz="2400" dirty="0">
              <a:latin typeface="Arial" panose="02080604020202020204" pitchFamily="34" charset="0"/>
              <a:ea typeface="微软雅黑" panose="020B0503020204020204" pitchFamily="34" charset="-122"/>
              <a:cs typeface="+mj-cs"/>
              <a:sym typeface="Arial" panose="02080604020202020204" pitchFamily="34" charset="0"/>
            </a:endParaRPr>
          </a:p>
        </p:txBody>
      </p:sp>
      <p:sp>
        <p:nvSpPr>
          <p:cNvPr id="5" name="标题 4"/>
          <p:cNvSpPr>
            <a:spLocks noGrp="true"/>
          </p:cNvSpPr>
          <p:nvPr>
            <p:ph type="ctrTitle"/>
          </p:nvPr>
        </p:nvSpPr>
        <p:spPr>
          <a:xfrm>
            <a:off x="669925" y="4472031"/>
            <a:ext cx="10845798" cy="1007074"/>
          </a:xfrm>
        </p:spPr>
        <p:txBody>
          <a:bodyPr>
            <a:normAutofit/>
          </a:bodyPr>
          <a:lstStyle/>
          <a:p>
            <a:r>
              <a:rPr lang="zh-CN" altLang="en-US" sz="2700" dirty="0" smtClean="0"/>
              <a:t>中国建筑西南设计研究院</a:t>
            </a:r>
            <a:br>
              <a:rPr lang="en-US" altLang="zh-CN" sz="2700" dirty="0" smtClean="0"/>
            </a:br>
            <a:r>
              <a:rPr lang="zh-CN" altLang="en-US" sz="2700" dirty="0" smtClean="0"/>
              <a:t>四川省建筑设计研究院</a:t>
            </a:r>
            <a:endParaRPr lang="zh-CN" altLang="en-US" sz="2700" dirty="0"/>
          </a:p>
        </p:txBody>
      </p:sp>
      <p:sp>
        <p:nvSpPr>
          <p:cNvPr id="7" name="文本占位符 6"/>
          <p:cNvSpPr>
            <a:spLocks noGrp="true"/>
          </p:cNvSpPr>
          <p:nvPr>
            <p:ph type="body" sz="quarter" idx="18"/>
          </p:nvPr>
        </p:nvSpPr>
        <p:spPr>
          <a:xfrm>
            <a:off x="673100" y="5593409"/>
            <a:ext cx="10845798" cy="310871"/>
          </a:xfrm>
        </p:spPr>
        <p:txBody>
          <a:bodyPr>
            <a:normAutofit fontScale="85000" lnSpcReduction="20000"/>
          </a:bodyPr>
          <a:lstStyle/>
          <a:p>
            <a:r>
              <a:rPr lang="en-US" altLang="zh-CN" dirty="0" smtClean="0"/>
              <a:t>2023.4</a:t>
            </a:r>
            <a:endParaRPr lang="en-US" altLang="en-US" dirty="0"/>
          </a:p>
        </p:txBody>
      </p:sp>
      <p:sp>
        <p:nvSpPr>
          <p:cNvPr id="8" name="标题 4"/>
          <p:cNvSpPr txBox="true"/>
          <p:nvPr/>
        </p:nvSpPr>
        <p:spPr>
          <a:xfrm>
            <a:off x="669925" y="728663"/>
            <a:ext cx="10845798" cy="3384817"/>
          </a:xfrm>
          <a:prstGeom prst="rect">
            <a:avLst/>
          </a:prstGeom>
        </p:spPr>
        <p:txBody>
          <a:bodyPr vert="horz" lIns="91440" tIns="45720" rIns="91440" bIns="45720" rtlCol="0" anchor="b">
            <a:normAutofit fontScale="85000" lnSpcReduction="20000"/>
          </a:bodyPr>
          <a:lstStyle>
            <a:lvl1pPr marL="0" indent="0" algn="ctr" defTabSz="914400" rtl="0" eaLnBrk="1" latinLnBrk="0" hangingPunct="1">
              <a:lnSpc>
                <a:spcPct val="90000"/>
              </a:lnSpc>
              <a:spcBef>
                <a:spcPct val="0"/>
              </a:spcBef>
              <a:buFont typeface="Arial" panose="02080604020202020204" pitchFamily="34" charset="0"/>
              <a:buNone/>
              <a:defRPr sz="3200" b="1" kern="1200">
                <a:solidFill>
                  <a:schemeClr val="tx1"/>
                </a:solidFill>
                <a:latin typeface="+mj-lt"/>
                <a:ea typeface="+mj-ea"/>
                <a:cs typeface="+mj-cs"/>
              </a:defRPr>
            </a:lvl1pPr>
          </a:lstStyle>
          <a:p>
            <a:br>
              <a:rPr lang="en-US" altLang="zh-CN" dirty="0">
                <a:blipFill>
                  <a:blip r:embed="rId5"/>
                  <a:stretch>
                    <a:fillRect t="-31333" b="-1999"/>
                  </a:stretch>
                </a:blipFill>
              </a:rPr>
            </a:br>
            <a:r>
              <a:rPr lang="zh-CN" altLang="en-US" sz="18200" dirty="0" smtClean="0">
                <a:blipFill>
                  <a:blip r:embed="rId5"/>
                  <a:stretch>
                    <a:fillRect t="-31333" b="-1999"/>
                  </a:stretch>
                </a:blipFill>
              </a:rPr>
              <a:t>宣贯完毕</a:t>
            </a:r>
            <a:endParaRPr lang="en-US" altLang="zh-CN" sz="18200" dirty="0" smtClean="0">
              <a:blipFill>
                <a:blip r:embed="rId5"/>
                <a:stretch>
                  <a:fillRect t="-31333" b="-1999"/>
                </a:stretch>
              </a:blipFill>
            </a:endParaRPr>
          </a:p>
          <a:p>
            <a:r>
              <a:rPr lang="zh-CN" altLang="en-US" sz="12800" dirty="0">
                <a:blipFill>
                  <a:blip r:embed="rId5"/>
                  <a:stretch>
                    <a:fillRect t="-31333" b="-1999"/>
                  </a:stretch>
                </a:blipFill>
              </a:rPr>
              <a:t>谢谢</a:t>
            </a:r>
            <a:endParaRPr lang="zh-CN" altLang="en-US" sz="12800" dirty="0">
              <a:blipFill>
                <a:blip r:embed="rId5"/>
                <a:stretch>
                  <a:fillRect t="-31333" b="-1999"/>
                </a:stretch>
              </a:blipFill>
            </a:endParaRPr>
          </a:p>
        </p:txBody>
      </p:sp>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 name="KSO_WM_SPECIAL_SOURCE" val="bdnull"/>
</p:tagLst>
</file>

<file path=ppt/tags/tag63.xml><?xml version="1.0" encoding="utf-8"?>
<p:tagLst xmlns:p="http://schemas.openxmlformats.org/presentationml/2006/main">
  <p:tag name="ISLIDE.THEME.HELP1" val="iSlide，让PPT设计简单起来！"/>
  <p:tag name="KSO_WM_SPECIAL_SOURCE" val="bdnull"/>
</p:tagLst>
</file>

<file path=ppt/tags/tag64.xml><?xml version="1.0" encoding="utf-8"?>
<p:tagLst xmlns:p="http://schemas.openxmlformats.org/presentationml/2006/main">
  <p:tag name="KSO_WM_SPECIAL_SOURCE" val="bdnull"/>
</p:tagLst>
</file>

<file path=ppt/tags/tag65.xml><?xml version="1.0" encoding="utf-8"?>
<p:tagLst xmlns:p="http://schemas.openxmlformats.org/presentationml/2006/main">
  <p:tag name="KSO_WM_SPECIAL_SOURCE" val="bdnull"/>
</p:tagLst>
</file>

<file path=ppt/tags/tag66.xml><?xml version="1.0" encoding="utf-8"?>
<p:tagLst xmlns:p="http://schemas.openxmlformats.org/presentationml/2006/main">
  <p:tag name="KSO_WM_SPECIAL_SOURCE" val="bdnull"/>
</p:tagLst>
</file>

<file path=ppt/tags/tag67.xml><?xml version="1.0" encoding="utf-8"?>
<p:tagLst xmlns:p="http://schemas.openxmlformats.org/presentationml/2006/main">
  <p:tag name="KSO_WM_SPECIAL_SOURCE" val="bdnull"/>
</p:tagLst>
</file>

<file path=ppt/tags/tag68.xml><?xml version="1.0" encoding="utf-8"?>
<p:tagLst xmlns:p="http://schemas.openxmlformats.org/presentationml/2006/main">
  <p:tag name="KSO_WM_SPECIAL_SOURCE" val="bdnull"/>
</p:tagLst>
</file>

<file path=ppt/tags/tag69.xml><?xml version="1.0" encoding="utf-8"?>
<p:tagLst xmlns:p="http://schemas.openxmlformats.org/presentationml/2006/main">
  <p:tag name="KSO_WM_SPECIAL_SOURCE" val="bdnull"/>
</p:tagLst>
</file>

<file path=ppt/tags/tag70.xml><?xml version="1.0" encoding="utf-8"?>
<p:tagLst xmlns:p="http://schemas.openxmlformats.org/presentationml/2006/main">
  <p:tag name="KSO_WM_SPECIAL_SOURCE" val="bdnull"/>
</p:tagLst>
</file>

<file path=ppt/tags/tag71.xml><?xml version="1.0" encoding="utf-8"?>
<p:tagLst xmlns:p="http://schemas.openxmlformats.org/presentationml/2006/main">
  <p:tag name="KSO_WM_SPECIAL_SOURCE" val="bdnull"/>
</p:tagLst>
</file>

<file path=ppt/tags/tag72.xml><?xml version="1.0" encoding="utf-8"?>
<p:tagLst xmlns:p="http://schemas.openxmlformats.org/presentationml/2006/main">
  <p:tag name="KSO_WM_SPECIAL_SOURCE" val="bdnull"/>
</p:tagLst>
</file>

<file path=ppt/tags/tag73.xml><?xml version="1.0" encoding="utf-8"?>
<p:tagLst xmlns:p="http://schemas.openxmlformats.org/presentationml/2006/main">
  <p:tag name="ISLIDE.THEME.HELP1" val="iSlide，让PPT设计简单起来！"/>
  <p:tag name="KSO_WM_SPECIAL_SOURCE" val="bdnull"/>
</p:tagLst>
</file>

<file path=ppt/tags/tag74.xml><?xml version="1.0" encoding="utf-8"?>
<p:tagLst xmlns:p="http://schemas.openxmlformats.org/presentationml/2006/main">
  <p:tag name="KSO_WM_SPECIAL_SOURCE" val="bdnull"/>
</p:tagLst>
</file>

<file path=ppt/tags/tag75.xml><?xml version="1.0" encoding="utf-8"?>
<p:tagLst xmlns:p="http://schemas.openxmlformats.org/presentationml/2006/main">
  <p:tag name="KSO_WM_SPECIAL_SOURCE" val="bdnull"/>
</p:tagLst>
</file>

<file path=ppt/tags/tag76.xml><?xml version="1.0" encoding="utf-8"?>
<p:tagLst xmlns:p="http://schemas.openxmlformats.org/presentationml/2006/main">
  <p:tag name="KSO_WM_SPECIAL_SOURCE" val="bdnull"/>
</p:tagLst>
</file>

<file path=ppt/tags/tag77.xml><?xml version="1.0" encoding="utf-8"?>
<p:tagLst xmlns:p="http://schemas.openxmlformats.org/presentationml/2006/main">
  <p:tag name="KSO_WM_SPECIAL_SOURCE" val="bdnull"/>
</p:tagLst>
</file>

<file path=ppt/tags/tag78.xml><?xml version="1.0" encoding="utf-8"?>
<p:tagLst xmlns:p="http://schemas.openxmlformats.org/presentationml/2006/main">
  <p:tag name="KSO_WM_SPECIAL_SOURCE" val="bdnull"/>
</p:tagLst>
</file>

<file path=ppt/tags/tag79.xml><?xml version="1.0" encoding="utf-8"?>
<p:tagLst xmlns:p="http://schemas.openxmlformats.org/presentationml/2006/main">
  <p:tag name="KSO_WM_SPECIAL_SOURCE" val="bdnull"/>
</p:tagLst>
</file>

<file path=ppt/tags/tag80.xml><?xml version="1.0" encoding="utf-8"?>
<p:tagLst xmlns:p="http://schemas.openxmlformats.org/presentationml/2006/main">
  <p:tag name="KSO_WM_SPECIAL_SOURCE" val="bdnull"/>
</p:tagLst>
</file>

<file path=ppt/tags/tag81.xml><?xml version="1.0" encoding="utf-8"?>
<p:tagLst xmlns:p="http://schemas.openxmlformats.org/presentationml/2006/main">
  <p:tag name="KSO_WM_SPECIAL_SOURCE" val="bdnull"/>
</p:tagLst>
</file>

<file path=ppt/tags/tag82.xml><?xml version="1.0" encoding="utf-8"?>
<p:tagLst xmlns:p="http://schemas.openxmlformats.org/presentationml/2006/main">
  <p:tag name="KSO_WM_SPECIAL_SOURCE" val="bdnull"/>
</p:tagLst>
</file>

<file path=ppt/tags/tag83.xml><?xml version="1.0" encoding="utf-8"?>
<p:tagLst xmlns:p="http://schemas.openxmlformats.org/presentationml/2006/main">
  <p:tag name="KSO_WM_SPECIAL_SOURCE" val="bdnull"/>
</p:tagLst>
</file>

<file path=ppt/tags/tag84.xml><?xml version="1.0" encoding="utf-8"?>
<p:tagLst xmlns:p="http://schemas.openxmlformats.org/presentationml/2006/main">
  <p:tag name="KSO_WM_SPECIAL_SOURCE" val="bdnull"/>
</p:tagLst>
</file>

<file path=ppt/tags/tag85.xml><?xml version="1.0" encoding="utf-8"?>
<p:tagLst xmlns:p="http://schemas.openxmlformats.org/presentationml/2006/main">
  <p:tag name="KSO_WM_SPECIAL_SOURCE" val="bdnull"/>
</p:tagLst>
</file>

<file path=ppt/tags/tag86.xml><?xml version="1.0" encoding="utf-8"?>
<p:tagLst xmlns:p="http://schemas.openxmlformats.org/presentationml/2006/main">
  <p:tag name="KSO_WM_SPECIAL_SOURCE" val="bdnull"/>
</p:tagLst>
</file>

<file path=ppt/tags/tag87.xml><?xml version="1.0" encoding="utf-8"?>
<p:tagLst xmlns:p="http://schemas.openxmlformats.org/presentationml/2006/main">
  <p:tag name="KSO_WM_SPECIAL_SOURCE" val="bdnull"/>
</p:tagLst>
</file>

<file path=ppt/tags/tag88.xml><?xml version="1.0" encoding="utf-8"?>
<p:tagLst xmlns:p="http://schemas.openxmlformats.org/presentationml/2006/main">
  <p:tag name="KSO_WM_SPECIAL_SOURCE" val="bdnull"/>
</p:tagLst>
</file>

<file path=ppt/tags/tag89.xml><?xml version="1.0" encoding="utf-8"?>
<p:tagLst xmlns:p="http://schemas.openxmlformats.org/presentationml/2006/main">
  <p:tag name="KSO_WM_SPECIAL_SOURCE" val="bdnull"/>
</p:tagLst>
</file>

<file path=ppt/tags/tag90.xml><?xml version="1.0" encoding="utf-8"?>
<p:tagLst xmlns:p="http://schemas.openxmlformats.org/presentationml/2006/main">
  <p:tag name="KSO_WM_SPECIAL_SOURCE" val="bdnull"/>
</p:tagLst>
</file>

<file path=ppt/tags/tag91.xml><?xml version="1.0" encoding="utf-8"?>
<p:tagLst xmlns:p="http://schemas.openxmlformats.org/presentationml/2006/main">
  <p:tag name="KSO_WM_SPECIAL_SOURCE" val="bdnull"/>
</p:tagLst>
</file>

<file path=ppt/tags/tag92.xml><?xml version="1.0" encoding="utf-8"?>
<p:tagLst xmlns:p="http://schemas.openxmlformats.org/presentationml/2006/main">
  <p:tag name="KSO_WM_SPECIAL_SOURCE" val="bdnull"/>
</p:tagLst>
</file>

<file path=ppt/tags/tag93.xml><?xml version="1.0" encoding="utf-8"?>
<p:tagLst xmlns:p="http://schemas.openxmlformats.org/presentationml/2006/main">
  <p:tag name="KSO_WM_SPECIAL_SOURCE" val="bdnull"/>
</p:tagLst>
</file>

<file path=ppt/tags/tag94.xml><?xml version="1.0" encoding="utf-8"?>
<p:tagLst xmlns:p="http://schemas.openxmlformats.org/presentationml/2006/main">
  <p:tag name="KSO_WM_SPECIAL_SOURCE" val="bdnull"/>
</p:tagLst>
</file>

<file path=ppt/tags/tag95.xml><?xml version="1.0" encoding="utf-8"?>
<p:tagLst xmlns:p="http://schemas.openxmlformats.org/presentationml/2006/main">
  <p:tag name="KSO_WM_SPECIAL_SOURCE" val="bdnull"/>
</p:tagLst>
</file>

<file path=ppt/tags/tag96.xml><?xml version="1.0" encoding="utf-8"?>
<p:tagLst xmlns:p="http://schemas.openxmlformats.org/presentationml/2006/main">
  <p:tag name="KSO_WM_SPECIAL_SOURCE" val="bdnull"/>
</p:tagLst>
</file>

<file path=ppt/tags/tag97.xml><?xml version="1.0" encoding="utf-8"?>
<p:tagLst xmlns:p="http://schemas.openxmlformats.org/presentationml/2006/main">
  <p:tag name="KSO_WM_SPECIAL_SOURCE" val="bdnull"/>
</p:tagLst>
</file>

<file path=ppt/tags/tag98.xml><?xml version="1.0" encoding="utf-8"?>
<p:tagLst xmlns:p="http://schemas.openxmlformats.org/presentationml/2006/main">
  <p:tag name="KSO_WM_SPECIAL_SOURCE" val="bdnull"/>
</p:tagLst>
</file>

<file path=ppt/tags/tag99.xml><?xml version="1.0" encoding="utf-8"?>
<p:tagLst xmlns:p="http://schemas.openxmlformats.org/presentationml/2006/main">
  <p:tag name="KSO_WM_SPECIAL_SOURCE" val="bdnull"/>
</p:tagLst>
</file>

<file path=ppt/tags/tag100.xml><?xml version="1.0" encoding="utf-8"?>
<p:tagLst xmlns:p="http://schemas.openxmlformats.org/presentationml/2006/main">
  <p:tag name="KSO_WM_SPECIAL_SOURCE" val="bdnull"/>
</p:tagLst>
</file>

<file path=ppt/tags/tag101.xml><?xml version="1.0" encoding="utf-8"?>
<p:tagLst xmlns:p="http://schemas.openxmlformats.org/presentationml/2006/main">
  <p:tag name="KSO_WM_SPECIAL_SOURCE" val="bdnull"/>
</p:tagLst>
</file>

<file path=ppt/tags/tag102.xml><?xml version="1.0" encoding="utf-8"?>
<p:tagLst xmlns:p="http://schemas.openxmlformats.org/presentationml/2006/main">
  <p:tag name="KSO_WM_SPECIAL_SOURCE" val="bdnull"/>
</p:tagLst>
</file>

<file path=ppt/tags/tag103.xml><?xml version="1.0" encoding="utf-8"?>
<p:tagLst xmlns:p="http://schemas.openxmlformats.org/presentationml/2006/main">
  <p:tag name="KSO_WM_SPECIAL_SOURCE" val="bdnull"/>
</p:tagLst>
</file>

<file path=ppt/tags/tag104.xml><?xml version="1.0" encoding="utf-8"?>
<p:tagLst xmlns:p="http://schemas.openxmlformats.org/presentationml/2006/main">
  <p:tag name="KSO_WM_SPECIAL_SOURCE" val="bdnull"/>
</p:tagLst>
</file>

<file path=ppt/tags/tag105.xml><?xml version="1.0" encoding="utf-8"?>
<p:tagLst xmlns:p="http://schemas.openxmlformats.org/presentationml/2006/main">
  <p:tag name="KSO_WM_SPECIAL_SOURCE" val="bdnull"/>
</p:tagLst>
</file>

<file path=ppt/tags/tag106.xml><?xml version="1.0" encoding="utf-8"?>
<p:tagLst xmlns:p="http://schemas.openxmlformats.org/presentationml/2006/main">
  <p:tag name="KSO_WM_SPECIAL_SOURCE" val="bdnull"/>
</p:tagLst>
</file>

<file path=ppt/tags/tag107.xml><?xml version="1.0" encoding="utf-8"?>
<p:tagLst xmlns:p="http://schemas.openxmlformats.org/presentationml/2006/main">
  <p:tag name="KSO_WM_SPECIAL_SOURCE" val="bdnull"/>
</p:tagLst>
</file>

<file path=ppt/tags/tag108.xml><?xml version="1.0" encoding="utf-8"?>
<p:tagLst xmlns:p="http://schemas.openxmlformats.org/presentationml/2006/main">
  <p:tag name="KSO_WM_SPECIAL_SOURCE" val="bdnull"/>
</p:tagLst>
</file>

<file path=ppt/tags/tag109.xml><?xml version="1.0" encoding="utf-8"?>
<p:tagLst xmlns:p="http://schemas.openxmlformats.org/presentationml/2006/main">
  <p:tag name="KSO_WM_SPECIAL_SOURCE" val="bdnull"/>
</p:tagLst>
</file>

<file path=ppt/tags/tag110.xml><?xml version="1.0" encoding="utf-8"?>
<p:tagLst xmlns:p="http://schemas.openxmlformats.org/presentationml/2006/main">
  <p:tag name="KSO_WM_SPECIAL_SOURCE" val="bdnull"/>
</p:tagLst>
</file>

<file path=ppt/tags/tag111.xml><?xml version="1.0" encoding="utf-8"?>
<p:tagLst xmlns:p="http://schemas.openxmlformats.org/presentationml/2006/main">
  <p:tag name="KSO_WM_SPECIAL_SOURCE" val="bdnull"/>
</p:tagLst>
</file>

<file path=ppt/tags/tag112.xml><?xml version="1.0" encoding="utf-8"?>
<p:tagLst xmlns:p="http://schemas.openxmlformats.org/presentationml/2006/main">
  <p:tag name="KSO_WM_SPECIAL_SOURCE" val="bdnull"/>
</p:tagLst>
</file>

<file path=ppt/tags/tag113.xml><?xml version="1.0" encoding="utf-8"?>
<p:tagLst xmlns:p="http://schemas.openxmlformats.org/presentationml/2006/main">
  <p:tag name="KSO_WM_SPECIAL_SOURCE" val="bdnull"/>
</p:tagLst>
</file>

<file path=ppt/tags/tag114.xml><?xml version="1.0" encoding="utf-8"?>
<p:tagLst xmlns:p="http://schemas.openxmlformats.org/presentationml/2006/main">
  <p:tag name="KSO_WM_SPECIAL_SOURCE" val="bdnull"/>
</p:tagLst>
</file>

<file path=ppt/tags/tag115.xml><?xml version="1.0" encoding="utf-8"?>
<p:tagLst xmlns:p="http://schemas.openxmlformats.org/presentationml/2006/main">
  <p:tag name="KSO_WM_SPECIAL_SOURCE" val="bdnull"/>
</p:tagLst>
</file>

<file path=ppt/tags/tag116.xml><?xml version="1.0" encoding="utf-8"?>
<p:tagLst xmlns:p="http://schemas.openxmlformats.org/presentationml/2006/main">
  <p:tag name="KSO_WM_SPECIAL_SOURCE" val="bdnull"/>
</p:tagLst>
</file>

<file path=ppt/tags/tag117.xml><?xml version="1.0" encoding="utf-8"?>
<p:tagLst xmlns:p="http://schemas.openxmlformats.org/presentationml/2006/main">
  <p:tag name="KSO_WM_SPECIAL_SOURCE" val="bdnull"/>
</p:tagLst>
</file>

<file path=ppt/tags/tag118.xml><?xml version="1.0" encoding="utf-8"?>
<p:tagLst xmlns:p="http://schemas.openxmlformats.org/presentationml/2006/main">
  <p:tag name="KSO_WM_SPECIAL_SOURCE" val="bdnull"/>
</p:tagLst>
</file>

<file path=ppt/tags/tag119.xml><?xml version="1.0" encoding="utf-8"?>
<p:tagLst xmlns:p="http://schemas.openxmlformats.org/presentationml/2006/main">
  <p:tag name="KSO_WM_SPECIAL_SOURCE" val="bdnull"/>
</p:tagLst>
</file>

<file path=ppt/tags/tag120.xml><?xml version="1.0" encoding="utf-8"?>
<p:tagLst xmlns:p="http://schemas.openxmlformats.org/presentationml/2006/main">
  <p:tag name="KSO_WM_SPECIAL_SOURCE" val="bdnull"/>
</p:tagLst>
</file>

<file path=ppt/tags/tag121.xml><?xml version="1.0" encoding="utf-8"?>
<p:tagLst xmlns:p="http://schemas.openxmlformats.org/presentationml/2006/main">
  <p:tag name="KSO_WM_SPECIAL_SOURCE" val="bdnull"/>
</p:tagLst>
</file>

<file path=ppt/tags/tag122.xml><?xml version="1.0" encoding="utf-8"?>
<p:tagLst xmlns:p="http://schemas.openxmlformats.org/presentationml/2006/main">
  <p:tag name="KSO_WM_SPECIAL_SOURCE" val="bdnull"/>
</p:tagLst>
</file>

<file path=ppt/tags/tag123.xml><?xml version="1.0" encoding="utf-8"?>
<p:tagLst xmlns:p="http://schemas.openxmlformats.org/presentationml/2006/main">
  <p:tag name="KSO_WM_SPECIAL_SOURCE" val="bdnull"/>
</p:tagLst>
</file>

<file path=ppt/tags/tag124.xml><?xml version="1.0" encoding="utf-8"?>
<p:tagLst xmlns:p="http://schemas.openxmlformats.org/presentationml/2006/main">
  <p:tag name="KSO_WM_SPECIAL_SOURCE" val="bdnull"/>
</p:tagLst>
</file>

<file path=ppt/tags/tag125.xml><?xml version="1.0" encoding="utf-8"?>
<p:tagLst xmlns:p="http://schemas.openxmlformats.org/presentationml/2006/main">
  <p:tag name="KSO_WM_SPECIAL_SOURCE" val="bdnull"/>
</p:tagLst>
</file>

<file path=ppt/tags/tag126.xml><?xml version="1.0" encoding="utf-8"?>
<p:tagLst xmlns:p="http://schemas.openxmlformats.org/presentationml/2006/main">
  <p:tag name="KSO_WM_SPECIAL_SOURCE" val="bdnull"/>
</p:tagLst>
</file>

<file path=ppt/tags/tag127.xml><?xml version="1.0" encoding="utf-8"?>
<p:tagLst xmlns:p="http://schemas.openxmlformats.org/presentationml/2006/main">
  <p:tag name="KSO_WM_SPECIAL_SOURCE" val="bdnull"/>
</p:tagLst>
</file>

<file path=ppt/tags/tag128.xml><?xml version="1.0" encoding="utf-8"?>
<p:tagLst xmlns:p="http://schemas.openxmlformats.org/presentationml/2006/main">
  <p:tag name="KSO_WM_SPECIAL_SOURCE" val="bdnull"/>
</p:tagLst>
</file>

<file path=ppt/tags/tag129.xml><?xml version="1.0" encoding="utf-8"?>
<p:tagLst xmlns:p="http://schemas.openxmlformats.org/presentationml/2006/main">
  <p:tag name="KSO_WM_SPECIAL_SOURCE" val="bdnull"/>
</p:tagLst>
</file>

<file path=ppt/tags/tag130.xml><?xml version="1.0" encoding="utf-8"?>
<p:tagLst xmlns:p="http://schemas.openxmlformats.org/presentationml/2006/main">
  <p:tag name="TABLE_ENDDRAG_ORIGIN_RECT" val="587*368"/>
  <p:tag name="TABLE_ENDDRAG_RECT" val="331*153*587*368"/>
</p:tagLst>
</file>

<file path=ppt/tags/tag131.xml><?xml version="1.0" encoding="utf-8"?>
<p:tagLst xmlns:p="http://schemas.openxmlformats.org/presentationml/2006/main">
  <p:tag name="KSO_WM_SPECIAL_SOURCE" val="bdnull"/>
</p:tagLst>
</file>

<file path=ppt/tags/tag132.xml><?xml version="1.0" encoding="utf-8"?>
<p:tagLst xmlns:p="http://schemas.openxmlformats.org/presentationml/2006/main">
  <p:tag name="TABLE_ENDDRAG_ORIGIN_RECT" val="587*193"/>
  <p:tag name="TABLE_ENDDRAG_RECT" val="331*153*587*193"/>
</p:tagLst>
</file>

<file path=ppt/tags/tag133.xml><?xml version="1.0" encoding="utf-8"?>
<p:tagLst xmlns:p="http://schemas.openxmlformats.org/presentationml/2006/main">
  <p:tag name="KSO_WM_SPECIAL_SOURCE" val="bdnull"/>
</p:tagLst>
</file>

<file path=ppt/tags/tag134.xml><?xml version="1.0" encoding="utf-8"?>
<p:tagLst xmlns:p="http://schemas.openxmlformats.org/presentationml/2006/main">
  <p:tag name="TABLE_ENDDRAG_ORIGIN_RECT" val="587*368"/>
  <p:tag name="TABLE_ENDDRAG_RECT" val="331*153*587*368"/>
</p:tagLst>
</file>

<file path=ppt/tags/tag135.xml><?xml version="1.0" encoding="utf-8"?>
<p:tagLst xmlns:p="http://schemas.openxmlformats.org/presentationml/2006/main">
  <p:tag name="KSO_WM_SPECIAL_SOURCE" val="bdnull"/>
</p:tagLst>
</file>

<file path=ppt/tags/tag136.xml><?xml version="1.0" encoding="utf-8"?>
<p:tagLst xmlns:p="http://schemas.openxmlformats.org/presentationml/2006/main">
  <p:tag name="KSO_WM_SPECIAL_SOURCE" val="bdnull"/>
</p:tagLst>
</file>

<file path=ppt/tags/tag137.xml><?xml version="1.0" encoding="utf-8"?>
<p:tagLst xmlns:p="http://schemas.openxmlformats.org/presentationml/2006/main">
  <p:tag name="KSO_WM_SPECIAL_SOURCE" val="bdnull"/>
</p:tagLst>
</file>

<file path=ppt/tags/tag138.xml><?xml version="1.0" encoding="utf-8"?>
<p:tagLst xmlns:p="http://schemas.openxmlformats.org/presentationml/2006/main">
  <p:tag name="KSO_WM_SPECIAL_SOURCE" val="bdnull"/>
</p:tagLst>
</file>

<file path=ppt/tags/tag139.xml><?xml version="1.0" encoding="utf-8"?>
<p:tagLst xmlns:p="http://schemas.openxmlformats.org/presentationml/2006/main">
  <p:tag name="KSO_WM_SPECIAL_SOURCE" val="bdnull"/>
</p:tagLst>
</file>

<file path=ppt/tags/tag140.xml><?xml version="1.0" encoding="utf-8"?>
<p:tagLst xmlns:p="http://schemas.openxmlformats.org/presentationml/2006/main">
  <p:tag name="KSO_WM_SPECIAL_SOURCE" val="bdnull"/>
</p:tagLst>
</file>

<file path=ppt/tags/tag141.xml><?xml version="1.0" encoding="utf-8"?>
<p:tagLst xmlns:p="http://schemas.openxmlformats.org/presentationml/2006/main">
  <p:tag name="KSO_WM_SPECIAL_SOURCE" val="bdnull"/>
</p:tagLst>
</file>

<file path=ppt/tags/tag142.xml><?xml version="1.0" encoding="utf-8"?>
<p:tagLst xmlns:p="http://schemas.openxmlformats.org/presentationml/2006/main">
  <p:tag name="KSO_WM_SPECIAL_SOURCE" val="bdnull"/>
</p:tagLst>
</file>

<file path=ppt/tags/tag143.xml><?xml version="1.0" encoding="utf-8"?>
<p:tagLst xmlns:p="http://schemas.openxmlformats.org/presentationml/2006/main">
  <p:tag name="KSO_WM_SPECIAL_SOURCE" val="bdnull"/>
</p:tagLst>
</file>

<file path=ppt/tags/tag144.xml><?xml version="1.0" encoding="utf-8"?>
<p:tagLst xmlns:p="http://schemas.openxmlformats.org/presentationml/2006/main">
  <p:tag name="KSO_WM_SPECIAL_SOURCE" val="bdnull"/>
</p:tagLst>
</file>

<file path=ppt/tags/tag145.xml><?xml version="1.0" encoding="utf-8"?>
<p:tagLst xmlns:p="http://schemas.openxmlformats.org/presentationml/2006/main">
  <p:tag name="KSO_WM_SPECIAL_SOURCE" val="bdnull"/>
</p:tagLst>
</file>

<file path=ppt/tags/tag146.xml><?xml version="1.0" encoding="utf-8"?>
<p:tagLst xmlns:p="http://schemas.openxmlformats.org/presentationml/2006/main">
  <p:tag name="KSO_WM_SPECIAL_SOURCE" val="bdnull"/>
</p:tagLst>
</file>

<file path=ppt/tags/tag147.xml><?xml version="1.0" encoding="utf-8"?>
<p:tagLst xmlns:p="http://schemas.openxmlformats.org/presentationml/2006/main">
  <p:tag name="KSO_WM_SPECIAL_SOURCE" val="bdnull"/>
</p:tagLst>
</file>

<file path=ppt/tags/tag148.xml><?xml version="1.0" encoding="utf-8"?>
<p:tagLst xmlns:p="http://schemas.openxmlformats.org/presentationml/2006/main">
  <p:tag name="KSO_WM_SPECIAL_SOURCE" val="bdnull"/>
</p:tagLst>
</file>

<file path=ppt/tags/tag149.xml><?xml version="1.0" encoding="utf-8"?>
<p:tagLst xmlns:p="http://schemas.openxmlformats.org/presentationml/2006/main">
  <p:tag name="KSO_WM_SPECIAL_SOURCE" val="bdnull"/>
</p:tagLst>
</file>

<file path=ppt/tags/tag150.xml><?xml version="1.0" encoding="utf-8"?>
<p:tagLst xmlns:p="http://schemas.openxmlformats.org/presentationml/2006/main">
  <p:tag name="KSO_WM_SPECIAL_SOURCE" val="bdnull"/>
</p:tagLst>
</file>

<file path=ppt/tags/tag151.xml><?xml version="1.0" encoding="utf-8"?>
<p:tagLst xmlns:p="http://schemas.openxmlformats.org/presentationml/2006/main">
  <p:tag name="KSO_WM_SPECIAL_SOURCE" val="bdnull"/>
</p:tagLst>
</file>

<file path=ppt/tags/tag152.xml><?xml version="1.0" encoding="utf-8"?>
<p:tagLst xmlns:p="http://schemas.openxmlformats.org/presentationml/2006/main">
  <p:tag name="KSO_WM_SPECIAL_SOURCE" val="bdnull"/>
</p:tagLst>
</file>

<file path=ppt/tags/tag153.xml><?xml version="1.0" encoding="utf-8"?>
<p:tagLst xmlns:p="http://schemas.openxmlformats.org/presentationml/2006/main">
  <p:tag name="KSO_WM_SPECIAL_SOURCE" val="bdnull"/>
</p:tagLst>
</file>

<file path=ppt/tags/tag154.xml><?xml version="1.0" encoding="utf-8"?>
<p:tagLst xmlns:p="http://schemas.openxmlformats.org/presentationml/2006/main">
  <p:tag name="KSO_WM_SPECIAL_SOURCE" val="bdnull"/>
</p:tagLst>
</file>

<file path=ppt/tags/tag155.xml><?xml version="1.0" encoding="utf-8"?>
<p:tagLst xmlns:p="http://schemas.openxmlformats.org/presentationml/2006/main">
  <p:tag name="KSO_WM_SPECIAL_SOURCE" val="bdnull"/>
</p:tagLst>
</file>

<file path=ppt/tags/tag156.xml><?xml version="1.0" encoding="utf-8"?>
<p:tagLst xmlns:p="http://schemas.openxmlformats.org/presentationml/2006/main">
  <p:tag name="KSO_WM_SPECIAL_SOURCE" val="bdnull"/>
</p:tagLst>
</file>

<file path=ppt/tags/tag157.xml><?xml version="1.0" encoding="utf-8"?>
<p:tagLst xmlns:p="http://schemas.openxmlformats.org/presentationml/2006/main">
  <p:tag name="KSO_WM_SPECIAL_SOURCE" val="bdnull"/>
</p:tagLst>
</file>

<file path=ppt/tags/tag158.xml><?xml version="1.0" encoding="utf-8"?>
<p:tagLst xmlns:p="http://schemas.openxmlformats.org/presentationml/2006/main">
  <p:tag name="KSO_WM_SPECIAL_SOURCE" val="bdnull"/>
</p:tagLst>
</file>

<file path=ppt/tags/tag159.xml><?xml version="1.0" encoding="utf-8"?>
<p:tagLst xmlns:p="http://schemas.openxmlformats.org/presentationml/2006/main">
  <p:tag name="KSO_WM_SPECIAL_SOURCE" val="bdnull"/>
</p:tagLst>
</file>

<file path=ppt/tags/tag160.xml><?xml version="1.0" encoding="utf-8"?>
<p:tagLst xmlns:p="http://schemas.openxmlformats.org/presentationml/2006/main">
  <p:tag name="KSO_WM_SPECIAL_SOURCE" val="bdnull"/>
</p:tagLst>
</file>

<file path=ppt/tags/tag161.xml><?xml version="1.0" encoding="utf-8"?>
<p:tagLst xmlns:p="http://schemas.openxmlformats.org/presentationml/2006/main">
  <p:tag name="KSO_WM_SPECIAL_SOURCE" val="bdnull"/>
</p:tagLst>
</file>

<file path=ppt/tags/tag162.xml><?xml version="1.0" encoding="utf-8"?>
<p:tagLst xmlns:p="http://schemas.openxmlformats.org/presentationml/2006/main">
  <p:tag name="KSO_WM_SPECIAL_SOURCE" val="bdnull"/>
</p:tagLst>
</file>

<file path=ppt/tags/tag163.xml><?xml version="1.0" encoding="utf-8"?>
<p:tagLst xmlns:p="http://schemas.openxmlformats.org/presentationml/2006/main">
  <p:tag name="KSO_WM_SPECIAL_SOURCE" val="bdnull"/>
</p:tagLst>
</file>

<file path=ppt/tags/tag164.xml><?xml version="1.0" encoding="utf-8"?>
<p:tagLst xmlns:p="http://schemas.openxmlformats.org/presentationml/2006/main">
  <p:tag name="KSO_WM_SPECIAL_SOURCE" val="bdnull"/>
</p:tagLst>
</file>

<file path=ppt/tags/tag165.xml><?xml version="1.0" encoding="utf-8"?>
<p:tagLst xmlns:p="http://schemas.openxmlformats.org/presentationml/2006/main">
  <p:tag name="KSO_WM_SPECIAL_SOURCE" val="bdnull"/>
</p:tagLst>
</file>

<file path=ppt/tags/tag166.xml><?xml version="1.0" encoding="utf-8"?>
<p:tagLst xmlns:p="http://schemas.openxmlformats.org/presentationml/2006/main">
  <p:tag name="KSO_WM_SPECIAL_SOURCE" val="bdnull"/>
</p:tagLst>
</file>

<file path=ppt/tags/tag167.xml><?xml version="1.0" encoding="utf-8"?>
<p:tagLst xmlns:p="http://schemas.openxmlformats.org/presentationml/2006/main">
  <p:tag name="KSO_WM_SPECIAL_SOURCE" val="bdnull"/>
</p:tagLst>
</file>

<file path=ppt/tags/tag168.xml><?xml version="1.0" encoding="utf-8"?>
<p:tagLst xmlns:p="http://schemas.openxmlformats.org/presentationml/2006/main">
  <p:tag name="KSO_WM_SPECIAL_SOURCE" val="bdnull"/>
</p:tagLst>
</file>

<file path=ppt/tags/tag169.xml><?xml version="1.0" encoding="utf-8"?>
<p:tagLst xmlns:p="http://schemas.openxmlformats.org/presentationml/2006/main">
  <p:tag name="KSO_WM_SPECIAL_SOURCE" val="bdnull"/>
</p:tagLst>
</file>

<file path=ppt/tags/tag170.xml><?xml version="1.0" encoding="utf-8"?>
<p:tagLst xmlns:p="http://schemas.openxmlformats.org/presentationml/2006/main">
  <p:tag name="KSO_WM_SPECIAL_SOURCE" val="bdnull"/>
</p:tagLst>
</file>

<file path=ppt/tags/tag171.xml><?xml version="1.0" encoding="utf-8"?>
<p:tagLst xmlns:p="http://schemas.openxmlformats.org/presentationml/2006/main">
  <p:tag name="KSO_WM_SPECIAL_SOURCE" val="bdnull"/>
</p:tagLst>
</file>

<file path=ppt/tags/tag172.xml><?xml version="1.0" encoding="utf-8"?>
<p:tagLst xmlns:p="http://schemas.openxmlformats.org/presentationml/2006/main">
  <p:tag name="KSO_WM_SPECIAL_SOURCE" val="bdnull"/>
</p:tagLst>
</file>

<file path=ppt/tags/tag173.xml><?xml version="1.0" encoding="utf-8"?>
<p:tagLst xmlns:p="http://schemas.openxmlformats.org/presentationml/2006/main">
  <p:tag name="KSO_WM_SPECIAL_SOURCE" val="bdnull"/>
</p:tagLst>
</file>

<file path=ppt/tags/tag174.xml><?xml version="1.0" encoding="utf-8"?>
<p:tagLst xmlns:p="http://schemas.openxmlformats.org/presentationml/2006/main">
  <p:tag name="KSO_WM_SPECIAL_SOURCE" val="bdnull"/>
</p:tagLst>
</file>

<file path=ppt/tags/tag175.xml><?xml version="1.0" encoding="utf-8"?>
<p:tagLst xmlns:p="http://schemas.openxmlformats.org/presentationml/2006/main">
  <p:tag name="KSO_WM_SPECIAL_SOURCE" val="bdnull"/>
</p:tagLst>
</file>

<file path=ppt/tags/tag176.xml><?xml version="1.0" encoding="utf-8"?>
<p:tagLst xmlns:p="http://schemas.openxmlformats.org/presentationml/2006/main">
  <p:tag name="KSO_WM_SPECIAL_SOURCE" val="bdnull"/>
</p:tagLst>
</file>

<file path=ppt/tags/tag177.xml><?xml version="1.0" encoding="utf-8"?>
<p:tagLst xmlns:p="http://schemas.openxmlformats.org/presentationml/2006/main">
  <p:tag name="KSO_WM_SPECIAL_SOURCE" val="bdnull"/>
</p:tagLst>
</file>

<file path=ppt/tags/tag178.xml><?xml version="1.0" encoding="utf-8"?>
<p:tagLst xmlns:p="http://schemas.openxmlformats.org/presentationml/2006/main">
  <p:tag name="KSO_WM_SPECIAL_SOURCE" val="bdnull"/>
</p:tagLst>
</file>

<file path=ppt/tags/tag179.xml><?xml version="1.0" encoding="utf-8"?>
<p:tagLst xmlns:p="http://schemas.openxmlformats.org/presentationml/2006/main">
  <p:tag name="KSO_WM_SPECIAL_SOURCE" val="bdnull"/>
</p:tagLst>
</file>

<file path=ppt/tags/tag180.xml><?xml version="1.0" encoding="utf-8"?>
<p:tagLst xmlns:p="http://schemas.openxmlformats.org/presentationml/2006/main">
  <p:tag name="KSO_WM_SPECIAL_SOURCE" val="bdnull"/>
</p:tagLst>
</file>

<file path=ppt/tags/tag181.xml><?xml version="1.0" encoding="utf-8"?>
<p:tagLst xmlns:p="http://schemas.openxmlformats.org/presentationml/2006/main">
  <p:tag name="KSO_WM_SPECIAL_SOURCE" val="bdnull"/>
</p:tagLst>
</file>

<file path=ppt/tags/tag182.xml><?xml version="1.0" encoding="utf-8"?>
<p:tagLst xmlns:p="http://schemas.openxmlformats.org/presentationml/2006/main">
  <p:tag name="KSO_WM_SPECIAL_SOURCE" val="bdnull"/>
</p:tagLst>
</file>

<file path=ppt/tags/tag183.xml><?xml version="1.0" encoding="utf-8"?>
<p:tagLst xmlns:p="http://schemas.openxmlformats.org/presentationml/2006/main">
  <p:tag name="KSO_WM_SPECIAL_SOURCE" val="bdnull"/>
</p:tagLst>
</file>

<file path=ppt/tags/tag184.xml><?xml version="1.0" encoding="utf-8"?>
<p:tagLst xmlns:p="http://schemas.openxmlformats.org/presentationml/2006/main">
  <p:tag name="KSO_WM_SPECIAL_SOURCE" val="bdnull"/>
</p:tagLst>
</file>

<file path=ppt/tags/tag185.xml><?xml version="1.0" encoding="utf-8"?>
<p:tagLst xmlns:p="http://schemas.openxmlformats.org/presentationml/2006/main">
  <p:tag name="KSO_WM_SPECIAL_SOURCE" val="bdnull"/>
</p:tagLst>
</file>

<file path=ppt/tags/tag186.xml><?xml version="1.0" encoding="utf-8"?>
<p:tagLst xmlns:p="http://schemas.openxmlformats.org/presentationml/2006/main">
  <p:tag name="THINKCELLSHAPEDONOTDELETE" val="thinkcellActiveDocDoNotDelete"/>
</p:tagLst>
</file>

<file path=ppt/tags/tag187.xml><?xml version="1.0" encoding="utf-8"?>
<p:tagLst xmlns:p="http://schemas.openxmlformats.org/presentationml/2006/main">
  <p:tag name="THINKCELLSHAPEDONOTDELETE" val="t1Smkff3fSzGMOuItfjj3Fw"/>
</p:tagLst>
</file>

<file path=ppt/theme/theme1.xml><?xml version="1.0" encoding="utf-8"?>
<a:theme xmlns:a="http://schemas.openxmlformats.org/drawingml/2006/main" name="Office 主题​​">
  <a:themeElements>
    <a:clrScheme name="新版空白演示配色">
      <a:dk1>
        <a:sysClr val="windowText" lastClr="000000"/>
      </a:dk1>
      <a:lt1>
        <a:sysClr val="window" lastClr="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true">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false"/>
        </a:gradFill>
        <a:gradFill rotWithShape="true">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false"/>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true">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false"/>
        </a:gradFill>
      </a:bgFillStyleLst>
    </a:fmtScheme>
  </a:themeElements>
  <a:objectDefaults>
    <a:spDef>
      <a:spPr>
        <a:noFill/>
        <a:ln>
          <a:solidFill>
            <a:srgbClr val="FF0000"/>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true">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false"/>
        </a:gradFill>
        <a:gradFill rotWithShape="true">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false"/>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true">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false"/>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28865</Words>
  <Application>WPS 演示</Application>
  <PresentationFormat>宽屏</PresentationFormat>
  <Paragraphs>3151</Paragraphs>
  <Slides>124</Slides>
  <Notes>118</Notes>
  <HiddenSlides>0</HiddenSlides>
  <MMClips>0</MMClips>
  <ScaleCrop>false</ScaleCrop>
  <HeadingPairs>
    <vt:vector size="8" baseType="variant">
      <vt:variant>
        <vt:lpstr>已用的字体</vt:lpstr>
      </vt:variant>
      <vt:variant>
        <vt:i4>18</vt:i4>
      </vt:variant>
      <vt:variant>
        <vt:lpstr>主题</vt:lpstr>
      </vt:variant>
      <vt:variant>
        <vt:i4>1</vt:i4>
      </vt:variant>
      <vt:variant>
        <vt:lpstr>嵌入 OLE 服务器</vt:lpstr>
      </vt:variant>
      <vt:variant>
        <vt:i4>0</vt:i4>
      </vt:variant>
      <vt:variant>
        <vt:lpstr>幻灯片标题</vt:lpstr>
      </vt:variant>
      <vt:variant>
        <vt:i4>124</vt:i4>
      </vt:variant>
    </vt:vector>
  </HeadingPairs>
  <TitlesOfParts>
    <vt:vector size="143" baseType="lpstr">
      <vt:lpstr>Arial</vt:lpstr>
      <vt:lpstr>宋体</vt:lpstr>
      <vt:lpstr>Wingdings</vt:lpstr>
      <vt:lpstr>Times New Roman</vt:lpstr>
      <vt:lpstr>Wingdings</vt:lpstr>
      <vt:lpstr>微软雅黑</vt:lpstr>
      <vt:lpstr>黑体</vt:lpstr>
      <vt:lpstr>等线</vt:lpstr>
      <vt:lpstr>Calibri</vt:lpstr>
      <vt:lpstr>方正正中黑简体</vt:lpstr>
      <vt:lpstr>方正仿宋_GBK</vt:lpstr>
      <vt:lpstr>SimSun</vt:lpstr>
      <vt:lpstr>方正兰亭黑_GBK</vt:lpstr>
      <vt:lpstr>Arial Unicode MS</vt:lpstr>
      <vt:lpstr>DejaVu Sans</vt:lpstr>
      <vt:lpstr>方正宋体S-超大字符集</vt:lpstr>
      <vt:lpstr>微软雅黑</vt:lpstr>
      <vt:lpstr>方正黑体_GBK</vt:lpstr>
      <vt:lpstr>Office 主题​​</vt:lpstr>
      <vt:lpstr>PowerPoint 演示文稿</vt:lpstr>
      <vt:lpstr>目   录 CONTENTS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中国建筑西南设计研究院 四川省建筑设计研究院</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梁虹</dc:creator>
  <cp:lastModifiedBy>工作号</cp:lastModifiedBy>
  <cp:revision>620</cp:revision>
  <dcterms:created xsi:type="dcterms:W3CDTF">2023-04-21T08:45:02Z</dcterms:created>
  <dcterms:modified xsi:type="dcterms:W3CDTF">2023-04-21T08:45:02Z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2052-11.8.2.10251</vt:lpwstr>
  </property>
  <property fmtid="{D5CDD505-2E9C-101B-9397-08002B2CF9AE}" pid="3" name="ICV">
    <vt:lpwstr>137390FE869B4DB39CDC927712D9946C</vt:lpwstr>
  </property>
</Properties>
</file>